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Rubik" charset="0"/>
      <p:regular r:id="rId14"/>
      <p:bold r:id="rId15"/>
    </p:embeddedFont>
    <p:embeddedFont>
      <p:font typeface="Work Sans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15595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15595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Lead profile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61794" y="1261872"/>
            <a:ext cx="202590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161794" y="1261872"/>
            <a:ext cx="202590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c***@mail.example.com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Chloe Whitfield found you through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Google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and filled 1 form.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First form Sep 1, 6:33pm via Google Ads.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91182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side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side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66928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841248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How they found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Google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organic, 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474720"/>
            <a:ext cx="3015386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Landed on /dental-implants.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3834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88154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What closed them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8154" y="1965960"/>
            <a:ext cx="3015386" cy="609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Google Ads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88154" y="266700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searched "northwind dental"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60741" y="1371600"/>
            <a:ext cx="3564026" cy="292608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335061" y="1645920"/>
            <a:ext cx="3015386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Submissions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35061" y="196596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800" b="1" i="0">
                <a:solidFill>
                  <a:srgbClr val="141821"/>
                </a:solidFill>
                <a:latin typeface="Rubik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5061" y="2788920"/>
            <a:ext cx="3015386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141821"/>
                </a:solidFill>
                <a:latin typeface="Rubik"/>
              </a:rPr>
              <a:t>form filled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3738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sales angle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141821"/>
                </a:solidFill>
                <a:latin typeface="Rubik"/>
              </a:rPr>
              <a:t>Open with </a:t>
            </a:r>
            <a:r>
              <a:rPr sz="3400" b="1" i="0">
                <a:solidFill>
                  <a:srgbClr val="0E7C66"/>
                </a:solidFill>
                <a:latin typeface="Rubik"/>
              </a:rPr>
              <a:t>Checkup</a:t>
            </a:r>
            <a:r>
              <a:rPr sz="34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They searched "northwind dental" before converting.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They asked about Checkup.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Preferred time: weekday afternoon.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C5464"/>
                </a:solidFill>
                <a:latin typeface="Work Sans"/>
              </a:rPr>
              <a:t>Lead score 45 of 100 (Warm): brand search, paid search.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journey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Every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touch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we recorded.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795528" y="1740408"/>
            <a:ext cx="0" cy="713232"/>
          </a:xfrm>
          <a:prstGeom prst="line">
            <a:avLst/>
          </a:prstGeom>
          <a:ln w="1905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/>
          <p:cNvSpPr/>
          <p:nvPr/>
        </p:nvSpPr>
        <p:spPr>
          <a:xfrm>
            <a:off x="704088" y="1648968"/>
            <a:ext cx="182880" cy="18288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D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69848" y="1520952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First visit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98648" y="1502664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First visit from Google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98648" y="1776984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Landed on /dental-implants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66538" y="1795272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EEF8F5"/>
          </a:solidFill>
          <a:ln w="9525">
            <a:solidFill>
              <a:srgbClr val="F0F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066538" y="1795272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C5464"/>
                </a:solidFill>
                <a:latin typeface="IBM Plex Mono"/>
              </a:rPr>
              <a:t>utm_source=google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9776" y="1795272"/>
            <a:ext cx="1522476" cy="219456"/>
          </a:xfrm>
          <a:prstGeom prst="roundRect">
            <a:avLst>
              <a:gd name="adj" fmla="val 20833"/>
            </a:avLst>
          </a:prstGeom>
          <a:solidFill>
            <a:srgbClr val="EEF8F5"/>
          </a:solidFill>
          <a:ln w="9525">
            <a:solidFill>
              <a:srgbClr val="F0F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89776" y="1795272"/>
            <a:ext cx="152247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C5464"/>
                </a:solidFill>
                <a:latin typeface="IBM Plex Mono"/>
              </a:rPr>
              <a:t>utm_medium=organic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85404" y="1795272"/>
            <a:ext cx="1667256" cy="219456"/>
          </a:xfrm>
          <a:prstGeom prst="roundRect">
            <a:avLst>
              <a:gd name="adj" fmla="val 20833"/>
            </a:avLst>
          </a:prstGeom>
          <a:solidFill>
            <a:srgbClr val="EEF8F5"/>
          </a:solidFill>
          <a:ln w="9525">
            <a:solidFill>
              <a:srgbClr val="F0F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8185404" y="1795272"/>
            <a:ext cx="166725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C5464"/>
                </a:solidFill>
                <a:latin typeface="IBM Plex Mono"/>
              </a:rPr>
              <a:t>referrer: google.com</a:t>
            </a:r>
          </a:p>
        </p:txBody>
      </p:sp>
      <p:sp>
        <p:nvSpPr>
          <p:cNvPr id="15" name="Oval 14"/>
          <p:cNvSpPr/>
          <p:nvPr/>
        </p:nvSpPr>
        <p:spPr>
          <a:xfrm>
            <a:off x="704088" y="2362200"/>
            <a:ext cx="182880" cy="18288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69848" y="2234184"/>
            <a:ext cx="17373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Sep 1, 6:33pm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98648" y="2215896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Searched "northwind dental", then filled Book a consult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98648" y="2490216"/>
            <a:ext cx="5852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On /dental-implants, campaign Brand northwind dental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955028" y="2508504"/>
            <a:ext cx="1450086" cy="219456"/>
          </a:xfrm>
          <a:prstGeom prst="roundRect">
            <a:avLst>
              <a:gd name="adj" fmla="val 20833"/>
            </a:avLst>
          </a:prstGeom>
          <a:solidFill>
            <a:srgbClr val="EEF8F5"/>
          </a:solidFill>
          <a:ln w="9525">
            <a:solidFill>
              <a:srgbClr val="F0F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955028" y="2508504"/>
            <a:ext cx="145008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C5464"/>
                </a:solidFill>
                <a:latin typeface="IBM Plex Mono"/>
              </a:rPr>
              <a:t>utm_source=google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78266" y="2508504"/>
            <a:ext cx="1232916" cy="219456"/>
          </a:xfrm>
          <a:prstGeom prst="roundRect">
            <a:avLst>
              <a:gd name="adj" fmla="val 20833"/>
            </a:avLst>
          </a:prstGeom>
          <a:solidFill>
            <a:srgbClr val="EEF8F5"/>
          </a:solidFill>
          <a:ln w="9525">
            <a:solidFill>
              <a:srgbClr val="F0F1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8478266" y="2508504"/>
            <a:ext cx="1232916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0" i="0">
                <a:solidFill>
                  <a:srgbClr val="4C5464"/>
                </a:solidFill>
                <a:latin typeface="IBM Plex Mono"/>
              </a:rPr>
              <a:t>utm_medium=cpc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they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told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Form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39" cy="380390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190414"/>
                <a:gridCol w="5867425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Answer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First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Chloe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Last Name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Whitfield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c***@mail.example.com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Phone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***-***-7652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Service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Checkup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Yes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Preferred Time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Weekday afternoon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Latest answer per field. Email and phone are masked.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to win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Chloe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First call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Open the call with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Checkup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They searched "northwind dental". Mention it in your first line so they know you read the form.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In your CRM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Record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first touch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the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Save utm_source=google so revenue from this lead credits Google.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9744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19744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lead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call Chloe about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Checkup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Lead score 45 of 100.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Found you via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Google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Converted via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4876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00" b="1" i="0">
                <a:solidFill>
                  <a:srgbClr val="141821"/>
                </a:solidFill>
                <a:latin typeface="Rubik"/>
              </a:rPr>
              <a:t>Google Ads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Submissions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 score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45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First form: Sep 1, 6:33pm.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Score 45 of 100, warm.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Lead profile, Northwind Dental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