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embeddedFontLst>
    <p:embeddedFont>
      <p:font typeface="IBM Plex Sans" charset="0"/>
      <p:regular r:id="rId14"/>
      <p:bold r:id="rId15"/>
    </p:embeddedFont>
    <p:embeddedFont>
      <p:font typeface="IBM Plex Sans Condensed" charset="0"/>
      <p:regular r:id="rId16"/>
      <p:bold r:id="rId17"/>
    </p:embeddedFont>
    <p:embeddedFont>
      <p:font typeface="IBM Plex Mono" charset="0"/>
      <p:regular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font" Target="fonts/font1.fntdata"/><Relationship Id="rId15" Type="http://schemas.openxmlformats.org/officeDocument/2006/relationships/font" Target="fonts/font2.fntdata"/><Relationship Id="rId16" Type="http://schemas.openxmlformats.org/officeDocument/2006/relationships/font" Target="fonts/font3.fntdata"/><Relationship Id="rId17" Type="http://schemas.openxmlformats.org/officeDocument/2006/relationships/font" Target="fonts/font4.fntdata"/><Relationship Id="rId18" Type="http://schemas.openxmlformats.org/officeDocument/2006/relationships/font" Target="fonts/font5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Northwind Dental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5448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E7C66"/>
                </a:solidFill>
                <a:latin typeface="IBM Plex Sans Condensed"/>
              </a:rPr>
              <a:t>Lead profile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67891" y="155448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475262"/>
                </a:solidFill>
                <a:latin typeface="IBM Plex Sans Condensed"/>
              </a:rPr>
              <a:t>c***@mail.example.com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938528"/>
            <a:ext cx="10789920" cy="1328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Chloe Whitfield found you through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Google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 and filled 1 form.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377184"/>
            <a:ext cx="960120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475262"/>
                </a:solidFill>
                <a:latin typeface="IBM Plex Sans"/>
              </a:rPr>
              <a:t>First form Sep 1, 6:33pm via Google Ads.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6928" y="5559552"/>
            <a:ext cx="183642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northwinddental.com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03348" y="5559552"/>
            <a:ext cx="189611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First form Sep 1, 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9458" y="5559552"/>
            <a:ext cx="12750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1 submission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5943600"/>
            <a:ext cx="244652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681228" y="604875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5943600"/>
            <a:ext cx="21722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Sample data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23898" y="5943600"/>
            <a:ext cx="24465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The numbers side by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side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66928" y="1371600"/>
            <a:ext cx="3564026" cy="2926080"/>
          </a:xfrm>
          <a:prstGeom prst="roundRect">
            <a:avLst>
              <a:gd name="adj" fmla="val 187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841248" y="1645920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How they found you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96596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0">
                <a:solidFill>
                  <a:srgbClr val="10161F"/>
                </a:solidFill>
                <a:latin typeface="IBM Plex Sans"/>
              </a:rPr>
              <a:t>Google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278892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10161F"/>
                </a:solidFill>
                <a:latin typeface="IBM Plex Sans"/>
              </a:rPr>
              <a:t>organic, first visit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3474720"/>
            <a:ext cx="3015386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75262"/>
                </a:solidFill>
                <a:latin typeface="IBM Plex Sans"/>
              </a:rPr>
              <a:t>Landed on /dental-implants.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13834" y="1371600"/>
            <a:ext cx="3564026" cy="2926080"/>
          </a:xfrm>
          <a:prstGeom prst="roundRect">
            <a:avLst>
              <a:gd name="adj" fmla="val 187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88154" y="1645920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What closed them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88154" y="1965960"/>
            <a:ext cx="3015386" cy="6705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400" b="0" i="0">
                <a:solidFill>
                  <a:srgbClr val="10161F"/>
                </a:solidFill>
                <a:latin typeface="IBM Plex Sans"/>
              </a:rPr>
              <a:t>Google Ads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88154" y="272796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10161F"/>
                </a:solidFill>
                <a:latin typeface="IBM Plex Sans"/>
              </a:rPr>
              <a:t>searched "northwind dental"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60741" y="1371600"/>
            <a:ext cx="3564026" cy="2926080"/>
          </a:xfrm>
          <a:prstGeom prst="roundRect">
            <a:avLst>
              <a:gd name="adj" fmla="val 187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8335061" y="1645920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Submissions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35061" y="196596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0">
                <a:solidFill>
                  <a:srgbClr val="10161F"/>
                </a:solidFill>
                <a:latin typeface="IBM Plex Sans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5061" y="278892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10161F"/>
                </a:solidFill>
                <a:latin typeface="IBM Plex Sans"/>
              </a:rPr>
              <a:t>form filled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Lead profile, Northwind Dental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2 / 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66928" y="1371600"/>
            <a:ext cx="11057839" cy="4892040"/>
          </a:xfrm>
          <a:prstGeom prst="roundRect">
            <a:avLst>
              <a:gd name="adj" fmla="val 1121"/>
            </a:avLst>
          </a:prstGeom>
          <a:solidFill>
            <a:srgbClr val="E9F1E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1024128" y="1828800"/>
            <a:ext cx="101434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sales angle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" y="2121408"/>
            <a:ext cx="10143439" cy="58801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3400" b="1" i="0">
                <a:solidFill>
                  <a:srgbClr val="10161F"/>
                </a:solidFill>
                <a:latin typeface="IBM Plex Sans"/>
              </a:rPr>
              <a:t>Open with </a:t>
            </a:r>
            <a:r>
              <a:rPr sz="3400" b="1" i="0">
                <a:solidFill>
                  <a:srgbClr val="10161F"/>
                </a:solidFill>
                <a:latin typeface="IBM Plex Sans"/>
              </a:rPr>
              <a:t>Checkup</a:t>
            </a:r>
            <a:r>
              <a:rPr sz="34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" y="2938018"/>
            <a:ext cx="9229039" cy="305130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600" b="0" i="0">
                <a:solidFill>
                  <a:srgbClr val="475262"/>
                </a:solidFill>
                <a:latin typeface="IBM Plex Sans"/>
              </a:rPr>
              <a:t>They searched "northwind dental" before converting.</a:t>
            </a:r>
          </a:p>
          <a:p>
            <a:pPr algn="l">
              <a:lnSpc>
                <a:spcPct val="120000"/>
              </a:lnSpc>
              <a:spcBef>
                <a:spcPts val="880"/>
              </a:spcBef>
            </a:pPr>
            <a:r>
              <a:rPr sz="1600" b="0" i="0">
                <a:solidFill>
                  <a:srgbClr val="475262"/>
                </a:solidFill>
                <a:latin typeface="IBM Plex Sans"/>
              </a:rPr>
              <a:t>They asked about Checkup.</a:t>
            </a:r>
          </a:p>
          <a:p>
            <a:pPr algn="l">
              <a:lnSpc>
                <a:spcPct val="120000"/>
              </a:lnSpc>
              <a:spcBef>
                <a:spcPts val="880"/>
              </a:spcBef>
            </a:pPr>
            <a:r>
              <a:rPr sz="1600" b="0" i="0">
                <a:solidFill>
                  <a:srgbClr val="475262"/>
                </a:solidFill>
                <a:latin typeface="IBM Plex Sans"/>
              </a:rPr>
              <a:t>Preferred time: weekday afternoon.</a:t>
            </a:r>
          </a:p>
          <a:p>
            <a:pPr algn="l">
              <a:lnSpc>
                <a:spcPct val="120000"/>
              </a:lnSpc>
              <a:spcBef>
                <a:spcPts val="880"/>
              </a:spcBef>
            </a:pPr>
            <a:r>
              <a:rPr sz="1600" b="0" i="0">
                <a:solidFill>
                  <a:srgbClr val="475262"/>
                </a:solidFill>
                <a:latin typeface="IBM Plex Sans"/>
              </a:rPr>
              <a:t>Lead score 45 of 100 (Warm): brand search, paid search.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Lead profile, Northwind Dental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3 /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journey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Every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touch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we recorded.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95528" y="1648968"/>
            <a:ext cx="0" cy="713232"/>
          </a:xfrm>
          <a:prstGeom prst="line">
            <a:avLst/>
          </a:prstGeom>
          <a:ln w="1905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704088" y="1557528"/>
            <a:ext cx="182880" cy="182880"/>
          </a:xfrm>
          <a:prstGeom prst="ellipse">
            <a:avLst/>
          </a:prstGeom>
          <a:solidFill>
            <a:srgbClr val="EFF4F2"/>
          </a:solidFill>
          <a:ln w="28575">
            <a:solidFill>
              <a:srgbClr val="007D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9848" y="1429512"/>
            <a:ext cx="17373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First visit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98648" y="1411224"/>
            <a:ext cx="7772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First visit from Google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98648" y="1685544"/>
            <a:ext cx="585216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"/>
              </a:rPr>
              <a:t>Landed on /dental-implants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860798" y="1703832"/>
            <a:ext cx="1450086" cy="219456"/>
          </a:xfrm>
          <a:prstGeom prst="roundRect">
            <a:avLst>
              <a:gd name="adj" fmla="val 20833"/>
            </a:avLst>
          </a:prstGeom>
          <a:solidFill>
            <a:srgbClr val="F4F9F7"/>
          </a:solidFill>
          <a:ln w="9525">
            <a:solidFill>
              <a:srgbClr val="EBEE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4860798" y="1703832"/>
            <a:ext cx="145008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0" i="0">
                <a:solidFill>
                  <a:srgbClr val="475262"/>
                </a:solidFill>
                <a:latin typeface="IBM Plex Mono"/>
              </a:rPr>
              <a:t>utm_source=google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84036" y="1703832"/>
            <a:ext cx="1522476" cy="219456"/>
          </a:xfrm>
          <a:prstGeom prst="roundRect">
            <a:avLst>
              <a:gd name="adj" fmla="val 20833"/>
            </a:avLst>
          </a:prstGeom>
          <a:solidFill>
            <a:srgbClr val="F4F9F7"/>
          </a:solidFill>
          <a:ln w="9525">
            <a:solidFill>
              <a:srgbClr val="EBEE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384036" y="1703832"/>
            <a:ext cx="152247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0" i="0">
                <a:solidFill>
                  <a:srgbClr val="475262"/>
                </a:solidFill>
                <a:latin typeface="IBM Plex Mono"/>
              </a:rPr>
              <a:t>utm_medium=organic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979664" y="1703832"/>
            <a:ext cx="1667256" cy="219456"/>
          </a:xfrm>
          <a:prstGeom prst="roundRect">
            <a:avLst>
              <a:gd name="adj" fmla="val 20833"/>
            </a:avLst>
          </a:prstGeom>
          <a:solidFill>
            <a:srgbClr val="F4F9F7"/>
          </a:solidFill>
          <a:ln w="9525">
            <a:solidFill>
              <a:srgbClr val="EBEE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7979664" y="1703832"/>
            <a:ext cx="166725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0" i="0">
                <a:solidFill>
                  <a:srgbClr val="475262"/>
                </a:solidFill>
                <a:latin typeface="IBM Plex Mono"/>
              </a:rPr>
              <a:t>referrer: google.com</a:t>
            </a:r>
          </a:p>
        </p:txBody>
      </p:sp>
      <p:sp>
        <p:nvSpPr>
          <p:cNvPr id="15" name="Oval 14"/>
          <p:cNvSpPr/>
          <p:nvPr/>
        </p:nvSpPr>
        <p:spPr>
          <a:xfrm>
            <a:off x="704088" y="2270760"/>
            <a:ext cx="182880" cy="18288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69848" y="2142744"/>
            <a:ext cx="17373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Sep 1, 6:33pm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98648" y="2124456"/>
            <a:ext cx="7772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Searched "northwind dental", then filled Book a consult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98648" y="2398776"/>
            <a:ext cx="585216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"/>
              </a:rPr>
              <a:t>On /dental-implants, campaign Brand northwind dental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571488" y="2417064"/>
            <a:ext cx="1450086" cy="219456"/>
          </a:xfrm>
          <a:prstGeom prst="roundRect">
            <a:avLst>
              <a:gd name="adj" fmla="val 20833"/>
            </a:avLst>
          </a:prstGeom>
          <a:solidFill>
            <a:srgbClr val="F4F9F7"/>
          </a:solidFill>
          <a:ln w="9525">
            <a:solidFill>
              <a:srgbClr val="EBEE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6571488" y="2417064"/>
            <a:ext cx="145008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0" i="0">
                <a:solidFill>
                  <a:srgbClr val="475262"/>
                </a:solidFill>
                <a:latin typeface="IBM Plex Mono"/>
              </a:rPr>
              <a:t>utm_source=google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94726" y="2417064"/>
            <a:ext cx="1232916" cy="219456"/>
          </a:xfrm>
          <a:prstGeom prst="roundRect">
            <a:avLst>
              <a:gd name="adj" fmla="val 20833"/>
            </a:avLst>
          </a:prstGeom>
          <a:solidFill>
            <a:srgbClr val="F4F9F7"/>
          </a:solidFill>
          <a:ln w="9525">
            <a:solidFill>
              <a:srgbClr val="EBEE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8094726" y="2417064"/>
            <a:ext cx="123291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0" i="0">
                <a:solidFill>
                  <a:srgbClr val="475262"/>
                </a:solidFill>
                <a:latin typeface="IBM Plex Mono"/>
              </a:rPr>
              <a:t>utm_medium=cpc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400794" y="2417064"/>
            <a:ext cx="2029206" cy="219456"/>
          </a:xfrm>
          <a:prstGeom prst="roundRect">
            <a:avLst>
              <a:gd name="adj" fmla="val 20833"/>
            </a:avLst>
          </a:prstGeom>
          <a:solidFill>
            <a:srgbClr val="F4F9F7"/>
          </a:solidFill>
          <a:ln w="9525">
            <a:solidFill>
              <a:srgbClr val="EBEE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9400794" y="2417064"/>
            <a:ext cx="202920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0" i="0">
                <a:solidFill>
                  <a:srgbClr val="475262"/>
                </a:solidFill>
                <a:latin typeface="IBM Plex Mono"/>
              </a:rPr>
              <a:t>utm_term=northwind dental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Lead profile, Northwind Dental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4 / 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answers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What they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told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you.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38072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10161F"/>
                </a:solidFill>
                <a:latin typeface="IBM Plex Sans"/>
              </a:rPr>
              <a:t>Form 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answers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66928" y="1749552"/>
          <a:ext cx="11057839" cy="3803904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5190414"/>
                <a:gridCol w="5867425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Field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Answer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First Name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Chloe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Last Name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Whitfield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Email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c***@mail.example.com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Phone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***-***-7652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Service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Checkup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Insurance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Yes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Preferred Time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Weekday afternoon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Latest answer per field. Email and phone are masked.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Lead profile, Northwind Dental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5 /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How to win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Chloe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11057839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51180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7008" y="149352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First call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167640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Open the call with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Checkup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87568" y="151180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They searched "northwind dental". Mention it in your first line so they know you read the form.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881567" y="2014728"/>
            <a:ext cx="898652" cy="219456"/>
          </a:xfrm>
          <a:prstGeom prst="roundRect">
            <a:avLst>
              <a:gd name="adj" fmla="val 12500"/>
            </a:avLst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881567" y="2014728"/>
            <a:ext cx="89865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F3029"/>
                </a:solidFill>
                <a:latin typeface="IBM Plex Sans"/>
              </a:rPr>
              <a:t>High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871659" y="201472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9871659" y="201472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66928" y="234391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95528" y="247192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07008" y="245364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In your CRM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07008" y="263652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Record the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first touch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on the contact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87568" y="247192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Save utm_source=google so revenue from this lead credits Google.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81567" y="297484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881567" y="297484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054539" y="297484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0054539" y="297484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Lead profile,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6 /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lead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Next: call Chloe about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Checkup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. Lead score 45 of 100.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Found you via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Google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Converted via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Google Ads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Submissions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1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Lead score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45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First form: Sep 1, 6:33pm.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Score 45 of 100, warm.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Lead profile, Northwind Dental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7 /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