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nstrument Serif" charset="0"/>
      <p:regular r:id="rId14"/>
      <p:italic r:id="rId15"/>
    </p:embeddedFont>
    <p:embeddedFont>
      <p:font typeface="Geist" charset="0"/>
      <p:regular r:id="rId16"/>
    </p:embeddedFont>
    <p:embeddedFont>
      <p:font typeface="Geist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LEAD PROFILE · C***@MAIL.EXAMPLE.COM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>
                <a:solidFill>
                  <a:srgbClr val="0B1F1A"/>
                </a:solidFill>
                <a:latin typeface="Instrument Serif"/>
              </a:rPr>
              <a:t>Chloe Whitfield found you through </a:t>
            </a:r>
            <a:r>
              <a:rPr sz="5000" b="0" i="1">
                <a:solidFill>
                  <a:srgbClr val="0E7C66"/>
                </a:solidFill>
                <a:latin typeface="Instrument Serif"/>
              </a:rPr>
              <a:t>Google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and filled 1 form.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First form Sep 1, 6:33pm via Google 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First form Sep 1, 2026  ·  1 submission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25168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side by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side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How they found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0B1F1A"/>
                </a:solidFill>
                <a:latin typeface="Instrument Serif"/>
              </a:rPr>
              <a:t>Google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organic, first 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474720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5A6B64"/>
                </a:solidFill>
                <a:latin typeface="Geist"/>
              </a:rPr>
              <a:t>Landed on /dental-implants.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3834" y="1371600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88154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What closed them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1965960"/>
            <a:ext cx="3015386" cy="6705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400" b="0" i="1">
                <a:solidFill>
                  <a:srgbClr val="0B1F1A"/>
                </a:solidFill>
                <a:latin typeface="Instrument Serif"/>
              </a:rPr>
              <a:t>Google 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2727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searched "northwind dental"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0741" y="1371600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335061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Submissions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0B1F1A"/>
                </a:solidFill>
                <a:latin typeface="Instrument Serif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5061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form filled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profile,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1371600"/>
            <a:ext cx="11057839" cy="4892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572414" y="1377086"/>
            <a:ext cx="11046866" cy="219456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66928" y="356616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4128" y="1828800"/>
            <a:ext cx="101434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SALES ANGLE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0" i="0">
                <a:solidFill>
                  <a:srgbClr val="0B1F1A"/>
                </a:solidFill>
                <a:latin typeface="Instrument Serif"/>
              </a:rPr>
              <a:t>Open with </a:t>
            </a:r>
            <a:r>
              <a:rPr sz="3400" b="0" i="1">
                <a:solidFill>
                  <a:srgbClr val="0E7C66"/>
                </a:solidFill>
                <a:latin typeface="Instrument Serif"/>
              </a:rPr>
              <a:t>Checkup</a:t>
            </a:r>
            <a:r>
              <a:rPr sz="34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840480"/>
            <a:ext cx="9229039" cy="21488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5A6B64"/>
                </a:solidFill>
                <a:latin typeface="Geist"/>
              </a:rPr>
              <a:t>They searched "northwind dental" before converting.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5A6B64"/>
                </a:solidFill>
                <a:latin typeface="Geist"/>
              </a:rPr>
              <a:t>They asked about Checkup.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5A6B64"/>
                </a:solidFill>
                <a:latin typeface="Geist"/>
              </a:rPr>
              <a:t>Preferred time: weekday afternoon.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5A6B64"/>
                </a:solidFill>
                <a:latin typeface="Geist"/>
              </a:rPr>
              <a:t>Lead score 45 of 100 (Warm): brand search, paid search.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profile,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Every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touch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we recorded.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95528" y="1740408"/>
            <a:ext cx="0" cy="713232"/>
          </a:xfrm>
          <a:prstGeom prst="line">
            <a:avLst/>
          </a:prstGeom>
          <a:ln w="19050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704088" y="1648968"/>
            <a:ext cx="182880" cy="182880"/>
          </a:xfrm>
          <a:prstGeom prst="ellipse">
            <a:avLst/>
          </a:prstGeom>
          <a:solidFill>
            <a:srgbClr val="FDFCFE"/>
          </a:solidFill>
          <a:ln w="28575">
            <a:solidFill>
              <a:srgbClr val="0E7C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9848" y="1520952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First 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98648" y="1502664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First visit from Google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8648" y="1776984"/>
            <a:ext cx="58521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Landed on /dental-implants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50968" y="1795272"/>
            <a:ext cx="1450086" cy="219456"/>
          </a:xfrm>
          <a:prstGeom prst="roundRect">
            <a:avLst>
              <a:gd name="adj" fmla="val 20833"/>
            </a:avLst>
          </a:prstGeom>
          <a:solidFill>
            <a:srgbClr val="EEF7F4"/>
          </a:solidFill>
          <a:ln w="9525">
            <a:solidFill>
              <a:srgbClr val="0160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950968" y="1795272"/>
            <a:ext cx="145008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utm_source=google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74206" y="1795272"/>
            <a:ext cx="1522476" cy="219456"/>
          </a:xfrm>
          <a:prstGeom prst="roundRect">
            <a:avLst>
              <a:gd name="adj" fmla="val 20833"/>
            </a:avLst>
          </a:prstGeom>
          <a:solidFill>
            <a:srgbClr val="EEF7F4"/>
          </a:solidFill>
          <a:ln w="9525">
            <a:solidFill>
              <a:srgbClr val="0160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474206" y="1795272"/>
            <a:ext cx="152247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utm_medium=organic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69834" y="1795272"/>
            <a:ext cx="1667256" cy="219456"/>
          </a:xfrm>
          <a:prstGeom prst="roundRect">
            <a:avLst>
              <a:gd name="adj" fmla="val 20833"/>
            </a:avLst>
          </a:prstGeom>
          <a:solidFill>
            <a:srgbClr val="EEF7F4"/>
          </a:solidFill>
          <a:ln w="9525">
            <a:solidFill>
              <a:srgbClr val="0160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69834" y="1795272"/>
            <a:ext cx="16672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referrer: google.com</a:t>
            </a:r>
          </a:p>
        </p:txBody>
      </p:sp>
      <p:sp>
        <p:nvSpPr>
          <p:cNvPr id="15" name="Oval 14"/>
          <p:cNvSpPr/>
          <p:nvPr/>
        </p:nvSpPr>
        <p:spPr>
          <a:xfrm>
            <a:off x="704088" y="2362200"/>
            <a:ext cx="182880" cy="18288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223418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Sep 1, 6:33pm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8648" y="2215896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Searched "northwind dental", then filled Book a consult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98648" y="2490216"/>
            <a:ext cx="58521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On /dental-implants, campaign Brand northwind dental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28968" y="2508504"/>
            <a:ext cx="1450086" cy="219456"/>
          </a:xfrm>
          <a:prstGeom prst="roundRect">
            <a:avLst>
              <a:gd name="adj" fmla="val 20833"/>
            </a:avLst>
          </a:prstGeom>
          <a:solidFill>
            <a:srgbClr val="EEF7F4"/>
          </a:solidFill>
          <a:ln w="9525">
            <a:solidFill>
              <a:srgbClr val="0160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728968" y="2508504"/>
            <a:ext cx="145008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utm_source=google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2206" y="2508504"/>
            <a:ext cx="1232916" cy="219456"/>
          </a:xfrm>
          <a:prstGeom prst="roundRect">
            <a:avLst>
              <a:gd name="adj" fmla="val 20833"/>
            </a:avLst>
          </a:prstGeom>
          <a:solidFill>
            <a:srgbClr val="EEF7F4"/>
          </a:solidFill>
          <a:ln w="9525">
            <a:solidFill>
              <a:srgbClr val="0160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52206" y="2508504"/>
            <a:ext cx="123291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utm_medium=cpc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558274" y="2508504"/>
            <a:ext cx="2029206" cy="219456"/>
          </a:xfrm>
          <a:prstGeom prst="roundRect">
            <a:avLst>
              <a:gd name="adj" fmla="val 20833"/>
            </a:avLst>
          </a:prstGeom>
          <a:solidFill>
            <a:srgbClr val="EEF7F4"/>
          </a:solidFill>
          <a:ln w="9525">
            <a:solidFill>
              <a:srgbClr val="0160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558274" y="2508504"/>
            <a:ext cx="202920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utm_term=northwind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profile,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they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told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you.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Form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answers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190414"/>
                <a:gridCol w="586742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FIELD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ANSWER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First Name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Chloe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Last Name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Whitfield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c***@mail.example.com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Phone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***-***-7652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Service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Checkup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Yes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Preferred Time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Weekday afternoon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Latest answer per field. Email and phone are masked.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profile,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How to win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Chloe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FIRST CALL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Open the call with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Checkup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They searched "northwind dental". Mention it in your first line so they know you read the form.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IN YOUR CRM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Record the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first touch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on the contact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Save utm_source=google so revenue from this lead credits Google.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profile,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LEAD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call Chloe about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Checkup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Lead score 45 of 100.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profile, Northwind Dental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