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Barlow" charset="0"/>
      <p:regular r:id="rId14"/>
      <p:bold r:id="rId15"/>
    </p:embeddedFont>
    <p:embeddedFont>
      <p:font typeface="Barlow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Lead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2856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c***@mail.example.com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Chloe Whitfield found you through </a:t>
            </a:r>
            <a:r>
              <a:rPr sz="5000" b="1" i="0">
                <a:solidFill>
                  <a:srgbClr val="47A58E"/>
                </a:solidFill>
                <a:latin typeface="Barlow"/>
              </a:rPr>
              <a:t>Google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and filled 1 form.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First form Sep 1, 6:33pm via Google Ads.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29588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side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side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How they found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Google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organic, 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474720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Landed on /dental-implants.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What closed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1965960"/>
            <a:ext cx="3015386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00" b="1" i="0">
                <a:solidFill>
                  <a:srgbClr val="F3F5F8"/>
                </a:solidFill>
                <a:latin typeface="Barlow Condensed"/>
              </a:rPr>
              <a:t>Google 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69748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searched "northwind dental"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Submissions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form filled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profile,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2990"/>
            </a:avLst>
          </a:prstGeom>
          <a:solidFill>
            <a:srgbClr val="0F26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sales 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Open with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Checkup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They searched "northwind dental" before converting.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3C2BD"/>
                </a:solidFill>
                <a:latin typeface="Barlow"/>
              </a:rPr>
              <a:t>They asked about Checkup.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3C2BD"/>
                </a:solidFill>
                <a:latin typeface="Barlow"/>
              </a:rPr>
              <a:t>Preferred time: weekday afternoon.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3C2BD"/>
                </a:solidFill>
                <a:latin typeface="Barlow"/>
              </a:rPr>
              <a:t>Lead score 45 of 100 (Warm): brand search, paid search.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profile,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Every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touch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we recorded.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95528" y="1770888"/>
            <a:ext cx="0" cy="713232"/>
          </a:xfrm>
          <a:prstGeom prst="line">
            <a:avLst/>
          </a:prstGeom>
          <a:ln w="1905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704088" y="1679448"/>
            <a:ext cx="182880" cy="182880"/>
          </a:xfrm>
          <a:prstGeom prst="ellipse">
            <a:avLst/>
          </a:prstGeom>
          <a:solidFill>
            <a:srgbClr val="05110E"/>
          </a:solidFill>
          <a:ln w="28575">
            <a:solidFill>
              <a:srgbClr val="47A58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1551432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8648" y="1533144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First visit from Google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648" y="1807464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Landed on /dental-implants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6388" y="1825752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936388" y="1825752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B3C2BD"/>
                </a:solidFill>
                <a:latin typeface="IBM Plex Mono"/>
              </a:rPr>
              <a:t>utm_source=google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59626" y="1825752"/>
            <a:ext cx="1522476" cy="219456"/>
          </a:xfrm>
          <a:prstGeom prst="roundRect">
            <a:avLst>
              <a:gd name="adj" fmla="val 20833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459626" y="1825752"/>
            <a:ext cx="152247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B3C2BD"/>
                </a:solidFill>
                <a:latin typeface="IBM Plex Mono"/>
              </a:rPr>
              <a:t>utm_medium=organic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5254" y="1825752"/>
            <a:ext cx="1667256" cy="219456"/>
          </a:xfrm>
          <a:prstGeom prst="roundRect">
            <a:avLst>
              <a:gd name="adj" fmla="val 20833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55254" y="1825752"/>
            <a:ext cx="16672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B3C2BD"/>
                </a:solidFill>
                <a:latin typeface="IBM Plex Mono"/>
              </a:rPr>
              <a:t>referrer: google.com</a:t>
            </a:r>
          </a:p>
        </p:txBody>
      </p:sp>
      <p:sp>
        <p:nvSpPr>
          <p:cNvPr id="15" name="Oval 14"/>
          <p:cNvSpPr/>
          <p:nvPr/>
        </p:nvSpPr>
        <p:spPr>
          <a:xfrm>
            <a:off x="704088" y="2392680"/>
            <a:ext cx="182880" cy="18288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226466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Sep 1, 6:33pm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8648" y="2246376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Searched "northwind dental", then filled Book a consult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98648" y="2520696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On /dental-implants, campaign Brand northwind dental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96151" y="2538984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696151" y="2538984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B3C2BD"/>
                </a:solidFill>
                <a:latin typeface="IBM Plex Mono"/>
              </a:rPr>
              <a:t>utm_source=google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19389" y="2538984"/>
            <a:ext cx="1232916" cy="219456"/>
          </a:xfrm>
          <a:prstGeom prst="roundRect">
            <a:avLst>
              <a:gd name="adj" fmla="val 20833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19389" y="2538984"/>
            <a:ext cx="123291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B3C2BD"/>
                </a:solidFill>
                <a:latin typeface="IBM Plex Mono"/>
              </a:rPr>
              <a:t>utm_medium=cpc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525457" y="2538984"/>
            <a:ext cx="2029206" cy="219456"/>
          </a:xfrm>
          <a:prstGeom prst="roundRect">
            <a:avLst>
              <a:gd name="adj" fmla="val 20833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525457" y="2538984"/>
            <a:ext cx="202920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B3C2BD"/>
                </a:solidFill>
                <a:latin typeface="IBM Plex Mono"/>
              </a:rPr>
              <a:t>utm_term=northwind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profile,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they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told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Form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190414"/>
                <a:gridCol w="586742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Answer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First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Chloe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Last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Whitfield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c***@mail.example.com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Phone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***-***-7652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Service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Checkup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Yes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Preferred Time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Weekday afternoon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Latest answer per field. Email and phone are masked.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profile,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to win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Chloe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First call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Open the call with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Checkup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They searched "northwind dental". Mention it in your first line so they know you read the form.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In your CRM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Record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first touch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on the 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Save utm_source=google so revenue from this lead credits Google.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profile,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lead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call Chloe about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Checkup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Lead score 45 of 100.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Found you via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Google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Converted via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33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500" b="1" i="0">
                <a:solidFill>
                  <a:srgbClr val="F3F5F8"/>
                </a:solidFill>
                <a:latin typeface="Barlow Condensed"/>
              </a:rPr>
              <a:t>Google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 score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45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First form: Sep 1, 6:33pm.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Score 45 of 100, warm.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Lead profile,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