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Rubik" charset="0"/>
      <p:regular r:id="rId16"/>
      <p:bold r:id="rId17"/>
    </p:embeddedFont>
    <p:embeddedFont>
      <p:font typeface="Work Sans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16814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1681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Landing page performance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17398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17398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1659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Your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homepage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brought 215 leads, 19% of the total.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6068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13 pages brought leads in September; the top three carried 46%. 1 page lost attribution on 30% or more of their leads.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7388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Your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homepage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leads with 19% of all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472131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472131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061"/>
                </a:moveTo>
                <a:lnTo>
                  <a:pt x="1196" y="1212"/>
                </a:lnTo>
                <a:lnTo>
                  <a:pt x="2393" y="1440"/>
                </a:lnTo>
                <a:lnTo>
                  <a:pt x="3590" y="1061"/>
                </a:lnTo>
                <a:lnTo>
                  <a:pt x="4787" y="2652"/>
                </a:lnTo>
                <a:lnTo>
                  <a:pt x="5984" y="2728"/>
                </a:lnTo>
                <a:lnTo>
                  <a:pt x="7181" y="2728"/>
                </a:lnTo>
                <a:lnTo>
                  <a:pt x="8378" y="758"/>
                </a:lnTo>
                <a:lnTo>
                  <a:pt x="9575" y="0"/>
                </a:lnTo>
                <a:lnTo>
                  <a:pt x="10772" y="152"/>
                </a:lnTo>
                <a:lnTo>
                  <a:pt x="11968" y="1288"/>
                </a:lnTo>
                <a:lnTo>
                  <a:pt x="13165" y="2425"/>
                </a:lnTo>
                <a:lnTo>
                  <a:pt x="14362" y="2652"/>
                </a:lnTo>
                <a:lnTo>
                  <a:pt x="15559" y="303"/>
                </a:lnTo>
                <a:lnTo>
                  <a:pt x="16756" y="758"/>
                </a:lnTo>
                <a:lnTo>
                  <a:pt x="17953" y="909"/>
                </a:lnTo>
                <a:lnTo>
                  <a:pt x="19150" y="834"/>
                </a:lnTo>
                <a:lnTo>
                  <a:pt x="20347" y="1591"/>
                </a:lnTo>
                <a:lnTo>
                  <a:pt x="21544" y="2122"/>
                </a:lnTo>
                <a:lnTo>
                  <a:pt x="22741" y="2955"/>
                </a:lnTo>
                <a:lnTo>
                  <a:pt x="23937" y="1137"/>
                </a:lnTo>
                <a:lnTo>
                  <a:pt x="25134" y="1212"/>
                </a:lnTo>
                <a:lnTo>
                  <a:pt x="26331" y="76"/>
                </a:lnTo>
                <a:lnTo>
                  <a:pt x="27528" y="758"/>
                </a:lnTo>
                <a:lnTo>
                  <a:pt x="28725" y="1288"/>
                </a:lnTo>
                <a:lnTo>
                  <a:pt x="29922" y="3031"/>
                </a:lnTo>
                <a:lnTo>
                  <a:pt x="31119" y="2804"/>
                </a:lnTo>
                <a:lnTo>
                  <a:pt x="32316" y="909"/>
                </a:lnTo>
                <a:lnTo>
                  <a:pt x="33513" y="985"/>
                </a:lnTo>
                <a:lnTo>
                  <a:pt x="34710" y="606"/>
                </a:lnTo>
                <a:lnTo>
                  <a:pt x="34710" y="3031"/>
                </a:lnTo>
                <a:lnTo>
                  <a:pt x="0" y="3031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2782976"/>
            <a:ext cx="3173882" cy="277155"/>
          </a:xfrm>
          <a:custGeom>
            <a:avLst/>
            <a:gdLst/>
            <a:ahLst/>
            <a:cxnLst/>
            <a:rect l="l" t="t" r="r" b="b"/>
            <a:pathLst>
              <a:path w="34710" h="3031">
                <a:moveTo>
                  <a:pt x="0" y="1061"/>
                </a:moveTo>
                <a:lnTo>
                  <a:pt x="1196" y="1212"/>
                </a:lnTo>
                <a:lnTo>
                  <a:pt x="2393" y="1440"/>
                </a:lnTo>
                <a:lnTo>
                  <a:pt x="3590" y="1061"/>
                </a:lnTo>
                <a:lnTo>
                  <a:pt x="4787" y="2652"/>
                </a:lnTo>
                <a:lnTo>
                  <a:pt x="5984" y="2728"/>
                </a:lnTo>
                <a:lnTo>
                  <a:pt x="7181" y="2728"/>
                </a:lnTo>
                <a:lnTo>
                  <a:pt x="8378" y="758"/>
                </a:lnTo>
                <a:lnTo>
                  <a:pt x="9575" y="0"/>
                </a:lnTo>
                <a:lnTo>
                  <a:pt x="10772" y="152"/>
                </a:lnTo>
                <a:lnTo>
                  <a:pt x="11968" y="1288"/>
                </a:lnTo>
                <a:lnTo>
                  <a:pt x="13165" y="2425"/>
                </a:lnTo>
                <a:lnTo>
                  <a:pt x="14362" y="2652"/>
                </a:lnTo>
                <a:lnTo>
                  <a:pt x="15559" y="303"/>
                </a:lnTo>
                <a:lnTo>
                  <a:pt x="16756" y="758"/>
                </a:lnTo>
                <a:lnTo>
                  <a:pt x="17953" y="909"/>
                </a:lnTo>
                <a:lnTo>
                  <a:pt x="19150" y="834"/>
                </a:lnTo>
                <a:lnTo>
                  <a:pt x="20347" y="1591"/>
                </a:lnTo>
                <a:lnTo>
                  <a:pt x="21544" y="2122"/>
                </a:lnTo>
                <a:lnTo>
                  <a:pt x="22741" y="2955"/>
                </a:lnTo>
                <a:lnTo>
                  <a:pt x="23937" y="1137"/>
                </a:lnTo>
                <a:lnTo>
                  <a:pt x="25134" y="1212"/>
                </a:lnTo>
                <a:lnTo>
                  <a:pt x="26331" y="76"/>
                </a:lnTo>
                <a:lnTo>
                  <a:pt x="27528" y="758"/>
                </a:lnTo>
                <a:lnTo>
                  <a:pt x="28725" y="1288"/>
                </a:lnTo>
                <a:lnTo>
                  <a:pt x="29922" y="3031"/>
                </a:lnTo>
                <a:lnTo>
                  <a:pt x="31119" y="2804"/>
                </a:lnTo>
                <a:lnTo>
                  <a:pt x="32316" y="909"/>
                </a:lnTo>
                <a:lnTo>
                  <a:pt x="33513" y="985"/>
                </a:lnTo>
                <a:lnTo>
                  <a:pt x="34710" y="606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900830" y="279731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07738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508906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Pages with leads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13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08906" y="2472131"/>
            <a:ext cx="164769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618634" y="2472131"/>
            <a:ext cx="150139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8% from August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8549" y="147523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8249717" y="165811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Top 3 pages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9717" y="196900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46%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6809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Tagged leads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809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88%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8096" y="442285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77824" y="442285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07738" y="3425952"/>
            <a:ext cx="3576218" cy="1786128"/>
          </a:xfrm>
          <a:prstGeom prst="roundRect">
            <a:avLst>
              <a:gd name="adj" fmla="val 1023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508906" y="360883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clicks untagged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08906" y="391972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33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Its biggest source was Google, with 43% of its leads.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Next came /emergency-dentist with 170 leads.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Top pages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your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land.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lead counted once, on the first page it landed 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per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page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487168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73528" y="2532888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2573528" y="2532888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62895" y="2487168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215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9445" y="248716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2901696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/emergency-dentist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73528" y="2947416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2573528" y="2947416"/>
            <a:ext cx="6072273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62895" y="290169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170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08335" y="290169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8" y="3316224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/invisalign-consult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73528" y="3361944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2573528" y="3361944"/>
            <a:ext cx="4679222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62895" y="331622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131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76585" y="331622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12%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3730752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/new-patient-special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573528" y="3776472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2573528" y="3776472"/>
            <a:ext cx="4643503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362895" y="37307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07065" y="373075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12%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4145280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/new-patients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573528" y="4191000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2573528" y="4191000"/>
            <a:ext cx="4464907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362895" y="414528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99445" y="4145280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11%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8" y="4559808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/invisalign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2573528" y="4605528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2573528" y="4605528"/>
            <a:ext cx="3464767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362895" y="4559808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97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39755" y="4559808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9%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5528" y="4974336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/dental-implants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573528" y="5020056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2573528" y="5020056"/>
            <a:ext cx="2393190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362895" y="497433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67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641025" y="497433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6%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5528" y="5388864"/>
            <a:ext cx="168656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/insurance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573528" y="5434584"/>
            <a:ext cx="7679639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2573528" y="5434584"/>
            <a:ext cx="2143155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0362895" y="5388864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60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646105" y="5388864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Top 8 pages, with each page's biggest source under its name.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Leads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page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70%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Facebook, 37%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+126%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Facebook,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42817" y="1975104"/>
            <a:ext cx="53086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342817" y="1975104"/>
            <a:ext cx="5308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76%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170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09146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342817" y="2450592"/>
            <a:ext cx="51054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342817" y="2450592"/>
            <a:ext cx="51054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91%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131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84107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42817" y="2926080"/>
            <a:ext cx="52832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42817" y="2926080"/>
            <a:ext cx="52832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95%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83465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42817" y="3401568"/>
            <a:ext cx="53340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42817" y="3401568"/>
            <a:ext cx="5334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96%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125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80255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342817" y="3877056"/>
            <a:ext cx="53340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9342817" y="3877056"/>
            <a:ext cx="5334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86%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97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62277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342817" y="4352544"/>
            <a:ext cx="5346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9342817" y="4352544"/>
            <a:ext cx="5346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90%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Leads by page (continued)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85466"/>
                <a:gridCol w="2157627"/>
                <a:gridCol w="2157627"/>
                <a:gridCol w="1078814"/>
                <a:gridCol w="2804915"/>
                <a:gridCol w="1294576"/>
                <a:gridCol w="1078814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61%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−13%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48%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/whitening-offer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Facebook, 41%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Newsletter, 39%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/blog/chipped-tooth-wh…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Google, 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0322B"/>
                          </a:solidFill>
                          <a:latin typeface="Work Sans"/>
                        </a:rPr>
                        <a:t>▼ −67%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301461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895821" y="2039112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342817" y="1975104"/>
            <a:ext cx="53467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9342817" y="1975104"/>
            <a:ext cx="5346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94%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01461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95821" y="2514600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895821" y="2514600"/>
            <a:ext cx="123616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342817" y="2450592"/>
            <a:ext cx="53340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342817" y="2450592"/>
            <a:ext cx="5334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88%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01461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95821" y="2990088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895821" y="2990088"/>
            <a:ext cx="105074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42817" y="2926080"/>
            <a:ext cx="529590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42817" y="2926080"/>
            <a:ext cx="52959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A6100"/>
                </a:solidFill>
                <a:latin typeface="Work Sans"/>
              </a:rPr>
              <a:t>92%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1461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49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95821" y="3465576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895821" y="3465576"/>
            <a:ext cx="100953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42817" y="3401568"/>
            <a:ext cx="58801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42817" y="3401568"/>
            <a:ext cx="588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100%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1461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895821" y="3941064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895821" y="3941064"/>
            <a:ext cx="47386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9342817" y="3877056"/>
            <a:ext cx="525780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9342817" y="3877056"/>
            <a:ext cx="52578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C0322B"/>
                </a:solidFill>
                <a:latin typeface="Work Sans"/>
              </a:rPr>
              <a:t>57%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301461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895821" y="4416552"/>
            <a:ext cx="138038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895821" y="4416552"/>
            <a:ext cx="27432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342817" y="4352544"/>
            <a:ext cx="58801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9342817" y="4352544"/>
            <a:ext cx="588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100%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Top 12 of 13 pages. Tagged: the share of a page's leads that arrived with at least one UTM (source, medium or campaign).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Attribution leaks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Pages that lose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attribution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59854"/>
            <a:ext cx="310896" cy="310896"/>
          </a:xfrm>
          <a:prstGeom prst="ellipse">
            <a:avLst/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598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0322B"/>
                </a:solidFill>
                <a:latin typeface="Work Sans"/>
              </a:rPr>
              <a:t>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/book-appointment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10 of 23 leads had no UTMs. Tag the links and ads that point here.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43%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0322B"/>
                </a:solidFill>
                <a:latin typeface="Work Sans"/>
              </a:rPr>
              <a:t>Fix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55371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39993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3999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6509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/emergency-dentist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3941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15 of 170 leads had no UTMs. 7 came from a Google Ads click, so the ad URL is missing its tags.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5537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5537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35511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20133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2013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4523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/new-patients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1955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17 of 125 leads had no UTMs. 5 came from a Google Ads click, so the ad URL is missing its tags.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3551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14%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3551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1565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00272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0027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2537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/ (homepage)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9969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52 of 215 leads had no UTMs. 4 came from a Google Ads click, so the ad URL is missing its tags.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1565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24%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1565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9579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80411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8041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0551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/invisalign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7983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10 of 97 leads had no UTMs. 4 came from a Google Ads click, so the ad URL is missing its tags.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9579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10%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9579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75929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0551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055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8565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5 pages more to watch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5997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Some untagged leads on /invisalign-consult, /new-patient-special, /dental-implants and 2 more.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7592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6%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7592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56069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0690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069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6579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3 other pages pass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011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Their leads arrived with UTMs at least 90% of the time, with no untagged ad clicks (51 of 51).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5606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100%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5606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Add UTMs to every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ad URL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33 paid clicks arrived with a click ID but no UTMs, on 9 pages. The most: /emergency-dentist with 7. Add utm_source, utm_medium and utm_campaign to the tracking template.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Fix tagging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/book-appointment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10 of 23 leads landed here with no UTMs. Tag every ad, email and post that points here.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Check the form on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/whitening-offer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Leads fell from 112 to 49. Test the form, the offer and the links that feed it.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Find out why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/invisalign-consult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grew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rose from 58 to 131 leads. Check which ads or links changed, then point more traffic at it.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pages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add UTMs to every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ad URL. 33 paid clicks lost their tags.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Pages with 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13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page share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19%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3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46%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Paid clicks untagged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33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Your homepage brought 215 leads.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88% of all leads arrived with UTMs.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1 page lost tags on 30% or more of their leads.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Pages are the first page they landed on (first touch) for 1,120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Query strings, fragments, trailing slashes and letter case are ignored, so /Pricing/?ref=x counts as /pricing.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Tagged means the lead carried at least one of utm_source, utm_medium or utm_campaign. A page needs a fix when 30% or more of its leads arrive untagged, and is watched from 10%, or when any paid click (gclid, fbclid, msclkid) arrives untagged.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Landing page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