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Instrument Serif" charset="0"/>
      <p:regular r:id="rId15"/>
      <p:italic r:id="rId16"/>
    </p:embeddedFont>
    <p:embeddedFont>
      <p:font typeface="Geist" charset="0"/>
      <p:regular r:id="rId17"/>
    </p:embeddedFont>
    <p:embeddedFont>
      <p:font typeface="Geist Mono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200" b="0" i="0">
                <a:solidFill>
                  <a:srgbClr val="0B1F1A"/>
                </a:solidFill>
                <a:latin typeface="Instrument Serif"/>
              </a:rPr>
              <a:t>Northwind Dental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66928" y="9875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6928" y="187452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 spc="150">
                <a:solidFill>
                  <a:srgbClr val="0E7C66"/>
                </a:solidFill>
                <a:latin typeface="Geist Mono"/>
              </a:rPr>
              <a:t>LANDING PAGE PERFORMANCE · 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58568"/>
            <a:ext cx="10789920" cy="16337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000" b="0" i="0">
                <a:solidFill>
                  <a:srgbClr val="0B1F1A"/>
                </a:solidFill>
                <a:latin typeface="Instrument Serif"/>
              </a:rPr>
              <a:t>Your </a:t>
            </a:r>
            <a:r>
              <a:rPr sz="5000" b="0" i="1">
                <a:solidFill>
                  <a:srgbClr val="0E7C66"/>
                </a:solidFill>
                <a:latin typeface="Instrument Serif"/>
              </a:rPr>
              <a:t>homepage</a:t>
            </a:r>
            <a:r>
              <a:rPr sz="5000" b="0" i="0">
                <a:solidFill>
                  <a:srgbClr val="0B1F1A"/>
                </a:solidFill>
                <a:latin typeface="Instrument Serif"/>
              </a:rPr>
              <a:t> brought 215 leads, 19% of the total.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983736"/>
            <a:ext cx="95097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5A6B64"/>
                </a:solidFill>
                <a:latin typeface="Geist"/>
              </a:rPr>
              <a:t>13 pages brought leads in September; the top three carried 46%. 1 page lost attribution on 30% or more of their leads.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4715256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5A6B64"/>
                </a:solidFill>
                <a:latin typeface="Geist"/>
              </a:rPr>
              <a:t>northwinddental.com  ·  1,120 leads  ·  13 pages  ·  30 days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06440"/>
            <a:ext cx="211505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5806440"/>
            <a:ext cx="18407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UTM Grabber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4538" y="5806440"/>
            <a:ext cx="21150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1,120 leads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73426" y="5806440"/>
            <a:ext cx="24935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2887726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47746" y="5806440"/>
            <a:ext cx="22191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Sample data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666" y="5806440"/>
            <a:ext cx="24935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Your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homepage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leads with 19% of all leads.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58263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8096" y="161239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1,120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265578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LEADS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44698" y="2655783"/>
            <a:ext cx="1097280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▲ +12%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07738" y="147523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4313225" y="148071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2" name="Connector 11"/>
          <p:cNvCxnSpPr/>
          <p:nvPr/>
        </p:nvCxnSpPr>
        <p:spPr>
          <a:xfrm>
            <a:off x="4307738" y="2582631"/>
            <a:ext cx="357621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508906" y="161239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13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8906" y="265578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PAGES WITH LEADS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5509" y="2655783"/>
            <a:ext cx="1097280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▲ +8%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48549" y="147523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8054035" y="148071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8" name="Connector 17"/>
          <p:cNvCxnSpPr/>
          <p:nvPr/>
        </p:nvCxnSpPr>
        <p:spPr>
          <a:xfrm>
            <a:off x="8048549" y="258263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249717" y="161239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46%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49717" y="265578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TOP 3 PAGES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342595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ectangle 21"/>
          <p:cNvSpPr/>
          <p:nvPr/>
        </p:nvSpPr>
        <p:spPr>
          <a:xfrm>
            <a:off x="572414" y="343143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3" name="Connector 22"/>
          <p:cNvCxnSpPr/>
          <p:nvPr/>
        </p:nvCxnSpPr>
        <p:spPr>
          <a:xfrm>
            <a:off x="566928" y="453335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68096" y="356311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88%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8096" y="460650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TAGGED LEADS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844698" y="4606503"/>
            <a:ext cx="1097280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5A6B64"/>
                </a:solidFill>
                <a:latin typeface="Geist Mono"/>
              </a:rPr>
              <a:t>Flat vs August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307738" y="342595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ectangle 27"/>
          <p:cNvSpPr/>
          <p:nvPr/>
        </p:nvSpPr>
        <p:spPr>
          <a:xfrm>
            <a:off x="4313225" y="343143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9" name="Connector 28"/>
          <p:cNvCxnSpPr/>
          <p:nvPr/>
        </p:nvCxnSpPr>
        <p:spPr>
          <a:xfrm>
            <a:off x="4307738" y="4533351"/>
            <a:ext cx="357621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508906" y="356311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33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08906" y="460650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PAID CLICKS UNTAGGED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5A6B64"/>
                </a:solidFill>
                <a:latin typeface="Geist"/>
              </a:rPr>
              <a:t>Its biggest source was Google, with 43% of its leads.</a:t>
            </a:r>
          </a:p>
          <a:p>
            <a:pPr algn="l">
              <a:lnSpc>
                <a:spcPct val="115000"/>
              </a:lnSpc>
              <a:spcBef>
                <a:spcPts val="770"/>
              </a:spcBef>
            </a:pPr>
            <a:r>
              <a:rPr sz="1400" b="0" i="0">
                <a:solidFill>
                  <a:srgbClr val="5A6B64"/>
                </a:solidFill>
                <a:latin typeface="Geist"/>
              </a:rPr>
              <a:t>Next came /emergency-dentist with 170 leads.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Landing page performance, Northwind Dental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TOP PAGES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Where your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leads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land.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Each lead counted once, on the first page it landed 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11057839" cy="4431792"/>
          </a:xfrm>
          <a:prstGeom prst="roundRect">
            <a:avLst>
              <a:gd name="adj" fmla="val 82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Leads per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page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2487168"/>
            <a:ext cx="15963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/</a:t>
            </a:r>
          </a:p>
        </p:txBody>
      </p:sp>
      <p:sp>
        <p:nvSpPr>
          <p:cNvPr id="8" name="Rectangle 7"/>
          <p:cNvSpPr/>
          <p:nvPr/>
        </p:nvSpPr>
        <p:spPr>
          <a:xfrm>
            <a:off x="2483358" y="2532888"/>
            <a:ext cx="7769809" cy="182880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10362895" y="2487168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215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08335" y="248716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19%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2901696"/>
            <a:ext cx="15963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/emergency-dentist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483358" y="2947416"/>
            <a:ext cx="6143570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0362895" y="290169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170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99445" y="290169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15%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528" y="3316224"/>
            <a:ext cx="15963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/invisalign-consult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483358" y="3361944"/>
            <a:ext cx="4734163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0362895" y="3316224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131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674045" y="3316224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12%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5528" y="3730752"/>
            <a:ext cx="15963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/new-patient-special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483358" y="3776472"/>
            <a:ext cx="4698024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362895" y="37307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130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714685" y="373075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12%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8" y="4145280"/>
            <a:ext cx="15963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/new-patients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483358" y="4191000"/>
            <a:ext cx="4517331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362895" y="4145280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125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708335" y="414528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11%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5528" y="4559808"/>
            <a:ext cx="15963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/invisalign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483358" y="4605528"/>
            <a:ext cx="3505449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10362895" y="4559808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97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627055" y="455980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9%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95528" y="4974336"/>
            <a:ext cx="15963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/dental-implants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483358" y="5020056"/>
            <a:ext cx="2421289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362895" y="497433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67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627055" y="497433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6%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5528" y="5388864"/>
            <a:ext cx="15963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/insurance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483358" y="5434584"/>
            <a:ext cx="2168319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10362895" y="5388864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60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649915" y="5388864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5%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Top 8 pages, with each page's biggest source under its name.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Landing page performance, Northwind Dental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Leads by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page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9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85466"/>
                <a:gridCol w="2157627"/>
                <a:gridCol w="2157627"/>
                <a:gridCol w="1078814"/>
                <a:gridCol w="2804915"/>
                <a:gridCol w="1294576"/>
                <a:gridCol w="1078814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PAGE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TOP 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TAGGED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/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Google, 43%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+30%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/emergency-dentist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Google, 70%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+16%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/invisalign-consult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Facebook, 37%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+126%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/new-patient-special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Facebook, 38%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/new-patients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Google, 52%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/invisalign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Google, 67%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+18%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301461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215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95821" y="2039112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3895821" y="2039112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Oval 6"/>
          <p:cNvSpPr/>
          <p:nvPr/>
        </p:nvSpPr>
        <p:spPr>
          <a:xfrm>
            <a:off x="9351961" y="2048256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479977" y="1965960"/>
            <a:ext cx="1111696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76%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01461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170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95821" y="2514600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3895821" y="2514600"/>
            <a:ext cx="1091469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9351961" y="2523744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479977" y="2441448"/>
            <a:ext cx="1111696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91%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01461" y="29169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131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895821" y="2990088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3895821" y="2990088"/>
            <a:ext cx="841073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9351961" y="2999232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479977" y="2916936"/>
            <a:ext cx="1111696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95%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01461" y="33924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130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895821" y="3465576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3895821" y="3465576"/>
            <a:ext cx="834653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Oval 21"/>
          <p:cNvSpPr/>
          <p:nvPr/>
        </p:nvSpPr>
        <p:spPr>
          <a:xfrm>
            <a:off x="9351961" y="3474720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479977" y="3392424"/>
            <a:ext cx="1111696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96%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01461" y="38679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125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895821" y="3941064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3895821" y="3941064"/>
            <a:ext cx="802551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Oval 26"/>
          <p:cNvSpPr/>
          <p:nvPr/>
        </p:nvSpPr>
        <p:spPr>
          <a:xfrm>
            <a:off x="9351961" y="3950208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479977" y="3867912"/>
            <a:ext cx="1111696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86%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01461" y="43434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97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895821" y="4416552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3895821" y="4416552"/>
            <a:ext cx="622779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Oval 31"/>
          <p:cNvSpPr/>
          <p:nvPr/>
        </p:nvSpPr>
        <p:spPr>
          <a:xfrm>
            <a:off x="9351961" y="4425696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479977" y="4343400"/>
            <a:ext cx="1111696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90%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Landing page performance, Northwind Dental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Leads by page (continued)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9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85466"/>
                <a:gridCol w="2157627"/>
                <a:gridCol w="2157627"/>
                <a:gridCol w="1078814"/>
                <a:gridCol w="2804915"/>
                <a:gridCol w="1294576"/>
                <a:gridCol w="1078814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PAGE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TOP 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TAGGED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/dental-implants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Google, 61%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4353A"/>
                          </a:solidFill>
                          <a:latin typeface="Geist"/>
                        </a:rPr>
                        <a:t>▼ −13%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/insurance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Google, 48%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+15%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/teeth-whitening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Google, 67%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+11%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/whitening-offer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Facebook, 41%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4353A"/>
                          </a:solidFill>
                          <a:latin typeface="Geist"/>
                        </a:rPr>
                        <a:t>▼ −56%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/book-appointment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Newsletter, 39%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+15%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/blog/chipped-tooth-wh…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Google, 100%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4353A"/>
                          </a:solidFill>
                          <a:latin typeface="Geist"/>
                        </a:rPr>
                        <a:t>▼ −67%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301461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67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95821" y="2039112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3895821" y="2039112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Oval 6"/>
          <p:cNvSpPr/>
          <p:nvPr/>
        </p:nvSpPr>
        <p:spPr>
          <a:xfrm>
            <a:off x="9351961" y="2048256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479977" y="1965960"/>
            <a:ext cx="1111696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94%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01461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60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95821" y="2514600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3895821" y="2514600"/>
            <a:ext cx="1236168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9351961" y="2523744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479977" y="2441448"/>
            <a:ext cx="1111696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88%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01461" y="29169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51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895821" y="2990088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3895821" y="2990088"/>
            <a:ext cx="1050742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9351961" y="2999232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479977" y="2916936"/>
            <a:ext cx="1111696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92%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01461" y="33924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49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895821" y="3465576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3895821" y="3465576"/>
            <a:ext cx="100953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Oval 21"/>
          <p:cNvSpPr/>
          <p:nvPr/>
        </p:nvSpPr>
        <p:spPr>
          <a:xfrm>
            <a:off x="9351961" y="3474720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479977" y="3392424"/>
            <a:ext cx="1111696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100%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01461" y="38679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23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895821" y="3941064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3895821" y="3941064"/>
            <a:ext cx="473864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Oval 26"/>
          <p:cNvSpPr/>
          <p:nvPr/>
        </p:nvSpPr>
        <p:spPr>
          <a:xfrm>
            <a:off x="9351961" y="3950208"/>
            <a:ext cx="73152" cy="73152"/>
          </a:xfrm>
          <a:prstGeom prst="ellipse">
            <a:avLst/>
          </a:prstGeom>
          <a:solidFill>
            <a:srgbClr val="C435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479977" y="3867912"/>
            <a:ext cx="1111696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C4353A"/>
                </a:solidFill>
                <a:latin typeface="Geist"/>
              </a:rPr>
              <a:t>57%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01461" y="43434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895821" y="4416552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3895821" y="4416552"/>
            <a:ext cx="27432" cy="91440"/>
          </a:xfrm>
          <a:prstGeom prst="roundRect">
            <a:avLst>
              <a:gd name="adj" fmla="val 33333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Oval 31"/>
          <p:cNvSpPr/>
          <p:nvPr/>
        </p:nvSpPr>
        <p:spPr>
          <a:xfrm>
            <a:off x="9351961" y="4425696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479977" y="4343400"/>
            <a:ext cx="1111696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100%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Top 12 of 13 pages. Tagged: the share of a page's leads that arrived with at least one UTM (source, medium or campaign).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Landing page performance, Northwind Dental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ATTRIBUTION LEAKS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Pages that lose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attribution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11057839" cy="4760976"/>
          </a:xfrm>
          <a:prstGeom prst="roundRect">
            <a:avLst>
              <a:gd name="adj" fmla="val 768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68680" y="1659854"/>
            <a:ext cx="310896" cy="310896"/>
          </a:xfrm>
          <a:prstGeom prst="ellipse">
            <a:avLst/>
          </a:prstGeom>
          <a:solidFill>
            <a:srgbClr val="FB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59854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C4353A"/>
                </a:solidFill>
                <a:latin typeface="Geist"/>
              </a:rPr>
              <a:t>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4168" y="1584960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B1F1A"/>
                </a:solidFill>
                <a:latin typeface="Geist"/>
              </a:rPr>
              <a:t>/book-appointment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44168" y="1859280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"/>
              </a:rPr>
              <a:t>10 of 23 leads had no UTMs. Tag the links and ads that point here.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73007" y="1475232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1">
                <a:solidFill>
                  <a:srgbClr val="0B1F1A"/>
                </a:solidFill>
                <a:latin typeface="Instrument Serif"/>
              </a:rPr>
              <a:t>43%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73207" y="1475232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C4353A"/>
                </a:solidFill>
                <a:latin typeface="Geist"/>
              </a:rPr>
              <a:t>Fix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95528" y="2155371"/>
            <a:ext cx="1060063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68680" y="2339993"/>
            <a:ext cx="310896" cy="310896"/>
          </a:xfrm>
          <a:prstGeom prst="ellipse">
            <a:avLst/>
          </a:prstGeom>
          <a:solidFill>
            <a:srgbClr val="FFF4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2339993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B26A00"/>
                </a:solidFill>
                <a:latin typeface="Geist"/>
              </a:rPr>
              <a:t>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4168" y="2265099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B1F1A"/>
                </a:solidFill>
                <a:latin typeface="Geist"/>
              </a:rPr>
              <a:t>/emergency-dentist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44168" y="2539419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"/>
              </a:rPr>
              <a:t>15 of 170 leads had no UTMs. 7 came from a Google Ads click, so the ad URL is missing its tags.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3007" y="2155371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1">
                <a:solidFill>
                  <a:srgbClr val="0B1F1A"/>
                </a:solidFill>
                <a:latin typeface="Instrument Serif"/>
              </a:rPr>
              <a:t>9%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73207" y="2155371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B26A00"/>
                </a:solidFill>
                <a:latin typeface="Geist"/>
              </a:rPr>
              <a:t>Watch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95528" y="2835511"/>
            <a:ext cx="1060063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868680" y="3020133"/>
            <a:ext cx="310896" cy="310896"/>
          </a:xfrm>
          <a:prstGeom prst="ellipse">
            <a:avLst/>
          </a:prstGeom>
          <a:solidFill>
            <a:srgbClr val="FFF4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3020133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B26A00"/>
                </a:solidFill>
                <a:latin typeface="Geist"/>
              </a:rPr>
              <a:t>!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4168" y="2945239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B1F1A"/>
                </a:solidFill>
                <a:latin typeface="Geist"/>
              </a:rPr>
              <a:t>/new-patients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44168" y="3219559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"/>
              </a:rPr>
              <a:t>17 of 125 leads had no UTMs. 5 came from a Google Ads click, so the ad URL is missing its tags.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73007" y="2835511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1">
                <a:solidFill>
                  <a:srgbClr val="0B1F1A"/>
                </a:solidFill>
                <a:latin typeface="Instrument Serif"/>
              </a:rPr>
              <a:t>14%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73207" y="2835511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B26A00"/>
                </a:solidFill>
                <a:latin typeface="Geist"/>
              </a:rPr>
              <a:t>Watch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95528" y="3515650"/>
            <a:ext cx="1060063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868680" y="3700272"/>
            <a:ext cx="310896" cy="310896"/>
          </a:xfrm>
          <a:prstGeom prst="ellipse">
            <a:avLst/>
          </a:prstGeom>
          <a:solidFill>
            <a:srgbClr val="FFF4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3700272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B26A00"/>
                </a:solidFill>
                <a:latin typeface="Geist"/>
              </a:rPr>
              <a:t>!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44168" y="3625378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B1F1A"/>
                </a:solidFill>
                <a:latin typeface="Geist"/>
              </a:rPr>
              <a:t>/ (homepage)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44168" y="3899698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"/>
              </a:rPr>
              <a:t>52 of 215 leads had no UTMs. 4 came from a Google Ads click, so the ad URL is missing its tags.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73007" y="3515650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1">
                <a:solidFill>
                  <a:srgbClr val="0B1F1A"/>
                </a:solidFill>
                <a:latin typeface="Instrument Serif"/>
              </a:rPr>
              <a:t>24%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73207" y="3515650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B26A00"/>
                </a:solidFill>
                <a:latin typeface="Geist"/>
              </a:rPr>
              <a:t>Watch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795528" y="4195790"/>
            <a:ext cx="1060063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868680" y="4380411"/>
            <a:ext cx="310896" cy="310896"/>
          </a:xfrm>
          <a:prstGeom prst="ellipse">
            <a:avLst/>
          </a:prstGeom>
          <a:solidFill>
            <a:srgbClr val="FFF4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68680" y="4380411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B26A00"/>
                </a:solidFill>
                <a:latin typeface="Geist"/>
              </a:rPr>
              <a:t>!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344168" y="4305518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B1F1A"/>
                </a:solidFill>
                <a:latin typeface="Geist"/>
              </a:rPr>
              <a:t>/invisalign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44168" y="4579838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"/>
              </a:rPr>
              <a:t>10 of 97 leads had no UTMs. 4 came from a Google Ads click, so the ad URL is missing its tags.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73007" y="4195790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1">
                <a:solidFill>
                  <a:srgbClr val="0B1F1A"/>
                </a:solidFill>
                <a:latin typeface="Instrument Serif"/>
              </a:rPr>
              <a:t>10%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573207" y="4195790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B26A00"/>
                </a:solidFill>
                <a:latin typeface="Geist"/>
              </a:rPr>
              <a:t>Watch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795528" y="4875929"/>
            <a:ext cx="1060063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868680" y="5060551"/>
            <a:ext cx="310896" cy="310896"/>
          </a:xfrm>
          <a:prstGeom prst="ellipse">
            <a:avLst/>
          </a:prstGeom>
          <a:solidFill>
            <a:srgbClr val="FFF4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68680" y="5060551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B26A00"/>
                </a:solidFill>
                <a:latin typeface="Geist"/>
              </a:rPr>
              <a:t>!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344168" y="4985657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B1F1A"/>
                </a:solidFill>
                <a:latin typeface="Geist"/>
              </a:rPr>
              <a:t>5 pages more to watch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44168" y="5259977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"/>
              </a:rPr>
              <a:t>Some untagged leads on /invisalign-consult, /new-patient-special, /dental-implants and 2 more.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973007" y="4875929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1">
                <a:solidFill>
                  <a:srgbClr val="0B1F1A"/>
                </a:solidFill>
                <a:latin typeface="Instrument Serif"/>
              </a:rPr>
              <a:t>6%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573207" y="4875929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B26A00"/>
                </a:solidFill>
                <a:latin typeface="Geist"/>
              </a:rPr>
              <a:t>Watch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795528" y="5556069"/>
            <a:ext cx="1060063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868680" y="5740690"/>
            <a:ext cx="310896" cy="310896"/>
          </a:xfrm>
          <a:prstGeom prst="ellipse">
            <a:avLst/>
          </a:prstGeom>
          <a:solidFill>
            <a:srgbClr val="E6F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68680" y="5740690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1D7A4A"/>
                </a:solidFill>
                <a:latin typeface="Geist"/>
              </a:rPr>
              <a:t>✓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344168" y="5665797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B1F1A"/>
                </a:solidFill>
                <a:latin typeface="Geist"/>
              </a:rPr>
              <a:t>3 other pages pass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344168" y="5940117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"/>
              </a:rPr>
              <a:t>Their leads arrived with UTMs at least 90% of the time, with no untagged ad clicks (51 of 51).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973007" y="5556069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1">
                <a:solidFill>
                  <a:srgbClr val="0B1F1A"/>
                </a:solidFill>
                <a:latin typeface="Instrument Serif"/>
              </a:rPr>
              <a:t>100%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573207" y="5556069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D7A4A"/>
                </a:solidFill>
                <a:latin typeface="Geist"/>
              </a:rPr>
              <a:t>Healthy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Landing page performance, Northwind Dental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What to do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next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38963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467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WEEK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Add UTMs to every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Google Ads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ad URL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33 paid clicks arrived with a click ID but no UTMs, on 9 pages. The most: /emergency-dentist with 7. Add utm_source, utm_medium and utm_campaign to the tracking template.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4060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000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8728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19277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4" name="Connector 13"/>
          <p:cNvCxnSpPr/>
          <p:nvPr/>
        </p:nvCxnSpPr>
        <p:spPr>
          <a:xfrm>
            <a:off x="6187288" y="238963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2503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WEEK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Fix tagging on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/book-appointment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10 of 23 leads landed here with no UTMs. Tag every ad, email and post that points here.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5032" y="334060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3036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385267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572414" y="385815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2" name="Connector 21"/>
          <p:cNvCxnSpPr/>
          <p:nvPr/>
        </p:nvCxnSpPr>
        <p:spPr>
          <a:xfrm>
            <a:off x="566928" y="476707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04672" y="403555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WEEK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26415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Check the form on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/whitening-offer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91337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Leads fell from 112 to 49. Test the form, the offer and the links that feed it.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71804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96694" y="571804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87288" y="385267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ectangle 28"/>
          <p:cNvSpPr/>
          <p:nvPr/>
        </p:nvSpPr>
        <p:spPr>
          <a:xfrm>
            <a:off x="6192774" y="385815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0" name="Connector 29"/>
          <p:cNvCxnSpPr/>
          <p:nvPr/>
        </p:nvCxnSpPr>
        <p:spPr>
          <a:xfrm>
            <a:off x="6187288" y="476707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425032" y="403555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MONTH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25032" y="426415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Find out why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/invisalign-consult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grew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25032" y="491337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rose from 58 to 131 leads. Check which ads or links changed, then point more traffic at it.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25032" y="571804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17054" y="571804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Landing page performance, Northwind Dental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PAGES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2000"/>
              </a:lnSpc>
            </a:pPr>
            <a:r>
              <a:rPr sz="4000" b="0" i="0">
                <a:solidFill>
                  <a:srgbClr val="0B1F1A"/>
                </a:solidFill>
                <a:latin typeface="Instrument Serif"/>
              </a:rPr>
              <a:t>Next: add UTMs to every </a:t>
            </a:r>
            <a:r>
              <a:rPr sz="4000" b="0" i="1">
                <a:solidFill>
                  <a:srgbClr val="0E7C66"/>
                </a:solidFill>
                <a:latin typeface="Instrument Serif"/>
              </a:rPr>
              <a:t>Google Ads</a:t>
            </a:r>
            <a:r>
              <a:rPr sz="4000" b="0" i="0">
                <a:solidFill>
                  <a:srgbClr val="0B1F1A"/>
                </a:solidFill>
                <a:latin typeface="Instrument Serif"/>
              </a:rPr>
              <a:t> ad URL. 33 paid clicks lost their tags.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5047488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5120640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How we built this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5367528"/>
            <a:ext cx="11057839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A6B64"/>
                </a:solidFill>
                <a:latin typeface="Geist"/>
              </a:rPr>
              <a:t>Pages are the first page they landed on (first touch) for 1,120 leads.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Query strings, fragments, trailing slashes and letter case are ignored, so /Pricing/?ref=x counts as /pricing.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Tagged means the lead carried at least one of utm_source, utm_medium or utm_campaign. A page needs a fix when 30% or more of its leads arrive untagged, and is watched from 10%, or when any paid click (gclid, fbclid, msclkid) arrives untagged.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Changes compare September 2026 with August.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Landing page performance, Northwind Dental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