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embeddedFontLst>
    <p:embeddedFont>
      <p:font typeface="Barlow" charset="0"/>
      <p:regular r:id="rId16"/>
      <p:bold r:id="rId17"/>
    </p:embeddedFont>
    <p:embeddedFont>
      <p:font typeface="Barlow Condensed" charset="0"/>
      <p:regular r:id="rId18"/>
      <p:bold r:id="rId19"/>
    </p:embeddedFont>
    <p:embeddedFont>
      <p:font typeface="IBM Plex Mono" charset="0"/>
      <p:regular r:id="rId2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font" Target="fonts/font1.fntdata"/><Relationship Id="rId17" Type="http://schemas.openxmlformats.org/officeDocument/2006/relationships/font" Target="fonts/font2.fntdata"/><Relationship Id="rId18" Type="http://schemas.openxmlformats.org/officeDocument/2006/relationships/font" Target="fonts/font3.fntdata"/><Relationship Id="rId19" Type="http://schemas.openxmlformats.org/officeDocument/2006/relationships/font" Target="fonts/font4.fntdata"/><Relationship Id="rId20" Type="http://schemas.openxmlformats.org/officeDocument/2006/relationships/font" Target="fonts/font5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3229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3891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Northwind Dental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82880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47A58E"/>
                </a:solidFill>
                <a:latin typeface="Barlow"/>
              </a:rPr>
              <a:t>Landing page performance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95701" y="182880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40280"/>
            <a:ext cx="10058400" cy="172821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3F5F8"/>
                </a:solidFill>
                <a:latin typeface="Barlow"/>
              </a:rPr>
              <a:t>Your </a:t>
            </a:r>
            <a:r>
              <a:rPr sz="5400" b="1" i="0">
                <a:solidFill>
                  <a:srgbClr val="47A58E"/>
                </a:solidFill>
                <a:latin typeface="Barlow"/>
              </a:rPr>
              <a:t>homepage</a:t>
            </a:r>
            <a:r>
              <a:rPr sz="5400" b="1" i="0">
                <a:solidFill>
                  <a:srgbClr val="F3F5F8"/>
                </a:solidFill>
                <a:latin typeface="Barlow"/>
              </a:rPr>
              <a:t> brought 215 leads, 19% of the total.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105656"/>
            <a:ext cx="8595360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rgbClr val="B3C2BD"/>
                </a:solidFill>
                <a:latin typeface="Barlow"/>
              </a:rPr>
              <a:t>13 pages brought leads in September; the top three carried 46%. 1 page lost attribution on 30% or more of their leads.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06440"/>
            <a:ext cx="2089861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Oval 7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5806440"/>
            <a:ext cx="1815541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UTM Grabber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51533" y="5806440"/>
            <a:ext cx="2089861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1,120 leads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748229" y="5806440"/>
            <a:ext cx="2508199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2862529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022549" y="5806440"/>
            <a:ext cx="223387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Sample data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10889" y="5806440"/>
            <a:ext cx="250819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takeaway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Your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homepage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leads with 19% of all leads.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3576218" cy="1770888"/>
          </a:xfrm>
          <a:prstGeom prst="roundRect">
            <a:avLst>
              <a:gd name="adj" fmla="val 8261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168859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199948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1,120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2642575"/>
            <a:ext cx="317388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ED38A"/>
                </a:solidFill>
                <a:latin typeface="Barlow Condensed"/>
              </a:rPr>
              <a:t>▲ +12%  vs August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07738" y="1505712"/>
            <a:ext cx="3576218" cy="1770888"/>
          </a:xfrm>
          <a:prstGeom prst="roundRect">
            <a:avLst>
              <a:gd name="adj" fmla="val 8261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08906" y="168859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Pages with leads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08906" y="199948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13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08906" y="2642575"/>
            <a:ext cx="317388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ED38A"/>
                </a:solidFill>
                <a:latin typeface="Barlow Condensed"/>
              </a:rPr>
              <a:t>▲ +8%  vs August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8549" y="1505712"/>
            <a:ext cx="3576218" cy="1770888"/>
          </a:xfrm>
          <a:prstGeom prst="roundRect">
            <a:avLst>
              <a:gd name="adj" fmla="val 8261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8249717" y="168859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Top 3 pages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49717" y="199948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46%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3441192"/>
            <a:ext cx="3576218" cy="1770888"/>
          </a:xfrm>
          <a:prstGeom prst="roundRect">
            <a:avLst>
              <a:gd name="adj" fmla="val 8261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768096" y="362407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Tagged leads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8096" y="393496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88%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8096" y="4578055"/>
            <a:ext cx="317388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 Condensed"/>
              </a:rPr>
              <a:t>Flat vs August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07738" y="3441192"/>
            <a:ext cx="3576218" cy="1770888"/>
          </a:xfrm>
          <a:prstGeom prst="roundRect">
            <a:avLst>
              <a:gd name="adj" fmla="val 8261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4508906" y="362407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Paid clicks untagged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08906" y="393496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33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5486400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50" b="0" i="0">
                <a:solidFill>
                  <a:srgbClr val="B3C2BD"/>
                </a:solidFill>
                <a:latin typeface="Barlow"/>
              </a:rPr>
              <a:t>Its biggest source was Google, with 43% of its leads.</a:t>
            </a:r>
          </a:p>
          <a:p>
            <a:pPr algn="l">
              <a:lnSpc>
                <a:spcPct val="115000"/>
              </a:lnSpc>
              <a:spcBef>
                <a:spcPts val="797"/>
              </a:spcBef>
            </a:pPr>
            <a:r>
              <a:rPr sz="1450" b="0" i="0">
                <a:solidFill>
                  <a:srgbClr val="B3C2BD"/>
                </a:solidFill>
                <a:latin typeface="Barlow"/>
              </a:rPr>
              <a:t>Next came /emergency-dentist with 170 leads.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Landing page performance, Northwind Dental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Top pages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Where your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leads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land.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2283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B3C2BD"/>
                </a:solidFill>
                <a:latin typeface="Barlow"/>
              </a:rPr>
              <a:t>Each lead counted once, on the first page it landed 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34896"/>
            <a:ext cx="11057839" cy="4401312"/>
          </a:xfrm>
          <a:prstGeom prst="roundRect">
            <a:avLst>
              <a:gd name="adj" fmla="val 3324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63496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Leads per </a:t>
            </a:r>
            <a:r>
              <a:rPr sz="1400" b="1" i="0">
                <a:solidFill>
                  <a:srgbClr val="47A58E"/>
                </a:solidFill>
                <a:latin typeface="Barlow"/>
              </a:rPr>
              <a:t>page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5528" y="2515743"/>
            <a:ext cx="1611173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498141" y="2561463"/>
            <a:ext cx="7755026" cy="18288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2498141" y="2561463"/>
            <a:ext cx="7755026" cy="18288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362895" y="2515743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215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92994" y="2515743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19%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8" y="2926461"/>
            <a:ext cx="1611173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/emergency-dentist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498141" y="2972181"/>
            <a:ext cx="7755026" cy="18288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2498141" y="2972181"/>
            <a:ext cx="6131881" cy="182880"/>
          </a:xfrm>
          <a:prstGeom prst="roundRect">
            <a:avLst>
              <a:gd name="adj" fmla="val 10000"/>
            </a:avLst>
          </a:prstGeom>
          <a:solidFill>
            <a:srgbClr val="475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10362895" y="2926461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170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688879" y="2926461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15%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5528" y="3337179"/>
            <a:ext cx="1611173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/invisalign-consult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498141" y="3382899"/>
            <a:ext cx="7755026" cy="18288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2498141" y="3382899"/>
            <a:ext cx="4725156" cy="182880"/>
          </a:xfrm>
          <a:prstGeom prst="roundRect">
            <a:avLst>
              <a:gd name="adj" fmla="val 10000"/>
            </a:avLst>
          </a:prstGeom>
          <a:solidFill>
            <a:srgbClr val="475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10362895" y="3337179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131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661447" y="3337179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12%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5528" y="3747897"/>
            <a:ext cx="1611173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/new-patient-special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498141" y="3793617"/>
            <a:ext cx="7755026" cy="18288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2498141" y="3793617"/>
            <a:ext cx="4689086" cy="182880"/>
          </a:xfrm>
          <a:prstGeom prst="roundRect">
            <a:avLst>
              <a:gd name="adj" fmla="val 10000"/>
            </a:avLst>
          </a:prstGeom>
          <a:solidFill>
            <a:srgbClr val="475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10362895" y="3747897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130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697108" y="3747897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12%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95528" y="4158615"/>
            <a:ext cx="1611173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/new-patients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2498141" y="4204335"/>
            <a:ext cx="7755026" cy="18288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ounded Rectangle 28"/>
          <p:cNvSpPr/>
          <p:nvPr/>
        </p:nvSpPr>
        <p:spPr>
          <a:xfrm>
            <a:off x="2498141" y="4204335"/>
            <a:ext cx="4508736" cy="182880"/>
          </a:xfrm>
          <a:prstGeom prst="roundRect">
            <a:avLst>
              <a:gd name="adj" fmla="val 10000"/>
            </a:avLst>
          </a:prstGeom>
          <a:solidFill>
            <a:srgbClr val="475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10362895" y="4158615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125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692994" y="4158615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11%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95528" y="4569333"/>
            <a:ext cx="1611173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/invisalign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2498141" y="4615053"/>
            <a:ext cx="7755026" cy="18288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Rounded Rectangle 33"/>
          <p:cNvSpPr/>
          <p:nvPr/>
        </p:nvSpPr>
        <p:spPr>
          <a:xfrm>
            <a:off x="2498141" y="4615053"/>
            <a:ext cx="3498779" cy="182880"/>
          </a:xfrm>
          <a:prstGeom prst="roundRect">
            <a:avLst>
              <a:gd name="adj" fmla="val 10000"/>
            </a:avLst>
          </a:prstGeom>
          <a:solidFill>
            <a:srgbClr val="475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TextBox 34"/>
          <p:cNvSpPr txBox="1"/>
          <p:nvPr/>
        </p:nvSpPr>
        <p:spPr>
          <a:xfrm>
            <a:off x="10362895" y="4569333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97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621670" y="4569333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9%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95528" y="4980051"/>
            <a:ext cx="1611173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/dental-implants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2498141" y="5025771"/>
            <a:ext cx="7755026" cy="18288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2498141" y="5025771"/>
            <a:ext cx="2416683" cy="182880"/>
          </a:xfrm>
          <a:prstGeom prst="roundRect">
            <a:avLst>
              <a:gd name="adj" fmla="val 10000"/>
            </a:avLst>
          </a:prstGeom>
          <a:solidFill>
            <a:srgbClr val="475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TextBox 39"/>
          <p:cNvSpPr txBox="1"/>
          <p:nvPr/>
        </p:nvSpPr>
        <p:spPr>
          <a:xfrm>
            <a:off x="10362895" y="4980051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67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623042" y="4980051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6%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95528" y="5390769"/>
            <a:ext cx="1611173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/insurance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2498141" y="5436489"/>
            <a:ext cx="7755026" cy="18288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Rounded Rectangle 43"/>
          <p:cNvSpPr/>
          <p:nvPr/>
        </p:nvSpPr>
        <p:spPr>
          <a:xfrm>
            <a:off x="2498141" y="5436489"/>
            <a:ext cx="2164193" cy="182880"/>
          </a:xfrm>
          <a:prstGeom prst="roundRect">
            <a:avLst>
              <a:gd name="adj" fmla="val 10000"/>
            </a:avLst>
          </a:prstGeom>
          <a:solidFill>
            <a:srgbClr val="4752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TextBox 44"/>
          <p:cNvSpPr txBox="1"/>
          <p:nvPr/>
        </p:nvSpPr>
        <p:spPr>
          <a:xfrm>
            <a:off x="10362895" y="5390769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F3F5F8"/>
                </a:solidFill>
                <a:latin typeface="Barlow"/>
              </a:rPr>
              <a:t>60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636758" y="5390769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5%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Top 8 pages, with each page's biggest source under its name.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Landing page performance, Northwind Dental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Leads by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page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66928" y="1371600"/>
          <a:ext cx="11057839" cy="332841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485466"/>
                <a:gridCol w="2157627"/>
                <a:gridCol w="2157627"/>
                <a:gridCol w="1078814"/>
                <a:gridCol w="2804915"/>
                <a:gridCol w="1294576"/>
                <a:gridCol w="1078814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Page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Top source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Tagged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vs August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/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19%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Google, 43%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+30%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52D27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/emergency-dentist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15%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Google, 70%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+16%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/invisalign-consult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12%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Facebook, 37%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+126%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/new-patient-special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12%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Facebook, 38%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/new-patients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11%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Google, 52%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+12%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/invisalign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Google, 67%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+18%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301461" y="19659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215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895821" y="2039112"/>
            <a:ext cx="1380387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3895821" y="2039112"/>
            <a:ext cx="1380387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342817" y="1975104"/>
            <a:ext cx="515722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9342817" y="1975104"/>
            <a:ext cx="51572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6BE5A"/>
                </a:solidFill>
                <a:latin typeface="Barlow"/>
              </a:rPr>
              <a:t>76%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01461" y="24414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170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895821" y="2514600"/>
            <a:ext cx="1380387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3895821" y="2514600"/>
            <a:ext cx="1091469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342817" y="2450592"/>
            <a:ext cx="496519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342817" y="2450592"/>
            <a:ext cx="496519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6BE5A"/>
                </a:solidFill>
                <a:latin typeface="Barlow"/>
              </a:rPr>
              <a:t>91%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01461" y="29169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131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895821" y="2990088"/>
            <a:ext cx="1380387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3895821" y="2990088"/>
            <a:ext cx="841073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9342817" y="2926080"/>
            <a:ext cx="519836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9342817" y="2926080"/>
            <a:ext cx="51983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6BE5A"/>
                </a:solidFill>
                <a:latin typeface="Barlow"/>
              </a:rPr>
              <a:t>95%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01461" y="33924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130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895821" y="3465576"/>
            <a:ext cx="1380387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3895821" y="3465576"/>
            <a:ext cx="834653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342817" y="3401568"/>
            <a:ext cx="519836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9342817" y="3401568"/>
            <a:ext cx="51983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6BE5A"/>
                </a:solidFill>
                <a:latin typeface="Barlow"/>
              </a:rPr>
              <a:t>96%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301461" y="38679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125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895821" y="3941064"/>
            <a:ext cx="1380387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3895821" y="3941064"/>
            <a:ext cx="802551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ounded Rectangle 26"/>
          <p:cNvSpPr/>
          <p:nvPr/>
        </p:nvSpPr>
        <p:spPr>
          <a:xfrm>
            <a:off x="9342817" y="3877056"/>
            <a:ext cx="52258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9342817" y="3877056"/>
            <a:ext cx="52258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6BE5A"/>
                </a:solidFill>
                <a:latin typeface="Barlow"/>
              </a:rPr>
              <a:t>86%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301461" y="434340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97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895821" y="4416552"/>
            <a:ext cx="1380387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3895821" y="4416552"/>
            <a:ext cx="622779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9342817" y="4352544"/>
            <a:ext cx="523951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9342817" y="4352544"/>
            <a:ext cx="523951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6BE5A"/>
                </a:solidFill>
                <a:latin typeface="Barlow"/>
              </a:rPr>
              <a:t>90%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Landing page performance, Northwind Dental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Leads by page (continued)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66928" y="1371600"/>
          <a:ext cx="11057839" cy="332841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485466"/>
                <a:gridCol w="2157627"/>
                <a:gridCol w="2157627"/>
                <a:gridCol w="1078814"/>
                <a:gridCol w="2804915"/>
                <a:gridCol w="1294576"/>
                <a:gridCol w="1078814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Page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Top source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Tagged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859791"/>
                          </a:solidFill>
                          <a:latin typeface="Barlow Condensed"/>
                        </a:rPr>
                        <a:t>vs August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142420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/dental-implants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Google, 61%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FF7B7B"/>
                          </a:solidFill>
                          <a:latin typeface="Barlow"/>
                        </a:rPr>
                        <a:t>▼ −13%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/insurance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Google, 48%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+15%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/teeth-whitening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Google, 67%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+11%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/whitening-offer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Facebook, 41%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FF7B7B"/>
                          </a:solidFill>
                          <a:latin typeface="Barlow"/>
                        </a:rPr>
                        <a:t>▼ −56%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11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/book-appointment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Newsletter, 39%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4ED38A"/>
                          </a:solidFill>
                          <a:latin typeface="Barlow"/>
                        </a:rPr>
                        <a:t>▲ +15%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859791"/>
                          </a:solidFill>
                          <a:latin typeface="Barlow"/>
                        </a:rPr>
                        <a:t>12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IBM Plex Mono"/>
                        </a:rPr>
                        <a:t>/blog/chipped-tooth-wh…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>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B3C2BD"/>
                          </a:solidFill>
                          <a:latin typeface="Barlow"/>
                        </a:rPr>
                        <a:t>Google, 100%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F3F5F8"/>
                          </a:solidFill>
                          <a:latin typeface="Barlow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FF7B7B"/>
                          </a:solidFill>
                          <a:latin typeface="Barlow"/>
                        </a:rPr>
                        <a:t>▼ −67%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202D29"/>
                      </a:solidFill>
                    </a:lnB>
                    <a:solidFill>
                      <a:srgbClr val="0C1A16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301461" y="19659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67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895821" y="2039112"/>
            <a:ext cx="1380387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3895821" y="2039112"/>
            <a:ext cx="1380387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342817" y="1975104"/>
            <a:ext cx="528066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9342817" y="1975104"/>
            <a:ext cx="52806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6BE5A"/>
                </a:solidFill>
                <a:latin typeface="Barlow"/>
              </a:rPr>
              <a:t>94%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01461" y="24414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60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895821" y="2514600"/>
            <a:ext cx="1380387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3895821" y="2514600"/>
            <a:ext cx="1236168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342817" y="2450592"/>
            <a:ext cx="523951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342817" y="2450592"/>
            <a:ext cx="523951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6BE5A"/>
                </a:solidFill>
                <a:latin typeface="Barlow"/>
              </a:rPr>
              <a:t>88%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01461" y="29169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51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895821" y="2990088"/>
            <a:ext cx="1380387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3895821" y="2990088"/>
            <a:ext cx="1050742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9342817" y="2926080"/>
            <a:ext cx="52258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9342817" y="2926080"/>
            <a:ext cx="52258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6BE5A"/>
                </a:solidFill>
                <a:latin typeface="Barlow"/>
              </a:rPr>
              <a:t>92%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01461" y="33924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49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895821" y="3465576"/>
            <a:ext cx="1380387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3895821" y="3465576"/>
            <a:ext cx="1009537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342817" y="3401568"/>
            <a:ext cx="576072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9342817" y="3401568"/>
            <a:ext cx="57607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100%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301461" y="38679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23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895821" y="3941064"/>
            <a:ext cx="1380387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3895821" y="3941064"/>
            <a:ext cx="473864" cy="91440"/>
          </a:xfrm>
          <a:prstGeom prst="roundRect">
            <a:avLst>
              <a:gd name="adj" fmla="val 10000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ounded Rectangle 26"/>
          <p:cNvSpPr/>
          <p:nvPr/>
        </p:nvSpPr>
        <p:spPr>
          <a:xfrm>
            <a:off x="9342817" y="3877056"/>
            <a:ext cx="515722" cy="219456"/>
          </a:xfrm>
          <a:prstGeom prst="roundRect">
            <a:avLst>
              <a:gd name="adj" fmla="val 50000"/>
            </a:avLst>
          </a:prstGeom>
          <a:solidFill>
            <a:srgbClr val="302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9342817" y="3877056"/>
            <a:ext cx="51572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FF7B7B"/>
                </a:solidFill>
                <a:latin typeface="Barlow"/>
              </a:rPr>
              <a:t>57%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301461" y="434340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3F5F8"/>
                </a:solidFill>
                <a:latin typeface="Barlow"/>
              </a:rPr>
              <a:t>1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895821" y="4416552"/>
            <a:ext cx="1380387" cy="91440"/>
          </a:xfrm>
          <a:prstGeom prst="roundRect">
            <a:avLst>
              <a:gd name="adj" fmla="val 10000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3895821" y="4416552"/>
            <a:ext cx="27432" cy="91440"/>
          </a:xfrm>
          <a:prstGeom prst="roundRect">
            <a:avLst>
              <a:gd name="adj" fmla="val 33333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9342817" y="4352544"/>
            <a:ext cx="576072" cy="219456"/>
          </a:xfrm>
          <a:prstGeom prst="roundRect">
            <a:avLst>
              <a:gd name="adj" fmla="val 50000"/>
            </a:avLst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9342817" y="4352544"/>
            <a:ext cx="57607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ED38A"/>
                </a:solidFill>
                <a:latin typeface="Barlow"/>
              </a:rPr>
              <a:t>100%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Top 12 of 13 pages. Tagged: the share of a page's leads that arrived with at least one UTM (source, medium or campaign).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Landing page performance, Northwind Dental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Attribution leaks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Pages that lose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attribution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11057839" cy="4730496"/>
          </a:xfrm>
          <a:prstGeom prst="roundRect">
            <a:avLst>
              <a:gd name="adj" fmla="val 3092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68680" y="1688157"/>
            <a:ext cx="310896" cy="310896"/>
          </a:xfrm>
          <a:prstGeom prst="ellipse">
            <a:avLst/>
          </a:prstGeom>
          <a:solidFill>
            <a:srgbClr val="302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88157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FF7B7B"/>
                </a:solidFill>
                <a:latin typeface="Barlow"/>
              </a:rPr>
              <a:t>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44168" y="1615440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F3F5F8"/>
                </a:solidFill>
                <a:latin typeface="Barlow"/>
              </a:rPr>
              <a:t>/book-appointment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44168" y="1889760"/>
            <a:ext cx="7863840" cy="310025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B3C2BD"/>
                </a:solidFill>
                <a:latin typeface="Barlow"/>
              </a:rPr>
              <a:t>10 of 23 leads had no UTMs. Tag the links and ads that point here.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73007" y="1505712"/>
            <a:ext cx="1463040" cy="67578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F3F5F8"/>
                </a:solidFill>
                <a:latin typeface="Barlow Condensed"/>
              </a:rPr>
              <a:t>43%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73207" y="1505712"/>
            <a:ext cx="822960" cy="67578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F7B7B"/>
                </a:solidFill>
                <a:latin typeface="Barlow"/>
              </a:rPr>
              <a:t>Fix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95528" y="2181497"/>
            <a:ext cx="1060063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868680" y="2363942"/>
            <a:ext cx="310896" cy="310896"/>
          </a:xfrm>
          <a:prstGeom prst="ellipse">
            <a:avLst/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2363942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F6BE5A"/>
                </a:solidFill>
                <a:latin typeface="Barlow"/>
              </a:rPr>
              <a:t>!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44168" y="2291225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F3F5F8"/>
                </a:solidFill>
                <a:latin typeface="Barlow"/>
              </a:rPr>
              <a:t>/emergency-dentist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44168" y="2565545"/>
            <a:ext cx="7863840" cy="310025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B3C2BD"/>
                </a:solidFill>
                <a:latin typeface="Barlow"/>
              </a:rPr>
              <a:t>15 of 170 leads had no UTMs. 7 came from a Google Ads click, so the ad URL is missing its tags.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73007" y="2181497"/>
            <a:ext cx="1463040" cy="67578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F3F5F8"/>
                </a:solidFill>
                <a:latin typeface="Barlow Condensed"/>
              </a:rPr>
              <a:t>9%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73207" y="2181497"/>
            <a:ext cx="822960" cy="67578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6BE5A"/>
                </a:solidFill>
                <a:latin typeface="Barlow"/>
              </a:rPr>
              <a:t>Watch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795528" y="2857282"/>
            <a:ext cx="1060063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868680" y="3039727"/>
            <a:ext cx="310896" cy="310896"/>
          </a:xfrm>
          <a:prstGeom prst="ellipse">
            <a:avLst/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3039727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F6BE5A"/>
                </a:solidFill>
                <a:latin typeface="Barlow"/>
              </a:rPr>
              <a:t>!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44168" y="2967010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F3F5F8"/>
                </a:solidFill>
                <a:latin typeface="Barlow"/>
              </a:rPr>
              <a:t>/new-patients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44168" y="3241330"/>
            <a:ext cx="7863840" cy="310025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B3C2BD"/>
                </a:solidFill>
                <a:latin typeface="Barlow"/>
              </a:rPr>
              <a:t>17 of 125 leads had no UTMs. 5 came from a Google Ads click, so the ad URL is missing its tags.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73007" y="2857282"/>
            <a:ext cx="1463040" cy="67578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F3F5F8"/>
                </a:solidFill>
                <a:latin typeface="Barlow Condensed"/>
              </a:rPr>
              <a:t>14%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573207" y="2857282"/>
            <a:ext cx="822960" cy="67578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6BE5A"/>
                </a:solidFill>
                <a:latin typeface="Barlow"/>
              </a:rPr>
              <a:t>Watch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95528" y="3533067"/>
            <a:ext cx="1060063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868680" y="3715512"/>
            <a:ext cx="310896" cy="310896"/>
          </a:xfrm>
          <a:prstGeom prst="ellipse">
            <a:avLst/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3715512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F6BE5A"/>
                </a:solidFill>
                <a:latin typeface="Barlow"/>
              </a:rPr>
              <a:t>!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44168" y="3642795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F3F5F8"/>
                </a:solidFill>
                <a:latin typeface="Barlow"/>
              </a:rPr>
              <a:t>/ (homepage)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44168" y="3917115"/>
            <a:ext cx="7863840" cy="310025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B3C2BD"/>
                </a:solidFill>
                <a:latin typeface="Barlow"/>
              </a:rPr>
              <a:t>52 of 215 leads had no UTMs. 4 came from a Google Ads click, so the ad URL is missing its tags.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973007" y="3533067"/>
            <a:ext cx="1463040" cy="67578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F3F5F8"/>
                </a:solidFill>
                <a:latin typeface="Barlow Condensed"/>
              </a:rPr>
              <a:t>24%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573207" y="3533067"/>
            <a:ext cx="822960" cy="67578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6BE5A"/>
                </a:solidFill>
                <a:latin typeface="Barlow"/>
              </a:rPr>
              <a:t>Watch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795528" y="4208853"/>
            <a:ext cx="1060063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868680" y="4391297"/>
            <a:ext cx="310896" cy="310896"/>
          </a:xfrm>
          <a:prstGeom prst="ellipse">
            <a:avLst/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68680" y="4391297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F6BE5A"/>
                </a:solidFill>
                <a:latin typeface="Barlow"/>
              </a:rPr>
              <a:t>!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344168" y="4318581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F3F5F8"/>
                </a:solidFill>
                <a:latin typeface="Barlow"/>
              </a:rPr>
              <a:t>/invisalign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344168" y="4592901"/>
            <a:ext cx="7863840" cy="310025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B3C2BD"/>
                </a:solidFill>
                <a:latin typeface="Barlow"/>
              </a:rPr>
              <a:t>10 of 97 leads had no UTMs. 4 came from a Google Ads click, so the ad URL is missing its tags.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973007" y="4208853"/>
            <a:ext cx="1463040" cy="67578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F3F5F8"/>
                </a:solidFill>
                <a:latin typeface="Barlow Condensed"/>
              </a:rPr>
              <a:t>10%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573207" y="4208853"/>
            <a:ext cx="822960" cy="67578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6BE5A"/>
                </a:solidFill>
                <a:latin typeface="Barlow"/>
              </a:rPr>
              <a:t>Watch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795528" y="4884638"/>
            <a:ext cx="1060063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/>
        </p:nvSpPr>
        <p:spPr>
          <a:xfrm>
            <a:off x="868680" y="5067082"/>
            <a:ext cx="310896" cy="310896"/>
          </a:xfrm>
          <a:prstGeom prst="ellipse">
            <a:avLst/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68680" y="5067082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F6BE5A"/>
                </a:solidFill>
                <a:latin typeface="Barlow"/>
              </a:rPr>
              <a:t>!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344168" y="4994366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F3F5F8"/>
                </a:solidFill>
                <a:latin typeface="Barlow"/>
              </a:rPr>
              <a:t>5 pages more to watch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44168" y="5268686"/>
            <a:ext cx="7863840" cy="310025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B3C2BD"/>
                </a:solidFill>
                <a:latin typeface="Barlow"/>
              </a:rPr>
              <a:t>Some untagged leads on /invisalign-consult, /new-patient-special, /dental-implants and 2 more.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973007" y="4884638"/>
            <a:ext cx="1463040" cy="67578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F3F5F8"/>
                </a:solidFill>
                <a:latin typeface="Barlow Condensed"/>
              </a:rPr>
              <a:t>6%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573207" y="4884638"/>
            <a:ext cx="822960" cy="67578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6BE5A"/>
                </a:solidFill>
                <a:latin typeface="Barlow"/>
              </a:rPr>
              <a:t>Watch</a:t>
            </a:r>
          </a:p>
        </p:txBody>
      </p:sp>
      <p:cxnSp>
        <p:nvCxnSpPr>
          <p:cNvPr id="46" name="Connector 45"/>
          <p:cNvCxnSpPr/>
          <p:nvPr/>
        </p:nvCxnSpPr>
        <p:spPr>
          <a:xfrm>
            <a:off x="795528" y="5560423"/>
            <a:ext cx="1060063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>
          <a:xfrm>
            <a:off x="868680" y="5742867"/>
            <a:ext cx="310896" cy="310896"/>
          </a:xfrm>
          <a:prstGeom prst="ellipse">
            <a:avLst/>
          </a:prstGeom>
          <a:solidFill>
            <a:srgbClr val="163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868680" y="5742867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4ED38A"/>
                </a:solidFill>
                <a:latin typeface="Barlow"/>
              </a:rPr>
              <a:t>✓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344168" y="5670151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F3F5F8"/>
                </a:solidFill>
                <a:latin typeface="Barlow"/>
              </a:rPr>
              <a:t>3 other pages pass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344168" y="5944471"/>
            <a:ext cx="7863840" cy="310025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B3C2BD"/>
                </a:solidFill>
                <a:latin typeface="Barlow"/>
              </a:rPr>
              <a:t>Their leads arrived with UTMs at least 90% of the time, with no untagged ad clicks (51 of 51).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973007" y="5560423"/>
            <a:ext cx="1463040" cy="67578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F3F5F8"/>
                </a:solidFill>
                <a:latin typeface="Barlow Condensed"/>
              </a:rPr>
              <a:t>100%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573207" y="5560423"/>
            <a:ext cx="822960" cy="67578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4ED38A"/>
                </a:solidFill>
                <a:latin typeface="Barlow"/>
              </a:rPr>
              <a:t>Healthy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Landing page performance, Northwind Dental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What to do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next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0467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week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42011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Add UTMs to every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Google Ads</a:t>
            </a:r>
            <a:r>
              <a:rPr sz="1800" b="1" i="0">
                <a:solidFill>
                  <a:srgbClr val="F3F5F8"/>
                </a:solidFill>
                <a:latin typeface="Barlow"/>
              </a:rPr>
              <a:t> ad URL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78587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050" b="0" i="0">
                <a:solidFill>
                  <a:srgbClr val="B3C2BD"/>
                </a:solidFill>
                <a:latin typeface="Barlow"/>
              </a:rPr>
              <a:t>33 paid clicks arrived with a click ID but no UTMs, on 9 pages. The most: /emergency-dentist with 7. Add utm_source, utm_medium and utm_campaign to the tracking template.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2" y="3352800"/>
            <a:ext cx="902056" cy="219456"/>
          </a:xfrm>
          <a:prstGeom prst="roundRect">
            <a:avLst>
              <a:gd name="adj" fmla="val 50000"/>
            </a:avLst>
          </a:prstGeom>
          <a:solidFill>
            <a:srgbClr val="302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04672" y="3352800"/>
            <a:ext cx="90205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F7B7B"/>
                </a:solidFill>
                <a:latin typeface="Barlow"/>
              </a:rPr>
              <a:t>High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798168" y="335280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798168" y="335280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8728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42503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2503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week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242011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Fix tagging on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/book-appointment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278587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B3C2BD"/>
                </a:solidFill>
                <a:latin typeface="Barlow"/>
              </a:rPr>
              <a:t>10 of 23 leads landed here with no UTMs. Tag every ad, email and post that points here.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25032" y="3352800"/>
            <a:ext cx="902056" cy="219456"/>
          </a:xfrm>
          <a:prstGeom prst="roundRect">
            <a:avLst>
              <a:gd name="adj" fmla="val 50000"/>
            </a:avLst>
          </a:prstGeom>
          <a:solidFill>
            <a:srgbClr val="302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425032" y="3352800"/>
            <a:ext cx="90205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F7B7B"/>
                </a:solidFill>
                <a:latin typeface="Barlow"/>
              </a:rPr>
              <a:t>High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418527" y="335280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7418527" y="335280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388315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04672" y="408432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2" y="457809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week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" y="479755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Check the form on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/whitening-offer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2" y="516331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B3C2BD"/>
                </a:solidFill>
                <a:latin typeface="Barlow"/>
              </a:rPr>
              <a:t>Leads fell from 112 to 49. Test the form, the offer and the links that feed it.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4672" y="5730240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04672" y="5730240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981962" y="573024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1981962" y="573024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187288" y="388315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6425032" y="408432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25032" y="457809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month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25032" y="479755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Find out why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/invisalign-consult</a:t>
            </a:r>
            <a:r>
              <a:rPr sz="1800" b="1" i="0">
                <a:solidFill>
                  <a:srgbClr val="F3F5F8"/>
                </a:solidFill>
                <a:latin typeface="Barlow"/>
              </a:rPr>
              <a:t> grew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25032" y="516331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B3C2BD"/>
                </a:solidFill>
                <a:latin typeface="Barlow"/>
              </a:rPr>
              <a:t>It rose from 58 to 131 leads. Check which ads or links changed, then point more traffic at it.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425032" y="5730240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6425032" y="5730240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602322" y="573024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7602322" y="573024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Landing page performance, Northwind Dental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2E26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pages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F3F5F8"/>
                </a:solidFill>
                <a:latin typeface="Barlow"/>
              </a:rPr>
              <a:t>Next: add UTMs to every </a:t>
            </a:r>
            <a:r>
              <a:rPr sz="4000" b="1" i="0">
                <a:solidFill>
                  <a:srgbClr val="47A58E"/>
                </a:solidFill>
                <a:latin typeface="Barlow"/>
              </a:rPr>
              <a:t>Google Ads</a:t>
            </a:r>
            <a:r>
              <a:rPr sz="4000" b="1" i="0">
                <a:solidFill>
                  <a:srgbClr val="F3F5F8"/>
                </a:solidFill>
                <a:latin typeface="Barlow"/>
              </a:rPr>
              <a:t> ad URL. 33 paid clicks lost their tags.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Pages with 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13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Top page share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19%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2845816"/>
            <a:ext cx="2593009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Top 3 share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46%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Paid clicks untagged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33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162552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0802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Your homepage brought 215 leads.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4510024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4277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88% of all leads arrived with UTMs.</a:t>
            </a:r>
          </a:p>
        </p:txBody>
      </p:sp>
      <p:sp>
        <p:nvSpPr>
          <p:cNvPr id="20" name="Oval 19"/>
          <p:cNvSpPr/>
          <p:nvPr/>
        </p:nvSpPr>
        <p:spPr>
          <a:xfrm>
            <a:off x="576072" y="4857496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5528" y="4775200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1 page lost tags on 30% or more of their leads.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Landing page performance,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How we built this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report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97152"/>
            <a:ext cx="9601200" cy="47304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Pages are the first page they landed on (first touch) for 1,120 leads.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Query strings, fragments, trailing slashes and letter case are ignored, so /Pricing/?ref=x counts as /pricing.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Tagged means the lead carried at least one of utm_source, utm_medium or utm_campaign. A page needs a fix when 30% or more of its leads arrive untagged, and is watched from 10%, or when any paid click (gclid, fbclid, msclkid) arrives untagged.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Changes compare September 2026 with August.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Landing page performance,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