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Rubik" charset="0"/>
      <p:regular r:id="rId15"/>
      <p:bold r:id="rId16"/>
    </p:embeddedFont>
    <p:embeddedFont>
      <p:font typeface="Work Sans" charset="0"/>
      <p:regular r:id="rId17"/>
      <p:bold r:id="rId18"/>
    </p:embeddedFont>
    <p:embeddedFont>
      <p:font typeface="IBM Plex Mono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96112" y="71323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Rubik"/>
              </a:rPr>
              <a:t>Northwind Dental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6112" y="1261872"/>
            <a:ext cx="1856994" cy="310896"/>
          </a:xfrm>
          <a:prstGeom prst="roundRect">
            <a:avLst>
              <a:gd name="adj" fmla="val 50000"/>
            </a:avLst>
          </a:prstGeom>
          <a:solidFill>
            <a:srgbClr val="4690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96112" y="1261872"/>
            <a:ext cx="185699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Keyword performance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862834" y="1261872"/>
            <a:ext cx="1469644" cy="31089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AF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2862834" y="1261872"/>
            <a:ext cx="146964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September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37944"/>
            <a:ext cx="8595360" cy="24338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</a:pPr>
            <a:r>
              <a:rPr sz="5000" b="1" i="0">
                <a:solidFill>
                  <a:srgbClr val="FFFFFF"/>
                </a:solidFill>
                <a:latin typeface="Rubik"/>
              </a:rPr>
              <a:t>Problem or urgent</a:t>
            </a:r>
            <a:r>
              <a:rPr sz="5000" b="0" i="0">
                <a:solidFill>
                  <a:srgbClr val="FFFFFF"/>
                </a:solidFill>
                <a:latin typeface="Rubik"/>
              </a:rPr>
              <a:t> searches brought 52% of 382 keyword leads.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4381500"/>
            <a:ext cx="786384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CFE1DB"/>
                </a:solidFill>
                <a:latin typeface="Work Sans"/>
              </a:rPr>
              <a:t>"northwind dental" was the top term with 61 leads. 24 search terms brought leads in September. 33 leads from paid search had no keyword at all.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6112" y="5522976"/>
            <a:ext cx="219125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1010412" y="5628132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70432" y="5522976"/>
            <a:ext cx="19169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UTM Grabber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39442" y="5522976"/>
            <a:ext cx="21912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1,120 leads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178810" y="5522976"/>
            <a:ext cx="222300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3293110" y="5628132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53130" y="5522976"/>
            <a:ext cx="19486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Google Ads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83710" y="5522976"/>
            <a:ext cx="22230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$18.8K spend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93258" y="5522976"/>
            <a:ext cx="209473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Oval 18"/>
          <p:cNvSpPr/>
          <p:nvPr/>
        </p:nvSpPr>
        <p:spPr>
          <a:xfrm>
            <a:off x="5607558" y="5628132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767578" y="5522976"/>
            <a:ext cx="18204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Meta Ads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74968" y="5522976"/>
            <a:ext cx="20947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$9,100 spend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679436" y="5522976"/>
            <a:ext cx="259892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7793736" y="5628132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953756" y="5522976"/>
            <a:ext cx="23246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Sample data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74506" y="5522976"/>
            <a:ext cx="25989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3576218" cy="2311908"/>
          </a:xfrm>
          <a:prstGeom prst="roundRect">
            <a:avLst>
              <a:gd name="adj" fmla="val 791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5811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Keyword 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6900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382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8096" y="2472131"/>
            <a:ext cx="1703578" cy="274320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77824" y="2472131"/>
            <a:ext cx="155727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B7A3B"/>
                </a:solidFill>
                <a:latin typeface="Work Sans"/>
              </a:rPr>
              <a:t>↑ Up 10% from August</a:t>
            </a:r>
          </a:p>
        </p:txBody>
      </p:sp>
      <p:sp>
        <p:nvSpPr>
          <p:cNvPr id="9" name="Freeform 8"/>
          <p:cNvSpPr/>
          <p:nvPr/>
        </p:nvSpPr>
        <p:spPr>
          <a:xfrm>
            <a:off x="768096" y="3082991"/>
            <a:ext cx="3173882" cy="502920"/>
          </a:xfrm>
          <a:custGeom>
            <a:avLst/>
            <a:gdLst/>
            <a:ahLst/>
            <a:cxnLst/>
            <a:rect l="l" t="t" r="r" b="b"/>
            <a:pathLst>
              <a:path w="34710" h="5500">
                <a:moveTo>
                  <a:pt x="0" y="2895"/>
                </a:moveTo>
                <a:lnTo>
                  <a:pt x="1196" y="3474"/>
                </a:lnTo>
                <a:lnTo>
                  <a:pt x="2393" y="2605"/>
                </a:lnTo>
                <a:lnTo>
                  <a:pt x="3590" y="3474"/>
                </a:lnTo>
                <a:lnTo>
                  <a:pt x="4787" y="2895"/>
                </a:lnTo>
                <a:lnTo>
                  <a:pt x="5984" y="3763"/>
                </a:lnTo>
                <a:lnTo>
                  <a:pt x="7181" y="4632"/>
                </a:lnTo>
                <a:lnTo>
                  <a:pt x="8378" y="2026"/>
                </a:lnTo>
                <a:lnTo>
                  <a:pt x="9575" y="1158"/>
                </a:lnTo>
                <a:lnTo>
                  <a:pt x="10772" y="2026"/>
                </a:lnTo>
                <a:lnTo>
                  <a:pt x="11968" y="2316"/>
                </a:lnTo>
                <a:lnTo>
                  <a:pt x="13165" y="5500"/>
                </a:lnTo>
                <a:lnTo>
                  <a:pt x="14362" y="3763"/>
                </a:lnTo>
                <a:lnTo>
                  <a:pt x="15559" y="2026"/>
                </a:lnTo>
                <a:lnTo>
                  <a:pt x="16756" y="1158"/>
                </a:lnTo>
                <a:lnTo>
                  <a:pt x="17953" y="2605"/>
                </a:lnTo>
                <a:lnTo>
                  <a:pt x="19150" y="2026"/>
                </a:lnTo>
                <a:lnTo>
                  <a:pt x="20347" y="3763"/>
                </a:lnTo>
                <a:lnTo>
                  <a:pt x="21544" y="4053"/>
                </a:lnTo>
                <a:lnTo>
                  <a:pt x="22741" y="5500"/>
                </a:lnTo>
                <a:lnTo>
                  <a:pt x="23937" y="1737"/>
                </a:lnTo>
                <a:lnTo>
                  <a:pt x="25134" y="3474"/>
                </a:lnTo>
                <a:lnTo>
                  <a:pt x="26331" y="0"/>
                </a:lnTo>
                <a:lnTo>
                  <a:pt x="27528" y="2316"/>
                </a:lnTo>
                <a:lnTo>
                  <a:pt x="28725" y="2895"/>
                </a:lnTo>
                <a:lnTo>
                  <a:pt x="29922" y="4632"/>
                </a:lnTo>
                <a:lnTo>
                  <a:pt x="31119" y="4053"/>
                </a:lnTo>
                <a:lnTo>
                  <a:pt x="32316" y="2895"/>
                </a:lnTo>
                <a:lnTo>
                  <a:pt x="33513" y="2605"/>
                </a:lnTo>
                <a:lnTo>
                  <a:pt x="34710" y="2895"/>
                </a:lnTo>
                <a:lnTo>
                  <a:pt x="34710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768096" y="3082991"/>
            <a:ext cx="3173882" cy="502920"/>
          </a:xfrm>
          <a:custGeom>
            <a:avLst/>
            <a:gdLst/>
            <a:ahLst/>
            <a:cxnLst/>
            <a:rect l="l" t="t" r="r" b="b"/>
            <a:pathLst>
              <a:path w="34710" h="5500">
                <a:moveTo>
                  <a:pt x="0" y="2895"/>
                </a:moveTo>
                <a:lnTo>
                  <a:pt x="1196" y="3474"/>
                </a:lnTo>
                <a:lnTo>
                  <a:pt x="2393" y="2605"/>
                </a:lnTo>
                <a:lnTo>
                  <a:pt x="3590" y="3474"/>
                </a:lnTo>
                <a:lnTo>
                  <a:pt x="4787" y="2895"/>
                </a:lnTo>
                <a:lnTo>
                  <a:pt x="5984" y="3763"/>
                </a:lnTo>
                <a:lnTo>
                  <a:pt x="7181" y="4632"/>
                </a:lnTo>
                <a:lnTo>
                  <a:pt x="8378" y="2026"/>
                </a:lnTo>
                <a:lnTo>
                  <a:pt x="9575" y="1158"/>
                </a:lnTo>
                <a:lnTo>
                  <a:pt x="10772" y="2026"/>
                </a:lnTo>
                <a:lnTo>
                  <a:pt x="11968" y="2316"/>
                </a:lnTo>
                <a:lnTo>
                  <a:pt x="13165" y="5500"/>
                </a:lnTo>
                <a:lnTo>
                  <a:pt x="14362" y="3763"/>
                </a:lnTo>
                <a:lnTo>
                  <a:pt x="15559" y="2026"/>
                </a:lnTo>
                <a:lnTo>
                  <a:pt x="16756" y="1158"/>
                </a:lnTo>
                <a:lnTo>
                  <a:pt x="17953" y="2605"/>
                </a:lnTo>
                <a:lnTo>
                  <a:pt x="19150" y="2026"/>
                </a:lnTo>
                <a:lnTo>
                  <a:pt x="20347" y="3763"/>
                </a:lnTo>
                <a:lnTo>
                  <a:pt x="21544" y="4053"/>
                </a:lnTo>
                <a:lnTo>
                  <a:pt x="22741" y="5500"/>
                </a:lnTo>
                <a:lnTo>
                  <a:pt x="23937" y="1737"/>
                </a:lnTo>
                <a:lnTo>
                  <a:pt x="25134" y="3474"/>
                </a:lnTo>
                <a:lnTo>
                  <a:pt x="26331" y="0"/>
                </a:lnTo>
                <a:lnTo>
                  <a:pt x="27528" y="2316"/>
                </a:lnTo>
                <a:lnTo>
                  <a:pt x="28725" y="2895"/>
                </a:lnTo>
                <a:lnTo>
                  <a:pt x="29922" y="4632"/>
                </a:lnTo>
                <a:lnTo>
                  <a:pt x="31119" y="4053"/>
                </a:lnTo>
                <a:lnTo>
                  <a:pt x="32316" y="2895"/>
                </a:lnTo>
                <a:lnTo>
                  <a:pt x="33513" y="2605"/>
                </a:lnTo>
                <a:lnTo>
                  <a:pt x="34710" y="2895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900830" y="3306599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307738" y="1475232"/>
            <a:ext cx="3576218" cy="2311908"/>
          </a:xfrm>
          <a:prstGeom prst="roundRect">
            <a:avLst>
              <a:gd name="adj" fmla="val 791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4508906" y="165811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Brand share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08906" y="196900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25%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08906" y="2472131"/>
            <a:ext cx="1323848" cy="274320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4618634" y="2472131"/>
            <a:ext cx="117754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737B8B"/>
                </a:solidFill>
                <a:latin typeface="Work Sans"/>
              </a:rPr>
              <a:t>→ Flat vs August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8549" y="1475232"/>
            <a:ext cx="3576218" cy="2311908"/>
          </a:xfrm>
          <a:prstGeom prst="roundRect">
            <a:avLst>
              <a:gd name="adj" fmla="val 791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8249717" y="165811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Urgent share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49717" y="196900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52%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49717" y="2472131"/>
            <a:ext cx="1323848" cy="274320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359445" y="2472131"/>
            <a:ext cx="117754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737B8B"/>
                </a:solidFill>
                <a:latin typeface="Work Sans"/>
              </a:rPr>
              <a:t>→ Flat vs August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3951732"/>
            <a:ext cx="3576218" cy="2311908"/>
          </a:xfrm>
          <a:prstGeom prst="roundRect">
            <a:avLst>
              <a:gd name="adj" fmla="val 791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768096" y="413461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Keyword spend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" y="444550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$18.9K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307738" y="3951732"/>
            <a:ext cx="3576218" cy="2311908"/>
          </a:xfrm>
          <a:prstGeom prst="roundRect">
            <a:avLst>
              <a:gd name="adj" fmla="val 791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4508906" y="413461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No keyword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08906" y="444550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33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Keyword performance, Northwind Dental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Search intent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What your searchers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wanted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Each utm_term sorted by plain rules: brand, competitor, problem or urgent, then generic.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7086600" cy="4431792"/>
          </a:xfrm>
          <a:prstGeom prst="roundRect">
            <a:avLst>
              <a:gd name="adj" fmla="val 4126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124456"/>
            <a:ext cx="145923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Problem or urgent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346198" y="2170176"/>
            <a:ext cx="393573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2346198" y="2170176"/>
            <a:ext cx="3935730" cy="18288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391656" y="21244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197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34556" y="21244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52%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2581656"/>
            <a:ext cx="145923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Brand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346198" y="2627376"/>
            <a:ext cx="393573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2346198" y="2627376"/>
            <a:ext cx="1917919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91656" y="25816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96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72326" y="25816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25%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5528" y="3038856"/>
            <a:ext cx="145923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Generic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346198" y="3084576"/>
            <a:ext cx="393573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2346198" y="3084576"/>
            <a:ext cx="1778071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91656" y="30388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89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71056" y="30388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23%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8" y="3496056"/>
            <a:ext cx="145923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Competitor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346198" y="3541776"/>
            <a:ext cx="393573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2346198" y="3541776"/>
            <a:ext cx="18288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391656" y="34960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79616" y="34960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0%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Keyword leads by search intent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836408" y="1804416"/>
            <a:ext cx="3788359" cy="4431792"/>
          </a:xfrm>
          <a:prstGeom prst="roundRect">
            <a:avLst>
              <a:gd name="adj" fmla="val 4827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092440" y="206044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Work Sans"/>
              </a:rPr>
              <a:t>The mix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92440" y="235305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0E7C66"/>
                </a:solidFill>
                <a:latin typeface="Rubik"/>
              </a:rPr>
              <a:t>Problem or urgent</a:t>
            </a:r>
            <a:r>
              <a:rPr sz="2000" b="0" i="0">
                <a:solidFill>
                  <a:srgbClr val="141821"/>
                </a:solidFill>
                <a:latin typeface="Rubik"/>
              </a:rPr>
              <a:t> intent leads with 52%.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092440" y="3107944"/>
            <a:ext cx="3276295" cy="28722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Brand searches brought 25% (96 leads): people who already know your name.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Problem or urgent searches brought 52%. These people need help now, so answer them first.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Generic terms brought 23% from 10 terms.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Keyword performance, Northwind Dental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Keywords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Which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terms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brought leads.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29512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Leads by </a:t>
            </a:r>
            <a:r>
              <a:rPr sz="1400" b="1" i="0">
                <a:solidFill>
                  <a:srgbClr val="0E7C66"/>
                </a:solidFill>
                <a:latin typeface="Rubik"/>
              </a:rPr>
              <a:t>keyword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6928" y="1840992"/>
          <a:ext cx="11057839" cy="4194045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575263"/>
                <a:gridCol w="2556726"/>
                <a:gridCol w="1534035"/>
                <a:gridCol w="2556726"/>
                <a:gridCol w="1278363"/>
                <a:gridCol w="1278363"/>
                <a:gridCol w="1278363"/>
              </a:tblGrid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Keyword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Intent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Cost per 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northwind dental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+27%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$11.34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</a:tr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emergency dentist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+45%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$42.97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emergency dentist near 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$50.83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dentist near 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$35.91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northwind dentist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+27%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$12.93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invisalign cost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0322B"/>
                          </a:solidFill>
                          <a:latin typeface="Work Sans"/>
                        </a:rPr>
                        <a:t>▼ −30%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$65.33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invisalign near 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+23%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$62.24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005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northwind dental alder bay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0322B"/>
                          </a:solidFill>
                          <a:latin typeface="Work Sans"/>
                        </a:rPr>
                        <a:t>▼ −30%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$19.55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3790357" y="2430272"/>
            <a:ext cx="626110" cy="219456"/>
          </a:xfrm>
          <a:prstGeom prst="roundRect">
            <a:avLst>
              <a:gd name="adj" fmla="val 50000"/>
            </a:avLst>
          </a:prstGeom>
          <a:solidFill>
            <a:srgbClr val="E7F0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790357" y="2430272"/>
            <a:ext cx="6261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E7C66"/>
                </a:solidFill>
                <a:latin typeface="Work Sans"/>
              </a:rPr>
              <a:t>Brand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24393" y="242112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61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18753" y="2494280"/>
            <a:ext cx="1779486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5918753" y="2494280"/>
            <a:ext cx="1779486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3790357" y="2896277"/>
            <a:ext cx="1351155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3790357" y="2896277"/>
            <a:ext cx="1351155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Problem or urgent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24393" y="2887133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45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918753" y="2960285"/>
            <a:ext cx="1779486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5918753" y="2960285"/>
            <a:ext cx="1312735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3790357" y="3362283"/>
            <a:ext cx="1351155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790357" y="3362283"/>
            <a:ext cx="1351155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Problem or urgent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24393" y="3353139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33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918753" y="3426291"/>
            <a:ext cx="1779486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5918753" y="3426291"/>
            <a:ext cx="962673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3790357" y="3828288"/>
            <a:ext cx="1351155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3790357" y="3828288"/>
            <a:ext cx="1351155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Problem or urgent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24393" y="381914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25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918753" y="3892296"/>
            <a:ext cx="1779486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5918753" y="3892296"/>
            <a:ext cx="729297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3790357" y="4294293"/>
            <a:ext cx="626110" cy="219456"/>
          </a:xfrm>
          <a:prstGeom prst="roundRect">
            <a:avLst>
              <a:gd name="adj" fmla="val 50000"/>
            </a:avLst>
          </a:prstGeom>
          <a:solidFill>
            <a:srgbClr val="E7F0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3790357" y="4294293"/>
            <a:ext cx="6261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E7C66"/>
                </a:solidFill>
                <a:latin typeface="Work Sans"/>
              </a:rPr>
              <a:t>Brand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24393" y="4285149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19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918753" y="4358301"/>
            <a:ext cx="1779486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5918753" y="4358301"/>
            <a:ext cx="554266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3790357" y="4760299"/>
            <a:ext cx="1351155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3790357" y="4760299"/>
            <a:ext cx="1351155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Problem or urgent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324393" y="4751155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16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918753" y="4824307"/>
            <a:ext cx="1779486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ounded Rectangle 34"/>
          <p:cNvSpPr/>
          <p:nvPr/>
        </p:nvSpPr>
        <p:spPr>
          <a:xfrm>
            <a:off x="5918753" y="4824307"/>
            <a:ext cx="466750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ounded Rectangle 35"/>
          <p:cNvSpPr/>
          <p:nvPr/>
        </p:nvSpPr>
        <p:spPr>
          <a:xfrm>
            <a:off x="3790357" y="5226304"/>
            <a:ext cx="1351155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3790357" y="5226304"/>
            <a:ext cx="1351155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Problem or urgent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24393" y="52171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16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918753" y="5290312"/>
            <a:ext cx="1779486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5918753" y="5290312"/>
            <a:ext cx="466750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Rounded Rectangle 40"/>
          <p:cNvSpPr/>
          <p:nvPr/>
        </p:nvSpPr>
        <p:spPr>
          <a:xfrm>
            <a:off x="3790357" y="5692309"/>
            <a:ext cx="626110" cy="219456"/>
          </a:xfrm>
          <a:prstGeom prst="roundRect">
            <a:avLst>
              <a:gd name="adj" fmla="val 50000"/>
            </a:avLst>
          </a:prstGeom>
          <a:solidFill>
            <a:srgbClr val="E7F0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TextBox 41"/>
          <p:cNvSpPr txBox="1"/>
          <p:nvPr/>
        </p:nvSpPr>
        <p:spPr>
          <a:xfrm>
            <a:off x="3790357" y="5692309"/>
            <a:ext cx="6261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E7C66"/>
                </a:solidFill>
                <a:latin typeface="Work Sans"/>
              </a:rPr>
              <a:t>Brand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324393" y="5683165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16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5918753" y="5756317"/>
            <a:ext cx="1779486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Rounded Rectangle 44"/>
          <p:cNvSpPr/>
          <p:nvPr/>
        </p:nvSpPr>
        <p:spPr>
          <a:xfrm>
            <a:off x="5918753" y="5756317"/>
            <a:ext cx="466750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Keyword performance, Northwind Dental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Keywords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Leads by keyword (continued)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475232"/>
          <a:ext cx="11057839" cy="3803904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575263"/>
                <a:gridCol w="2556726"/>
                <a:gridCol w="1534035"/>
                <a:gridCol w="2556726"/>
                <a:gridCol w="1278363"/>
                <a:gridCol w="1278363"/>
                <a:gridCol w="1278363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Keyword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Intent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Cost per 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dental implants cost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+67%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$71.71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teeth whitening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0322B"/>
                          </a:solidFill>
                          <a:latin typeface="Work Sans"/>
                        </a:rPr>
                        <a:t>▼ −17%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$47.96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dentist open now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737B8B"/>
                          </a:solidFill>
                          <a:latin typeface="Work Sans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$59.85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dental cleaning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0322B"/>
                          </a:solidFill>
                          <a:latin typeface="Work Sans"/>
                        </a:rPr>
                        <a:t>▼ −8%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$37.35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tooth pain dentist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+50%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$46.18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family dentist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+38%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$49.46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professional teeth whitening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+57%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$54.74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3790357" y="2078736"/>
            <a:ext cx="1351155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3790357" y="2078736"/>
            <a:ext cx="1351155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Problem or urgent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24393" y="206959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18753" y="2142744"/>
            <a:ext cx="1779486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5918753" y="2142744"/>
            <a:ext cx="1779486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3790357" y="2554224"/>
            <a:ext cx="72898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3790357" y="2554224"/>
            <a:ext cx="72898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Generic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24393" y="254508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18753" y="2618232"/>
            <a:ext cx="1779486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5918753" y="2618232"/>
            <a:ext cx="1779486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3790357" y="3029712"/>
            <a:ext cx="1351155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3790357" y="3029712"/>
            <a:ext cx="1351155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Problem or urgent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24393" y="302056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18753" y="3093720"/>
            <a:ext cx="1779486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5918753" y="3093720"/>
            <a:ext cx="1542221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3790357" y="3505200"/>
            <a:ext cx="72898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3790357" y="3505200"/>
            <a:ext cx="72898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Generic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24393" y="349605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12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918753" y="3569208"/>
            <a:ext cx="1779486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5918753" y="3569208"/>
            <a:ext cx="1423589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3790357" y="3980688"/>
            <a:ext cx="1351155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3790357" y="3980688"/>
            <a:ext cx="1351155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Problem or urgent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24393" y="397154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12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918753" y="4044696"/>
            <a:ext cx="1779486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5918753" y="4044696"/>
            <a:ext cx="1423589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3790357" y="4456176"/>
            <a:ext cx="72898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3790357" y="4456176"/>
            <a:ext cx="72898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Generic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324393" y="444703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11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918753" y="4520184"/>
            <a:ext cx="1779486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ounded Rectangle 33"/>
          <p:cNvSpPr/>
          <p:nvPr/>
        </p:nvSpPr>
        <p:spPr>
          <a:xfrm>
            <a:off x="5918753" y="4520184"/>
            <a:ext cx="1304956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ounded Rectangle 34"/>
          <p:cNvSpPr/>
          <p:nvPr/>
        </p:nvSpPr>
        <p:spPr>
          <a:xfrm>
            <a:off x="3790357" y="4931664"/>
            <a:ext cx="72898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3790357" y="4931664"/>
            <a:ext cx="72898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Generic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324393" y="492252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11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918753" y="4995672"/>
            <a:ext cx="1779486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5918753" y="4995672"/>
            <a:ext cx="1304956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Top 15 of 24 terms. 382 of 1,120 leads carried a utm_term. Terms are grouped ignoring case, quotes and match-type symbols.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Keyword performance, Northwind Dental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What to do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next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0467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331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week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193243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Add 3 zero-lead terms as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negatives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229819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They spent $1,244 with no leads: "free dental implants", "diy teeth whitening kit", "dental hygienist jobs".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53312" y="3322320"/>
            <a:ext cx="932942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353312" y="3322320"/>
            <a:ext cx="9329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C0322B"/>
                </a:solidFill>
                <a:latin typeface="Work Sans"/>
              </a:rPr>
              <a:t>High impact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37769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37769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8728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642503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503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7367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month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73672" y="193243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Push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"northwind dental"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harder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73672" y="229819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 brought 61 leads, up from 48. Raise its bid and add close variants as phrase match.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73672" y="3322320"/>
            <a:ext cx="932942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973672" y="3322320"/>
            <a:ext cx="9329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C0322B"/>
                </a:solidFill>
                <a:latin typeface="Work Sans"/>
              </a:rPr>
              <a:t>High impact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99805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799805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Keyword performance, Northwind Dental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4124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terms in one 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207008"/>
            <a:ext cx="1050919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0" i="0">
                <a:solidFill>
                  <a:srgbClr val="141821"/>
                </a:solidFill>
                <a:latin typeface="Rubik"/>
              </a:rPr>
              <a:t>Next: add 3 </a:t>
            </a:r>
            <a:r>
              <a:rPr sz="4000" b="1" i="0">
                <a:solidFill>
                  <a:srgbClr val="0E7C66"/>
                </a:solidFill>
                <a:latin typeface="Rubik"/>
              </a:rPr>
              <a:t>negatives</a:t>
            </a:r>
            <a:r>
              <a:rPr sz="4000" b="0" i="0">
                <a:solidFill>
                  <a:srgbClr val="141821"/>
                </a:solidFill>
                <a:latin typeface="Rubik"/>
              </a:rPr>
              <a:t>. They spent $1,244 with no leads.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4124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412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Keyword leads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382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52569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2569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Search terms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569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24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210148" y="2845816"/>
            <a:ext cx="2455849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2101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Brand share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01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25%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894597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894597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Problem or urgent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94597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52%</a:t>
            </a:r>
          </a:p>
        </p:txBody>
      </p:sp>
      <p:sp>
        <p:nvSpPr>
          <p:cNvPr id="17" name="Oval 16"/>
          <p:cNvSpPr/>
          <p:nvPr/>
        </p:nvSpPr>
        <p:spPr>
          <a:xfrm>
            <a:off x="85039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69848" y="4080256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"northwind dental" led with 61 leads.</a:t>
            </a:r>
          </a:p>
        </p:txBody>
      </p:sp>
      <p:sp>
        <p:nvSpPr>
          <p:cNvPr id="19" name="Oval 18"/>
          <p:cNvSpPr/>
          <p:nvPr/>
        </p:nvSpPr>
        <p:spPr>
          <a:xfrm>
            <a:off x="85039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69848" y="4427728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Problem or urgent intent brought 52% of keyword leads.</a:t>
            </a:r>
          </a:p>
        </p:txBody>
      </p:sp>
      <p:sp>
        <p:nvSpPr>
          <p:cNvPr id="21" name="Oval 20"/>
          <p:cNvSpPr/>
          <p:nvPr/>
        </p:nvSpPr>
        <p:spPr>
          <a:xfrm>
            <a:off x="850392" y="48574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69848" y="4775200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33 paid search leads had no keyword.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Keyword performance, Northwind Dental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How we built this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report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66672"/>
            <a:ext cx="9601200" cy="476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Brand: the term contains "northwind dental" or "northwinddental" or "northwind".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Competitor: no competitor list was given, so no term is marked competitor.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Problem or urgent: the term contains emergency, urgent, near me, nearby, open now, now, today, same day, asap, 24/7, 24 hour, fix, repair, broken, pain, cost, costs, price, prices, pricing, how much, quote, cheap, affordable.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Generic: everything else. Rules apply in this order and the first match wins.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Spend: $18.9K across 27 keywords from September 2026; 24 with leads matched by keyword text.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Changes compare September 2026 with August.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Keyword performance,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