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IBM Plex Sans" charset="0"/>
      <p:regular r:id="rId15"/>
      <p:bold r:id="rId16"/>
    </p:embeddedFont>
    <p:embeddedFont>
      <p:font typeface="IBM Plex Sans Condensed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Keyword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54173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Problem or urgent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searches brought 52% of 382 keyword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"northwind dental" was the top term with 61 leads. 24 search terms brought leads in September. 33 leads from paid search had no keyword at all.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666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382 keyword leads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588" y="5559552"/>
            <a:ext cx="9829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24 terms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5256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$18.8K spend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68824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Oval 21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43144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17514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19277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Oval 25"/>
          <p:cNvSpPr/>
          <p:nvPr/>
        </p:nvSpPr>
        <p:spPr>
          <a:xfrm>
            <a:off x="730707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6709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974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Keyword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382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+10%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895"/>
                </a:moveTo>
                <a:lnTo>
                  <a:pt x="1224" y="3474"/>
                </a:lnTo>
                <a:lnTo>
                  <a:pt x="2448" y="2605"/>
                </a:lnTo>
                <a:lnTo>
                  <a:pt x="3673" y="3474"/>
                </a:lnTo>
                <a:lnTo>
                  <a:pt x="4897" y="2895"/>
                </a:lnTo>
                <a:lnTo>
                  <a:pt x="6122" y="3763"/>
                </a:lnTo>
                <a:lnTo>
                  <a:pt x="7346" y="4632"/>
                </a:lnTo>
                <a:lnTo>
                  <a:pt x="8571" y="2026"/>
                </a:lnTo>
                <a:lnTo>
                  <a:pt x="9795" y="1158"/>
                </a:lnTo>
                <a:lnTo>
                  <a:pt x="11020" y="2026"/>
                </a:lnTo>
                <a:lnTo>
                  <a:pt x="12244" y="2316"/>
                </a:lnTo>
                <a:lnTo>
                  <a:pt x="13469" y="5500"/>
                </a:lnTo>
                <a:lnTo>
                  <a:pt x="14693" y="3763"/>
                </a:lnTo>
                <a:lnTo>
                  <a:pt x="15918" y="2026"/>
                </a:lnTo>
                <a:lnTo>
                  <a:pt x="17142" y="1158"/>
                </a:lnTo>
                <a:lnTo>
                  <a:pt x="18367" y="2605"/>
                </a:lnTo>
                <a:lnTo>
                  <a:pt x="19591" y="2026"/>
                </a:lnTo>
                <a:lnTo>
                  <a:pt x="20816" y="3763"/>
                </a:lnTo>
                <a:lnTo>
                  <a:pt x="22040" y="4053"/>
                </a:lnTo>
                <a:lnTo>
                  <a:pt x="23265" y="5500"/>
                </a:lnTo>
                <a:lnTo>
                  <a:pt x="24489" y="1737"/>
                </a:lnTo>
                <a:lnTo>
                  <a:pt x="25714" y="3474"/>
                </a:lnTo>
                <a:lnTo>
                  <a:pt x="26938" y="0"/>
                </a:lnTo>
                <a:lnTo>
                  <a:pt x="28163" y="2316"/>
                </a:lnTo>
                <a:lnTo>
                  <a:pt x="29387" y="2895"/>
                </a:lnTo>
                <a:lnTo>
                  <a:pt x="30612" y="4632"/>
                </a:lnTo>
                <a:lnTo>
                  <a:pt x="31836" y="4053"/>
                </a:lnTo>
                <a:lnTo>
                  <a:pt x="33061" y="2895"/>
                </a:lnTo>
                <a:lnTo>
                  <a:pt x="34285" y="2605"/>
                </a:lnTo>
                <a:lnTo>
                  <a:pt x="35510" y="2895"/>
                </a:lnTo>
                <a:lnTo>
                  <a:pt x="35510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73847"/>
            <a:ext cx="3247034" cy="502920"/>
          </a:xfrm>
          <a:custGeom>
            <a:avLst/>
            <a:gdLst/>
            <a:ahLst/>
            <a:cxnLst/>
            <a:rect l="l" t="t" r="r" b="b"/>
            <a:pathLst>
              <a:path w="35510" h="5500">
                <a:moveTo>
                  <a:pt x="0" y="2895"/>
                </a:moveTo>
                <a:lnTo>
                  <a:pt x="1224" y="3474"/>
                </a:lnTo>
                <a:lnTo>
                  <a:pt x="2448" y="2605"/>
                </a:lnTo>
                <a:lnTo>
                  <a:pt x="3673" y="3474"/>
                </a:lnTo>
                <a:lnTo>
                  <a:pt x="4897" y="2895"/>
                </a:lnTo>
                <a:lnTo>
                  <a:pt x="6122" y="3763"/>
                </a:lnTo>
                <a:lnTo>
                  <a:pt x="7346" y="4632"/>
                </a:lnTo>
                <a:lnTo>
                  <a:pt x="8571" y="2026"/>
                </a:lnTo>
                <a:lnTo>
                  <a:pt x="9795" y="1158"/>
                </a:lnTo>
                <a:lnTo>
                  <a:pt x="11020" y="2026"/>
                </a:lnTo>
                <a:lnTo>
                  <a:pt x="12244" y="2316"/>
                </a:lnTo>
                <a:lnTo>
                  <a:pt x="13469" y="5500"/>
                </a:lnTo>
                <a:lnTo>
                  <a:pt x="14693" y="3763"/>
                </a:lnTo>
                <a:lnTo>
                  <a:pt x="15918" y="2026"/>
                </a:lnTo>
                <a:lnTo>
                  <a:pt x="17142" y="1158"/>
                </a:lnTo>
                <a:lnTo>
                  <a:pt x="18367" y="2605"/>
                </a:lnTo>
                <a:lnTo>
                  <a:pt x="19591" y="2026"/>
                </a:lnTo>
                <a:lnTo>
                  <a:pt x="20816" y="3763"/>
                </a:lnTo>
                <a:lnTo>
                  <a:pt x="22040" y="4053"/>
                </a:lnTo>
                <a:lnTo>
                  <a:pt x="23265" y="5500"/>
                </a:lnTo>
                <a:lnTo>
                  <a:pt x="24489" y="1737"/>
                </a:lnTo>
                <a:lnTo>
                  <a:pt x="25714" y="3474"/>
                </a:lnTo>
                <a:lnTo>
                  <a:pt x="26938" y="0"/>
                </a:lnTo>
                <a:lnTo>
                  <a:pt x="28163" y="2316"/>
                </a:lnTo>
                <a:lnTo>
                  <a:pt x="29387" y="2895"/>
                </a:lnTo>
                <a:lnTo>
                  <a:pt x="30612" y="4632"/>
                </a:lnTo>
                <a:lnTo>
                  <a:pt x="31836" y="4053"/>
                </a:lnTo>
                <a:lnTo>
                  <a:pt x="33061" y="2895"/>
                </a:lnTo>
                <a:lnTo>
                  <a:pt x="34285" y="2605"/>
                </a:lnTo>
                <a:lnTo>
                  <a:pt x="35510" y="289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937406" y="329745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4307738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4472330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Brand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2330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25%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72330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8549" y="138379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213141" y="153009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Urgent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3141" y="184099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52%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13141" y="2227478"/>
            <a:ext cx="324703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3152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Keyword spend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$18.9K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07738" y="3906012"/>
            <a:ext cx="3576218" cy="2357628"/>
          </a:xfrm>
          <a:prstGeom prst="roundRect">
            <a:avLst>
              <a:gd name="adj" fmla="val 232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472330" y="4052316"/>
            <a:ext cx="324703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No keyword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72330" y="4363212"/>
            <a:ext cx="3247034" cy="35928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460" b="0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Search intent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your searchers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wanted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utm_term sorted by plain rules: brand, competitor, problem or urgent, then generic.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3296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Problem or urgent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6658" y="2078736"/>
            <a:ext cx="40652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216658" y="2078736"/>
            <a:ext cx="4065270" cy="18288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0330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197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57416" y="20330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52%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490216"/>
            <a:ext cx="13296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Brand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16658" y="2535936"/>
            <a:ext cx="40652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216658" y="2535936"/>
            <a:ext cx="1981045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4902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96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65976" y="24902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2947416"/>
            <a:ext cx="13296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Generic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216658" y="2993136"/>
            <a:ext cx="40652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216658" y="2993136"/>
            <a:ext cx="1836594" cy="182880"/>
          </a:xfrm>
          <a:prstGeom prst="roundRect">
            <a:avLst>
              <a:gd name="adj" fmla="val 1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29474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89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5976" y="29474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04616"/>
            <a:ext cx="13296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0161F"/>
                </a:solidFill>
                <a:latin typeface="IBM Plex Sans"/>
              </a:rPr>
              <a:t>Competitor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216658" y="3450336"/>
            <a:ext cx="4065270" cy="18288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216658" y="3450336"/>
            <a:ext cx="18288" cy="182880"/>
          </a:xfrm>
          <a:prstGeom prst="roundRect">
            <a:avLst>
              <a:gd name="adj" fmla="val 50000"/>
            </a:avLst>
          </a:prstGeom>
          <a:solidFill>
            <a:srgbClr val="C3CAD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0461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0161F"/>
                </a:solidFill>
                <a:latin typeface="IBM Plex Sans"/>
              </a:rPr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74536" y="340461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Keyword leads by search intent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mix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Problem or urgent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intent leads with 52%.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Brand searches brought 25% (96 leads): people who already know your name.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Problem or urgent searches brought 52%. These people need help now, so answer them first.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Generic terms brought 23% from 10 terms.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terms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brought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33807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keyword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749552"/>
          <a:ext cx="11057839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$11.34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$42.97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emergency 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$50.83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dentist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$35.91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northwind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$12.93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$65.33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invisalign near 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$62.24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northwind dental alder bay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$19.55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3790357" y="2353056"/>
            <a:ext cx="61976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790357" y="2353056"/>
            <a:ext cx="6197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Brand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24393" y="2343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18753" y="241706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5918753" y="241706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3790357" y="2828544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790357" y="2828544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24393" y="2819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18753" y="289255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5918753" y="2892552"/>
            <a:ext cx="131273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3790357" y="3304032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790357" y="3304032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24393" y="3294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918753" y="336804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5918753" y="3368040"/>
            <a:ext cx="96267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90357" y="3779520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790357" y="3779520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24393" y="3770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25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918753" y="3843528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5918753" y="3843528"/>
            <a:ext cx="729297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3790357" y="4255008"/>
            <a:ext cx="61976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TextBox 26"/>
          <p:cNvSpPr txBox="1"/>
          <p:nvPr/>
        </p:nvSpPr>
        <p:spPr>
          <a:xfrm>
            <a:off x="3790357" y="4255008"/>
            <a:ext cx="6197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Brand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324393" y="424586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19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18753" y="431901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18753" y="4319016"/>
            <a:ext cx="55426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3790357" y="4730496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3790357" y="4730496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24393" y="4721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18753" y="479450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18753" y="4794504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3790357" y="5205984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3790357" y="5205984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324393" y="5196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16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918753" y="526999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5918753" y="5269992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3790357" y="5681472"/>
            <a:ext cx="619760" cy="219456"/>
          </a:xfrm>
          <a:prstGeom prst="roundRect">
            <a:avLst>
              <a:gd name="adj" fmla="val 12500"/>
            </a:avLst>
          </a:prstGeom>
          <a:solidFill>
            <a:srgbClr val="E9F1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3790357" y="5681472"/>
            <a:ext cx="6197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E7C66"/>
                </a:solidFill>
                <a:latin typeface="IBM Plex Sans"/>
              </a:rPr>
              <a:t>Brand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24393" y="5672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16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18753" y="57454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5918753" y="5745480"/>
            <a:ext cx="46675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Keywords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Leads by keyword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38379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75263"/>
                <a:gridCol w="2556726"/>
                <a:gridCol w="1534035"/>
                <a:gridCol w="2556726"/>
                <a:gridCol w="1278363"/>
                <a:gridCol w="1278363"/>
                <a:gridCol w="1278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Keyword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Intent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Cost per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dental implants cost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$71.71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$47.96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dentist open now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$59.85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dental cleaning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$37.35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tooth pain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+50%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$46.18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family 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$49.46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professional teeth 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$54.74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3790357" y="1987296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3790357" y="1987296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24393" y="19781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18753" y="205130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18753" y="205130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3790357" y="2462784"/>
            <a:ext cx="7150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790357" y="2462784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Generic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24393" y="24536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18753" y="252679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18753" y="252679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90357" y="2938272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790357" y="2938272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24393" y="2929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18753" y="3002280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5918753" y="3002280"/>
            <a:ext cx="154222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3790357" y="3413760"/>
            <a:ext cx="7150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790357" y="3413760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Generic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4393" y="34046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12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918753" y="3477768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5918753" y="3477768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Rounded Rectangle 24"/>
          <p:cNvSpPr/>
          <p:nvPr/>
        </p:nvSpPr>
        <p:spPr>
          <a:xfrm>
            <a:off x="3790357" y="3889248"/>
            <a:ext cx="1305560" cy="219456"/>
          </a:xfrm>
          <a:prstGeom prst="roundRect">
            <a:avLst>
              <a:gd name="adj" fmla="val 12500"/>
            </a:avLst>
          </a:prstGeom>
          <a:solidFill>
            <a:srgbClr val="E5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3790357" y="3889248"/>
            <a:ext cx="1305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IBM Plex Sans"/>
              </a:rPr>
              <a:t>Problem or urgent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4393" y="3880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12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918753" y="3953256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5918753" y="3953256"/>
            <a:ext cx="142358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3790357" y="4364736"/>
            <a:ext cx="7150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790357" y="4364736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Generic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24393" y="4355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11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918753" y="4428744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Rounded Rectangle 33"/>
          <p:cNvSpPr/>
          <p:nvPr/>
        </p:nvSpPr>
        <p:spPr>
          <a:xfrm>
            <a:off x="5918753" y="4428744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3790357" y="4840224"/>
            <a:ext cx="71501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3790357" y="4840224"/>
            <a:ext cx="7150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Generic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24393" y="483108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11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18753" y="4904232"/>
            <a:ext cx="1779486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5918753" y="4904232"/>
            <a:ext cx="1304956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Top 15 of 24 terms. 382 of 1,120 leads carried a utm_term. Terms are grouped ignoring case, quotes and match-type symbols.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next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Add 3 zero-lead terms as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negatives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They spent $1,244 with no leads: "free dental implants", "diy teeth whitening kit", "dental hygienist jobs".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Push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"northwind dental"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harder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brought 61 leads, up from 48. Raise its bid and add close variants as phrase match.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87165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87165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terms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add 3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negatives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They spent $1,244 with no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Keyword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382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Search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24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Brand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25%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Problem or urgent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52%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"northwind dental" led with 61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Problem or urgent intent brought 52% of keyword leads.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33 paid search leads had no keyword.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Brand: the term contains "northwind dental" or "northwinddental" or "northwind".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Competitor: no competitor list was given, so no term is marked competitor.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Problem or urgent: the term contains emergency, urgent, near me, nearby, open now, now, today, same day, asap, 24/7, 24 hour, fix, repair, broken, pain, cost, costs, price, prices, pricing, how much, quote, cheap, affordable.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Generic: everything else. Rules apply in this order and the first match wins.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Spend: $18.9K across 27 keywords from September 2026; 24 with leads matched by keyword text.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Changes compare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Keyword performance,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