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Keyword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028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47A58E"/>
                </a:solidFill>
                <a:latin typeface="Barlow"/>
              </a:rPr>
              <a:t>Problem or urgent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searches brought 52% of 382 keyword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"northwind dental" was the top term with 61 leads. 24 search terms brought leads in September. 33 leads from paid search had no keyword at all.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150212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187589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2708" y="5806440"/>
            <a:ext cx="21502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$18.8K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89881" y="5806440"/>
            <a:ext cx="202128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104181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64201" y="5806440"/>
            <a:ext cx="17469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6800" y="5806440"/>
            <a:ext cx="202128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$9,100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02602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21690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6922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526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Keyword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382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+10%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098262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2895"/>
                </a:moveTo>
                <a:lnTo>
                  <a:pt x="1196" y="3474"/>
                </a:lnTo>
                <a:lnTo>
                  <a:pt x="2393" y="2605"/>
                </a:lnTo>
                <a:lnTo>
                  <a:pt x="3590" y="3474"/>
                </a:lnTo>
                <a:lnTo>
                  <a:pt x="4787" y="2895"/>
                </a:lnTo>
                <a:lnTo>
                  <a:pt x="5984" y="3763"/>
                </a:lnTo>
                <a:lnTo>
                  <a:pt x="7181" y="4631"/>
                </a:lnTo>
                <a:lnTo>
                  <a:pt x="8378" y="2026"/>
                </a:lnTo>
                <a:lnTo>
                  <a:pt x="9575" y="1158"/>
                </a:lnTo>
                <a:lnTo>
                  <a:pt x="10772" y="2026"/>
                </a:lnTo>
                <a:lnTo>
                  <a:pt x="11968" y="2316"/>
                </a:lnTo>
                <a:lnTo>
                  <a:pt x="13165" y="5500"/>
                </a:lnTo>
                <a:lnTo>
                  <a:pt x="14362" y="3763"/>
                </a:lnTo>
                <a:lnTo>
                  <a:pt x="15559" y="2026"/>
                </a:lnTo>
                <a:lnTo>
                  <a:pt x="16756" y="1158"/>
                </a:lnTo>
                <a:lnTo>
                  <a:pt x="17953" y="2605"/>
                </a:lnTo>
                <a:lnTo>
                  <a:pt x="19150" y="2026"/>
                </a:lnTo>
                <a:lnTo>
                  <a:pt x="20347" y="3763"/>
                </a:lnTo>
                <a:lnTo>
                  <a:pt x="21544" y="4052"/>
                </a:lnTo>
                <a:lnTo>
                  <a:pt x="22741" y="5500"/>
                </a:lnTo>
                <a:lnTo>
                  <a:pt x="23937" y="1737"/>
                </a:lnTo>
                <a:lnTo>
                  <a:pt x="25134" y="3474"/>
                </a:lnTo>
                <a:lnTo>
                  <a:pt x="26331" y="0"/>
                </a:lnTo>
                <a:lnTo>
                  <a:pt x="27528" y="2316"/>
                </a:lnTo>
                <a:lnTo>
                  <a:pt x="28725" y="2895"/>
                </a:lnTo>
                <a:lnTo>
                  <a:pt x="29922" y="4631"/>
                </a:lnTo>
                <a:lnTo>
                  <a:pt x="31119" y="4052"/>
                </a:lnTo>
                <a:lnTo>
                  <a:pt x="32316" y="2895"/>
                </a:lnTo>
                <a:lnTo>
                  <a:pt x="33513" y="2605"/>
                </a:lnTo>
                <a:lnTo>
                  <a:pt x="34710" y="2895"/>
                </a:lnTo>
                <a:lnTo>
                  <a:pt x="347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098262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2895"/>
                </a:moveTo>
                <a:lnTo>
                  <a:pt x="1196" y="3474"/>
                </a:lnTo>
                <a:lnTo>
                  <a:pt x="2393" y="2605"/>
                </a:lnTo>
                <a:lnTo>
                  <a:pt x="3590" y="3474"/>
                </a:lnTo>
                <a:lnTo>
                  <a:pt x="4787" y="2895"/>
                </a:lnTo>
                <a:lnTo>
                  <a:pt x="5984" y="3763"/>
                </a:lnTo>
                <a:lnTo>
                  <a:pt x="7181" y="4631"/>
                </a:lnTo>
                <a:lnTo>
                  <a:pt x="8378" y="2026"/>
                </a:lnTo>
                <a:lnTo>
                  <a:pt x="9575" y="1158"/>
                </a:lnTo>
                <a:lnTo>
                  <a:pt x="10772" y="2026"/>
                </a:lnTo>
                <a:lnTo>
                  <a:pt x="11968" y="2316"/>
                </a:lnTo>
                <a:lnTo>
                  <a:pt x="13165" y="5500"/>
                </a:lnTo>
                <a:lnTo>
                  <a:pt x="14362" y="3763"/>
                </a:lnTo>
                <a:lnTo>
                  <a:pt x="15559" y="2026"/>
                </a:lnTo>
                <a:lnTo>
                  <a:pt x="16756" y="1158"/>
                </a:lnTo>
                <a:lnTo>
                  <a:pt x="17953" y="2605"/>
                </a:lnTo>
                <a:lnTo>
                  <a:pt x="19150" y="2026"/>
                </a:lnTo>
                <a:lnTo>
                  <a:pt x="20347" y="3763"/>
                </a:lnTo>
                <a:lnTo>
                  <a:pt x="21544" y="4052"/>
                </a:lnTo>
                <a:lnTo>
                  <a:pt x="22741" y="5500"/>
                </a:lnTo>
                <a:lnTo>
                  <a:pt x="23937" y="1737"/>
                </a:lnTo>
                <a:lnTo>
                  <a:pt x="25134" y="3474"/>
                </a:lnTo>
                <a:lnTo>
                  <a:pt x="26331" y="0"/>
                </a:lnTo>
                <a:lnTo>
                  <a:pt x="27528" y="2316"/>
                </a:lnTo>
                <a:lnTo>
                  <a:pt x="28725" y="2895"/>
                </a:lnTo>
                <a:lnTo>
                  <a:pt x="29922" y="4631"/>
                </a:lnTo>
                <a:lnTo>
                  <a:pt x="31119" y="4052"/>
                </a:lnTo>
                <a:lnTo>
                  <a:pt x="32316" y="2895"/>
                </a:lnTo>
                <a:lnTo>
                  <a:pt x="33513" y="2605"/>
                </a:lnTo>
                <a:lnTo>
                  <a:pt x="34710" y="2895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00830" y="3321839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Brand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25%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8549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Urgent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9717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52%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9717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396697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68096" y="41498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Keyword spend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096" y="44607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$18.9K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07738" y="396697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508906" y="41498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No keyword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08906" y="44607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Keyword performance,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Search intent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your searchers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wanted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Each utm_term sorted by plain rules: brand, competitor, problem or urgent, then generic.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54936"/>
            <a:ext cx="138211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Problem or urgent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69084" y="2200656"/>
            <a:ext cx="4012844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269084" y="2200656"/>
            <a:ext cx="4012844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549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197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9410" y="2154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52%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612136"/>
            <a:ext cx="138211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Brand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69084" y="2657856"/>
            <a:ext cx="4012844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269084" y="2657856"/>
            <a:ext cx="1955498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6121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96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7289" y="26121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25%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3069336"/>
            <a:ext cx="138211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Generic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69084" y="3115056"/>
            <a:ext cx="4012844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269084" y="3115056"/>
            <a:ext cx="1812909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0693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89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58661" y="30693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23%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526536"/>
            <a:ext cx="138211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Competitor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69084" y="3572256"/>
            <a:ext cx="4012844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269084" y="3572256"/>
            <a:ext cx="18288" cy="182880"/>
          </a:xfrm>
          <a:prstGeom prst="roundRect">
            <a:avLst>
              <a:gd name="adj" fmla="val 5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5265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7736" y="35265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Keyword leads by search intent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mix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Problem or urgent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intent leads with 52%.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Brand searches brought 25% (96 leads): people who already know your name.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Problem or urgent searches brought 52%. These people need help now, so answer them first.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Generic terms brought 23% from 10 terms.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Keyword performance,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terms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keyword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39" cy="4163571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$11.34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emergency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$42.97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emergency 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$50.83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$35.91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northwind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$12.93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$65.33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$62.24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northwind dental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$19.55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3790357" y="2455672"/>
            <a:ext cx="619963" cy="219456"/>
          </a:xfrm>
          <a:prstGeom prst="roundRect">
            <a:avLst>
              <a:gd name="adj" fmla="val 50000"/>
            </a:avLst>
          </a:prstGeom>
          <a:solidFill>
            <a:srgbClr val="152D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790357" y="2455672"/>
            <a:ext cx="61996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A58E"/>
                </a:solidFill>
                <a:latin typeface="Barlow"/>
              </a:rPr>
              <a:t>Brand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4393" y="24465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18753" y="251968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5918753" y="251968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790357" y="2918291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790357" y="2918291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4393" y="290914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18753" y="2982299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5918753" y="2982299"/>
            <a:ext cx="131273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790357" y="3380909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790357" y="3380909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24393" y="33717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18753" y="3444917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5918753" y="3444917"/>
            <a:ext cx="96267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790357" y="3843528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790357" y="3843528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24393" y="38343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18753" y="3907536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5918753" y="3907536"/>
            <a:ext cx="72929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790357" y="4306147"/>
            <a:ext cx="619963" cy="219456"/>
          </a:xfrm>
          <a:prstGeom prst="roundRect">
            <a:avLst>
              <a:gd name="adj" fmla="val 50000"/>
            </a:avLst>
          </a:prstGeom>
          <a:solidFill>
            <a:srgbClr val="152D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3790357" y="4306147"/>
            <a:ext cx="61996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A58E"/>
                </a:solidFill>
                <a:latin typeface="Barlow"/>
              </a:rPr>
              <a:t>Brand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24393" y="429700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19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18753" y="4370155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18753" y="4370155"/>
            <a:ext cx="55426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790357" y="4768765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3790357" y="4768765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24393" y="475962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18753" y="4832773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18753" y="4832773"/>
            <a:ext cx="46675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3790357" y="5231384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790357" y="5231384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4393" y="52222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16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18753" y="529539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5918753" y="5295392"/>
            <a:ext cx="46675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3790357" y="5694003"/>
            <a:ext cx="619963" cy="219456"/>
          </a:xfrm>
          <a:prstGeom prst="roundRect">
            <a:avLst>
              <a:gd name="adj" fmla="val 50000"/>
            </a:avLst>
          </a:prstGeom>
          <a:solidFill>
            <a:srgbClr val="152D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3790357" y="5694003"/>
            <a:ext cx="61996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A58E"/>
                </a:solidFill>
                <a:latin typeface="Barlow"/>
              </a:rPr>
              <a:t>Brand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24393" y="568485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16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918753" y="5758011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5918753" y="5758011"/>
            <a:ext cx="46675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Keyword performance,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Leads by keyword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50571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dental implants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$71.71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$47.96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dentist open now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$59.85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dental cleaning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$37.35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tooth pain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$46.18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family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$49.46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professional 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$54.74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790357" y="2109216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3790357" y="2109216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4393" y="2100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18753" y="217322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18753" y="217322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3790357" y="2584704"/>
            <a:ext cx="722833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790357" y="2584704"/>
            <a:ext cx="72283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Generic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4393" y="2575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18753" y="264871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18753" y="264871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790357" y="3060192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790357" y="3060192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24393" y="3051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18753" y="312420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5918753" y="3124200"/>
            <a:ext cx="154222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790357" y="3535680"/>
            <a:ext cx="722833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790357" y="3535680"/>
            <a:ext cx="72283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Generic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4393" y="3526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18753" y="3599688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918753" y="3599688"/>
            <a:ext cx="142358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3790357" y="4011168"/>
            <a:ext cx="1320851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3790357" y="4011168"/>
            <a:ext cx="13208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Problem or urgent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24393" y="4002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18753" y="4075176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5918753" y="4075176"/>
            <a:ext cx="142358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3790357" y="4486656"/>
            <a:ext cx="722833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790357" y="4486656"/>
            <a:ext cx="72283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Generic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24393" y="4477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18753" y="455066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5918753" y="4550664"/>
            <a:ext cx="130495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3790357" y="4962144"/>
            <a:ext cx="722833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3790357" y="4962144"/>
            <a:ext cx="72283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Generic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24393" y="4953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918753" y="502615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5918753" y="5026152"/>
            <a:ext cx="130495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Top 15 of 24 terms. 382 of 1,120 leads carried a utm_term. Terms are grouped ignoring case, quotes and match-type symbols.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Keyword performance,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Add 3 zero-lead terms as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negatives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They spent $1,244 with no leads: "free dental implants", "diy teeth whitening kit", "dental hygienist jobs".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Push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"northwind dental"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harder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brought 61 leads, up from 48. Raise its bid and add close variants as phrase match.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Keyword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terms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add 3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negatives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They spent $1,244 with no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Keyword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382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Search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24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Brand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25%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Problem or urgent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52%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"northwind dental" led with 61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Problem or urgent intent brought 52% of keyword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33 paid search leads had no keyword.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Keyword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Brand: the term contains "northwind dental" or "northwinddental" or "northwind".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Competitor: no competitor list was given, so no term is marked competitor.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Problem or urgent: the term contains emergency, urgent, near me, nearby, open now, now, today, same day, asap, 24/7, 24 hour, fix, repair, broken, pain, cost, costs, price, prices, pricing, how much, quote, cheap, affordable.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Generic: everything else. Rules apply in this order and the first match wins.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Spend: $18.9K across 27 keywords from September 2026; 24 with leads matched by keyword text.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Keyword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