
<file path=[Content_Types].xml><?xml version="1.0" encoding="utf-8"?>
<Types xmlns="http://schemas.openxmlformats.org/package/2006/content-types">
  <Default Extension="fntdata" ContentType="application/x-fontdata"/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embeddedFontLst>
    <p:embeddedFont>
      <p:font typeface="Rubik" charset="0"/>
      <p:regular r:id="rId17"/>
      <p:bold r:id="rId18"/>
    </p:embeddedFont>
    <p:embeddedFont>
      <p:font typeface="Work Sans" charset="0"/>
      <p:regular r:id="rId19"/>
      <p:bold r:id="rId20"/>
    </p:embeddedFont>
    <p:embeddedFont>
      <p:font typeface="IBM Plex Mono" charset="0"/>
      <p:regular r:id="rId21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First touch</c:v>
                </c:pt>
              </c:strCache>
            </c:strRef>
          </c:tx>
          <c:spPr>
            <a:solidFill>
              <a:srgbClr val="007D66"/>
            </a:solidFill>
            <a:ln>
              <a:noFill/>
            </a:ln>
          </c:spPr>
          <c:invertIfNegative val="0"/>
          <c:cat>
            <c:strRef>
              <c:f>Sheet1!$A$2:$A$7</c:f>
              <c:strCache>
                <c:ptCount val="6"/>
                <c:pt idx="0">
                  <c:v>Paid search</c:v>
                </c:pt>
                <c:pt idx="1">
                  <c:v>Paid social</c:v>
                </c:pt>
                <c:pt idx="2">
                  <c:v>Organic search</c:v>
                </c:pt>
                <c:pt idx="3">
                  <c:v>AI assistants</c:v>
                </c:pt>
                <c:pt idx="4">
                  <c:v>Direct</c:v>
                </c:pt>
                <c:pt idx="5">
                  <c:v>Other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308.0</c:v>
                </c:pt>
                <c:pt idx="1">
                  <c:v>305.0</c:v>
                </c:pt>
                <c:pt idx="2">
                  <c:v>228.0</c:v>
                </c:pt>
                <c:pt idx="3">
                  <c:v>135.0</c:v>
                </c:pt>
                <c:pt idx="4">
                  <c:v>44.0</c:v>
                </c:pt>
                <c:pt idx="5">
                  <c:v>100.0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Last touch</c:v>
                </c:pt>
              </c:strCache>
            </c:strRef>
          </c:tx>
          <c:spPr>
            <a:solidFill>
              <a:srgbClr val="EB9F39"/>
            </a:solidFill>
            <a:ln>
              <a:noFill/>
            </a:ln>
          </c:spPr>
          <c:invertIfNegative val="0"/>
          <c:cat>
            <c:strRef>
              <c:f>Sheet1!$A$2:$A$7</c:f>
              <c:strCache>
                <c:ptCount val="6"/>
                <c:pt idx="0">
                  <c:v>Paid search</c:v>
                </c:pt>
                <c:pt idx="1">
                  <c:v>Paid social</c:v>
                </c:pt>
                <c:pt idx="2">
                  <c:v>Organic search</c:v>
                </c:pt>
                <c:pt idx="3">
                  <c:v>AI assistants</c:v>
                </c:pt>
                <c:pt idx="4">
                  <c:v>Direct</c:v>
                </c:pt>
                <c:pt idx="5">
                  <c:v>Other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415.0</c:v>
                </c:pt>
                <c:pt idx="1">
                  <c:v>287.0</c:v>
                </c:pt>
                <c:pt idx="2">
                  <c:v>150.0</c:v>
                </c:pt>
                <c:pt idx="3">
                  <c:v>60.0</c:v>
                </c:pt>
                <c:pt idx="4">
                  <c:v>85.0</c:v>
                </c:pt>
                <c:pt idx="5">
                  <c:v>123.0</c:v>
                </c:pt>
              </c:numCache>
            </c:numRef>
          </c:val>
        </c:ser>
        <c:gapWidth val="70"/>
        <c:overlap val="-8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 w="9525">
            <a:solidFill>
              <a:srgbClr val="CDD2DB"/>
            </a:solidFill>
          </a:ln>
        </c:spPr>
        <c:txPr>
          <a:bodyPr/>
          <a:lstStyle/>
          <a:p>
            <a:pPr>
              <a:defRPr sz="1000" b="0" i="0">
                <a:solidFill>
                  <a:srgbClr val="737B8B"/>
                </a:solidFill>
                <a:latin typeface="Work Sans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rgbClr val="EEF0F4"/>
              </a:solidFill>
            </a:ln>
          </c:spPr>
        </c:majorGridlines>
        <c:numFmt formatCode="#,##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 b="0" i="0">
                <a:solidFill>
                  <a:srgbClr val="737B8B"/>
                </a:solidFill>
                <a:latin typeface="Work Sans"/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legend>
      <c:legendPos val="b"/>
      <c:overlay val="0"/>
      <c:txPr>
        <a:bodyPr/>
        <a:lstStyle/>
        <a:p>
          <a:pPr>
            <a:defRPr sz="1050" b="0" i="0">
              <a:solidFill>
                <a:srgbClr val="4C5464"/>
              </a:solidFill>
              <a:latin typeface="Work Sans"/>
            </a:defRPr>
          </a:pPr>
        </a:p>
      </c:txPr>
    </c:legend>
    <c:dispBlanksAs val="gap"/>
  </c:chart>
  <c:spPr>
    <a:noFill/>
    <a:ln>
      <a:noFill/>
    </a:ln>
  </c:spPr>
  <c:txPr>
    <a:bodyPr/>
    <a:lstStyle/>
    <a:p>
      <a:pPr>
        <a:defRPr sz="1050" b="0" i="0">
          <a:solidFill>
            <a:srgbClr val="737B8B"/>
          </a:solidFill>
          <a:latin typeface="Work Sans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29184" y="329184"/>
            <a:ext cx="11533327" cy="6199632"/>
          </a:xfrm>
          <a:prstGeom prst="roundRect">
            <a:avLst>
              <a:gd name="adj" fmla="val 5014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896112" y="713232"/>
            <a:ext cx="640080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FFFFFF"/>
                </a:solidFill>
                <a:latin typeface="Rubik"/>
              </a:rPr>
              <a:t>Northwind Dental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96112" y="1261872"/>
            <a:ext cx="1629664" cy="310896"/>
          </a:xfrm>
          <a:prstGeom prst="roundRect">
            <a:avLst>
              <a:gd name="adj" fmla="val 50000"/>
            </a:avLst>
          </a:prstGeom>
          <a:solidFill>
            <a:srgbClr val="4690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896112" y="1261872"/>
            <a:ext cx="1629664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100" b="0" i="0">
                <a:solidFill>
                  <a:srgbClr val="FFFFFF"/>
                </a:solidFill>
                <a:latin typeface="Work Sans"/>
              </a:rPr>
              <a:t>Customer journeys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635504" y="1261872"/>
            <a:ext cx="1469644" cy="310896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7DAF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2635504" y="1261872"/>
            <a:ext cx="1469644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100" b="0" i="0">
                <a:solidFill>
                  <a:srgbClr val="FFFFFF"/>
                </a:solidFill>
                <a:latin typeface="Work Sans"/>
              </a:rPr>
              <a:t>September 2026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6112" y="1837944"/>
            <a:ext cx="8595360" cy="24338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98000"/>
              </a:lnSpc>
            </a:pPr>
            <a:r>
              <a:rPr sz="5000" b="1" i="0">
                <a:solidFill>
                  <a:srgbClr val="FFFFFF"/>
                </a:solidFill>
                <a:latin typeface="Rubik"/>
              </a:rPr>
              <a:t>Organic search</a:t>
            </a:r>
            <a:r>
              <a:rPr sz="5000" b="0" i="0">
                <a:solidFill>
                  <a:srgbClr val="FFFFFF"/>
                </a:solidFill>
                <a:latin typeface="Rubik"/>
              </a:rPr>
              <a:t> opens 228 journeys but closes only 150.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6112" y="4381500"/>
            <a:ext cx="7863840" cy="9144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500" b="0" i="0">
                <a:solidFill>
                  <a:srgbClr val="CFE1DB"/>
                </a:solidFill>
                <a:latin typeface="Work Sans"/>
              </a:rPr>
              <a:t>31% of leads converted on a different channel than their first visit. Paid search closed the most (415), and 154 of those started elsewhere.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96112" y="5522976"/>
            <a:ext cx="2191258" cy="292608"/>
          </a:xfrm>
          <a:prstGeom prst="roundRect">
            <a:avLst>
              <a:gd name="adj" fmla="val 46875"/>
            </a:avLst>
          </a:prstGeom>
          <a:solidFill>
            <a:srgbClr val="3B8B77"/>
          </a:solidFill>
          <a:ln w="9525">
            <a:solidFill>
              <a:srgbClr val="67A29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Oval 10"/>
          <p:cNvSpPr/>
          <p:nvPr/>
        </p:nvSpPr>
        <p:spPr>
          <a:xfrm>
            <a:off x="1010412" y="5628132"/>
            <a:ext cx="82296" cy="82296"/>
          </a:xfrm>
          <a:prstGeom prst="ellipse">
            <a:avLst/>
          </a:prstGeom>
          <a:solidFill>
            <a:srgbClr val="0160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70432" y="5522976"/>
            <a:ext cx="191693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FFFFF"/>
                </a:solidFill>
                <a:latin typeface="Work Sans"/>
              </a:rPr>
              <a:t>UTM Grabber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139442" y="5522976"/>
            <a:ext cx="219125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FFFFFF"/>
                </a:solidFill>
                <a:latin typeface="Work Sans"/>
              </a:rPr>
              <a:t>1,120 leads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178810" y="5522976"/>
            <a:ext cx="1523238" cy="292608"/>
          </a:xfrm>
          <a:prstGeom prst="roundRect">
            <a:avLst>
              <a:gd name="adj" fmla="val 46875"/>
            </a:avLst>
          </a:prstGeom>
          <a:solidFill>
            <a:srgbClr val="3B8B77"/>
          </a:solidFill>
          <a:ln w="9525">
            <a:solidFill>
              <a:srgbClr val="67A29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Oval 14"/>
          <p:cNvSpPr/>
          <p:nvPr/>
        </p:nvSpPr>
        <p:spPr>
          <a:xfrm>
            <a:off x="3293110" y="5628132"/>
            <a:ext cx="82296" cy="82296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453130" y="5522976"/>
            <a:ext cx="124891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FFFFF"/>
                </a:solidFill>
                <a:latin typeface="Work Sans"/>
              </a:rPr>
              <a:t>CRM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845560" y="5522976"/>
            <a:ext cx="152323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FFFFFF"/>
                </a:solidFill>
                <a:latin typeface="Work Sans"/>
              </a:rPr>
              <a:t>519 deals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793488" y="5522976"/>
            <a:ext cx="2598928" cy="292608"/>
          </a:xfrm>
          <a:prstGeom prst="roundRect">
            <a:avLst>
              <a:gd name="adj" fmla="val 46875"/>
            </a:avLst>
          </a:prstGeom>
          <a:solidFill>
            <a:srgbClr val="3B8B77"/>
          </a:solidFill>
          <a:ln w="9525">
            <a:solidFill>
              <a:srgbClr val="67A29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Oval 18"/>
          <p:cNvSpPr/>
          <p:nvPr/>
        </p:nvSpPr>
        <p:spPr>
          <a:xfrm>
            <a:off x="4907788" y="5628132"/>
            <a:ext cx="82296" cy="82296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067808" y="5522976"/>
            <a:ext cx="232460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FFFFF"/>
                </a:solidFill>
                <a:latin typeface="Work Sans"/>
              </a:rPr>
              <a:t>Sample data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988558" y="5522976"/>
            <a:ext cx="259892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FFFFFF"/>
                </a:solidFill>
                <a:latin typeface="Work Sans"/>
              </a:rPr>
              <a:t>fictional business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The takeaway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41821"/>
                </a:solidFill>
                <a:latin typeface="Rubik"/>
              </a:rPr>
              <a:t>Last click undervalues </a:t>
            </a:r>
            <a:r>
              <a:rPr sz="3200" b="1" i="0">
                <a:solidFill>
                  <a:srgbClr val="0E7C66"/>
                </a:solidFill>
                <a:latin typeface="Rubik"/>
              </a:rPr>
              <a:t>Organic search</a:t>
            </a:r>
            <a:r>
              <a:rPr sz="3200" b="0" i="0">
                <a:solidFill>
                  <a:srgbClr val="141821"/>
                </a:solidFill>
                <a:latin typeface="Rubik"/>
              </a:rPr>
              <a:t> by 78 leads.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475232"/>
            <a:ext cx="3576218" cy="1786128"/>
          </a:xfrm>
          <a:prstGeom prst="roundRect">
            <a:avLst>
              <a:gd name="adj" fmla="val 10238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68096" y="1658112"/>
            <a:ext cx="317388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4C5464"/>
                </a:solidFill>
                <a:latin typeface="Work Sans"/>
              </a:rPr>
              <a:t>Leads traced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8096" y="1969008"/>
            <a:ext cx="3173882" cy="4790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279" b="1" i="0">
                <a:solidFill>
                  <a:srgbClr val="141821"/>
                </a:solidFill>
                <a:latin typeface="Rubik"/>
              </a:rPr>
              <a:t>1,120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07738" y="1475232"/>
            <a:ext cx="3576218" cy="1786128"/>
          </a:xfrm>
          <a:prstGeom prst="roundRect">
            <a:avLst>
              <a:gd name="adj" fmla="val 10238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508906" y="1658112"/>
            <a:ext cx="317388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4C5464"/>
                </a:solidFill>
                <a:latin typeface="Work Sans"/>
              </a:rPr>
              <a:t>Changed channel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08906" y="1969008"/>
            <a:ext cx="3173882" cy="4790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279" b="1" i="0">
                <a:solidFill>
                  <a:srgbClr val="141821"/>
                </a:solidFill>
                <a:latin typeface="Rubik"/>
              </a:rPr>
              <a:t>31%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08906" y="2472131"/>
            <a:ext cx="1960118" cy="274320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4618634" y="2472131"/>
            <a:ext cx="1813814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737B8B"/>
                </a:solidFill>
                <a:latin typeface="Work Sans"/>
              </a:rPr>
              <a:t>↓ Down 3 pts from August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48549" y="1475232"/>
            <a:ext cx="3576218" cy="1786128"/>
          </a:xfrm>
          <a:prstGeom prst="roundRect">
            <a:avLst>
              <a:gd name="adj" fmla="val 10238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8249717" y="1658112"/>
            <a:ext cx="317388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4C5464"/>
                </a:solidFill>
                <a:latin typeface="Work Sans"/>
              </a:rPr>
              <a:t>Top opener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49717" y="1969008"/>
            <a:ext cx="3173882" cy="4790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279" b="1" i="0">
                <a:solidFill>
                  <a:srgbClr val="141821"/>
                </a:solidFill>
                <a:latin typeface="Rubik"/>
              </a:rPr>
              <a:t>Paid search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66928" y="3425952"/>
            <a:ext cx="3576218" cy="1786128"/>
          </a:xfrm>
          <a:prstGeom prst="roundRect">
            <a:avLst>
              <a:gd name="adj" fmla="val 10238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768096" y="3608832"/>
            <a:ext cx="317388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4C5464"/>
                </a:solidFill>
                <a:latin typeface="Work Sans"/>
              </a:rPr>
              <a:t>Top closer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8096" y="3919728"/>
            <a:ext cx="3173882" cy="4790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279" b="1" i="0">
                <a:solidFill>
                  <a:srgbClr val="141821"/>
                </a:solidFill>
                <a:latin typeface="Rubik"/>
              </a:rPr>
              <a:t>Paid search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307738" y="3425952"/>
            <a:ext cx="3576218" cy="1786128"/>
          </a:xfrm>
          <a:prstGeom prst="roundRect">
            <a:avLst>
              <a:gd name="adj" fmla="val 10238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4508906" y="3608832"/>
            <a:ext cx="317388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4C5464"/>
                </a:solidFill>
                <a:latin typeface="Work Sans"/>
              </a:rPr>
              <a:t>Revenue traced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08906" y="3919728"/>
            <a:ext cx="3173882" cy="4790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279" b="1" i="0">
                <a:solidFill>
                  <a:srgbClr val="141821"/>
                </a:solidFill>
                <a:latin typeface="Rubik"/>
              </a:rPr>
              <a:t>$251K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66928" y="5486400"/>
            <a:ext cx="11057839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450" b="0" i="0">
                <a:solidFill>
                  <a:srgbClr val="4C5464"/>
                </a:solidFill>
                <a:latin typeface="Work Sans"/>
              </a:rPr>
              <a:t>Organic search was the first visit for 228 leads and the converting visit for 150. Split 50/50 between the two touches, it earns 189.</a:t>
            </a:r>
          </a:p>
          <a:p>
            <a:pPr algn="l">
              <a:lnSpc>
                <a:spcPct val="115000"/>
              </a:lnSpc>
              <a:spcBef>
                <a:spcPts val="797"/>
              </a:spcBef>
            </a:pPr>
            <a:r>
              <a:rPr sz="1450" b="0" i="0">
                <a:solidFill>
                  <a:srgbClr val="4C5464"/>
                </a:solidFill>
                <a:latin typeface="Work Sans"/>
              </a:rPr>
              <a:t>Paid search works the other way: it closes 415 and opens 308, so last click flatters it.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Customer journeys, Northwind Dental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2 / 10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The paths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41821"/>
                </a:solidFill>
                <a:latin typeface="Rubik"/>
              </a:rPr>
              <a:t>How people </a:t>
            </a:r>
            <a:r>
              <a:rPr sz="3200" b="1" i="0">
                <a:solidFill>
                  <a:srgbClr val="0E7C66"/>
                </a:solidFill>
                <a:latin typeface="Rubik"/>
              </a:rPr>
              <a:t>move</a:t>
            </a:r>
            <a:r>
              <a:rPr sz="3200" b="0" i="0">
                <a:solidFill>
                  <a:srgbClr val="141821"/>
                </a:solidFill>
                <a:latin typeface="Rubik"/>
              </a:rPr>
              <a:t> from first visit to form.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29235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4C5464"/>
                </a:solidFill>
                <a:latin typeface="Work Sans"/>
              </a:rPr>
              <a:t>Left: the channel of each lead's first visit. Right: the visit that converted.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804416"/>
            <a:ext cx="11057839" cy="4431792"/>
          </a:xfrm>
          <a:prstGeom prst="roundRect">
            <a:avLst>
              <a:gd name="adj" fmla="val 4126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795528" y="2033016"/>
            <a:ext cx="1060063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141821"/>
                </a:solidFill>
                <a:latin typeface="Rubik"/>
              </a:rPr>
              <a:t>From first visit to </a:t>
            </a:r>
            <a:r>
              <a:rPr sz="1400" b="1" i="0">
                <a:solidFill>
                  <a:srgbClr val="0E7C66"/>
                </a:solidFill>
                <a:latin typeface="Rubik"/>
              </a:rPr>
              <a:t>form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99488" y="2417064"/>
            <a:ext cx="27432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4C5464"/>
                </a:solidFill>
                <a:latin typeface="Work Sans"/>
              </a:rPr>
              <a:t>First visit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49007" y="2417064"/>
            <a:ext cx="27432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1000" b="0" i="0">
                <a:solidFill>
                  <a:srgbClr val="4C5464"/>
                </a:solidFill>
                <a:latin typeface="Work Sans"/>
              </a:rPr>
              <a:t>Converting visit</a:t>
            </a:r>
          </a:p>
        </p:txBody>
      </p:sp>
      <p:sp>
        <p:nvSpPr>
          <p:cNvPr id="9" name="Freeform 8"/>
          <p:cNvSpPr/>
          <p:nvPr/>
        </p:nvSpPr>
        <p:spPr>
          <a:xfrm>
            <a:off x="2109155" y="2709642"/>
            <a:ext cx="7973294" cy="612922"/>
          </a:xfrm>
          <a:custGeom>
            <a:avLst/>
            <a:gdLst/>
            <a:ahLst/>
            <a:cxnLst/>
            <a:rect l="l" t="t" r="r" b="b"/>
            <a:pathLst>
              <a:path w="87197" h="6703">
                <a:moveTo>
                  <a:pt x="0" y="0"/>
                </a:moveTo>
                <a:lnTo>
                  <a:pt x="5229" y="0"/>
                </a:lnTo>
                <a:lnTo>
                  <a:pt x="10042" y="0"/>
                </a:lnTo>
                <a:lnTo>
                  <a:pt x="14476" y="0"/>
                </a:lnTo>
                <a:lnTo>
                  <a:pt x="18570" y="0"/>
                </a:lnTo>
                <a:lnTo>
                  <a:pt x="22361" y="0"/>
                </a:lnTo>
                <a:lnTo>
                  <a:pt x="25887" y="0"/>
                </a:lnTo>
                <a:lnTo>
                  <a:pt x="29186" y="0"/>
                </a:lnTo>
                <a:lnTo>
                  <a:pt x="32295" y="0"/>
                </a:lnTo>
                <a:lnTo>
                  <a:pt x="35254" y="0"/>
                </a:lnTo>
                <a:lnTo>
                  <a:pt x="38098" y="0"/>
                </a:lnTo>
                <a:lnTo>
                  <a:pt x="40867" y="0"/>
                </a:lnTo>
                <a:lnTo>
                  <a:pt x="43599" y="0"/>
                </a:lnTo>
                <a:lnTo>
                  <a:pt x="46330" y="0"/>
                </a:lnTo>
                <a:lnTo>
                  <a:pt x="49099" y="0"/>
                </a:lnTo>
                <a:lnTo>
                  <a:pt x="51943" y="0"/>
                </a:lnTo>
                <a:lnTo>
                  <a:pt x="54902" y="0"/>
                </a:lnTo>
                <a:lnTo>
                  <a:pt x="58011" y="0"/>
                </a:lnTo>
                <a:lnTo>
                  <a:pt x="61310" y="0"/>
                </a:lnTo>
                <a:lnTo>
                  <a:pt x="64836" y="0"/>
                </a:lnTo>
                <a:lnTo>
                  <a:pt x="68627" y="0"/>
                </a:lnTo>
                <a:lnTo>
                  <a:pt x="72721" y="0"/>
                </a:lnTo>
                <a:lnTo>
                  <a:pt x="77155" y="0"/>
                </a:lnTo>
                <a:lnTo>
                  <a:pt x="81968" y="0"/>
                </a:lnTo>
                <a:lnTo>
                  <a:pt x="87197" y="0"/>
                </a:lnTo>
                <a:lnTo>
                  <a:pt x="87197" y="6703"/>
                </a:lnTo>
                <a:lnTo>
                  <a:pt x="81968" y="6703"/>
                </a:lnTo>
                <a:lnTo>
                  <a:pt x="77155" y="6703"/>
                </a:lnTo>
                <a:lnTo>
                  <a:pt x="72721" y="6703"/>
                </a:lnTo>
                <a:lnTo>
                  <a:pt x="68627" y="6703"/>
                </a:lnTo>
                <a:lnTo>
                  <a:pt x="64836" y="6703"/>
                </a:lnTo>
                <a:lnTo>
                  <a:pt x="61310" y="6703"/>
                </a:lnTo>
                <a:lnTo>
                  <a:pt x="58011" y="6703"/>
                </a:lnTo>
                <a:lnTo>
                  <a:pt x="54902" y="6703"/>
                </a:lnTo>
                <a:lnTo>
                  <a:pt x="51943" y="6703"/>
                </a:lnTo>
                <a:lnTo>
                  <a:pt x="49099" y="6703"/>
                </a:lnTo>
                <a:lnTo>
                  <a:pt x="46330" y="6703"/>
                </a:lnTo>
                <a:lnTo>
                  <a:pt x="43599" y="6703"/>
                </a:lnTo>
                <a:lnTo>
                  <a:pt x="40867" y="6703"/>
                </a:lnTo>
                <a:lnTo>
                  <a:pt x="38098" y="6703"/>
                </a:lnTo>
                <a:lnTo>
                  <a:pt x="35254" y="6703"/>
                </a:lnTo>
                <a:lnTo>
                  <a:pt x="32295" y="6703"/>
                </a:lnTo>
                <a:lnTo>
                  <a:pt x="29186" y="6703"/>
                </a:lnTo>
                <a:lnTo>
                  <a:pt x="25887" y="6703"/>
                </a:lnTo>
                <a:lnTo>
                  <a:pt x="22361" y="6703"/>
                </a:lnTo>
                <a:lnTo>
                  <a:pt x="18570" y="6703"/>
                </a:lnTo>
                <a:lnTo>
                  <a:pt x="14476" y="6703"/>
                </a:lnTo>
                <a:lnTo>
                  <a:pt x="10042" y="6703"/>
                </a:lnTo>
                <a:lnTo>
                  <a:pt x="5229" y="6703"/>
                </a:lnTo>
                <a:lnTo>
                  <a:pt x="0" y="6703"/>
                </a:lnTo>
                <a:close/>
              </a:path>
            </a:pathLst>
          </a:custGeom>
          <a:solidFill>
            <a:srgbClr val="007D66">
              <a:alpha val="3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2109155" y="3322564"/>
            <a:ext cx="7973294" cy="500634"/>
          </a:xfrm>
          <a:custGeom>
            <a:avLst/>
            <a:gdLst/>
            <a:ahLst/>
            <a:cxnLst/>
            <a:rect l="l" t="t" r="r" b="b"/>
            <a:pathLst>
              <a:path w="87197" h="5475">
                <a:moveTo>
                  <a:pt x="0" y="0"/>
                </a:moveTo>
                <a:lnTo>
                  <a:pt x="5229" y="25"/>
                </a:lnTo>
                <a:lnTo>
                  <a:pt x="10042" y="94"/>
                </a:lnTo>
                <a:lnTo>
                  <a:pt x="14476" y="205"/>
                </a:lnTo>
                <a:lnTo>
                  <a:pt x="18570" y="353"/>
                </a:lnTo>
                <a:lnTo>
                  <a:pt x="22361" y="534"/>
                </a:lnTo>
                <a:lnTo>
                  <a:pt x="25887" y="744"/>
                </a:lnTo>
                <a:lnTo>
                  <a:pt x="29186" y="978"/>
                </a:lnTo>
                <a:lnTo>
                  <a:pt x="32295" y="1233"/>
                </a:lnTo>
                <a:lnTo>
                  <a:pt x="35254" y="1505"/>
                </a:lnTo>
                <a:lnTo>
                  <a:pt x="38098" y="1789"/>
                </a:lnTo>
                <a:lnTo>
                  <a:pt x="40867" y="2082"/>
                </a:lnTo>
                <a:lnTo>
                  <a:pt x="43599" y="2378"/>
                </a:lnTo>
                <a:lnTo>
                  <a:pt x="46330" y="2675"/>
                </a:lnTo>
                <a:lnTo>
                  <a:pt x="49099" y="2967"/>
                </a:lnTo>
                <a:lnTo>
                  <a:pt x="51943" y="3251"/>
                </a:lnTo>
                <a:lnTo>
                  <a:pt x="54902" y="3523"/>
                </a:lnTo>
                <a:lnTo>
                  <a:pt x="58011" y="3778"/>
                </a:lnTo>
                <a:lnTo>
                  <a:pt x="61310" y="4013"/>
                </a:lnTo>
                <a:lnTo>
                  <a:pt x="64836" y="4223"/>
                </a:lnTo>
                <a:lnTo>
                  <a:pt x="68627" y="4404"/>
                </a:lnTo>
                <a:lnTo>
                  <a:pt x="72721" y="4552"/>
                </a:lnTo>
                <a:lnTo>
                  <a:pt x="77155" y="4662"/>
                </a:lnTo>
                <a:lnTo>
                  <a:pt x="81968" y="4732"/>
                </a:lnTo>
                <a:lnTo>
                  <a:pt x="87197" y="4756"/>
                </a:lnTo>
                <a:lnTo>
                  <a:pt x="87197" y="5475"/>
                </a:lnTo>
                <a:lnTo>
                  <a:pt x="81968" y="5451"/>
                </a:lnTo>
                <a:lnTo>
                  <a:pt x="77155" y="5382"/>
                </a:lnTo>
                <a:lnTo>
                  <a:pt x="72721" y="5271"/>
                </a:lnTo>
                <a:lnTo>
                  <a:pt x="68627" y="5123"/>
                </a:lnTo>
                <a:lnTo>
                  <a:pt x="64836" y="4942"/>
                </a:lnTo>
                <a:lnTo>
                  <a:pt x="61310" y="4732"/>
                </a:lnTo>
                <a:lnTo>
                  <a:pt x="58011" y="4497"/>
                </a:lnTo>
                <a:lnTo>
                  <a:pt x="54902" y="4242"/>
                </a:lnTo>
                <a:lnTo>
                  <a:pt x="51943" y="3970"/>
                </a:lnTo>
                <a:lnTo>
                  <a:pt x="49099" y="3686"/>
                </a:lnTo>
                <a:lnTo>
                  <a:pt x="46330" y="3394"/>
                </a:lnTo>
                <a:lnTo>
                  <a:pt x="43599" y="3097"/>
                </a:lnTo>
                <a:lnTo>
                  <a:pt x="40867" y="2801"/>
                </a:lnTo>
                <a:lnTo>
                  <a:pt x="38098" y="2508"/>
                </a:lnTo>
                <a:lnTo>
                  <a:pt x="35254" y="2224"/>
                </a:lnTo>
                <a:lnTo>
                  <a:pt x="32295" y="1953"/>
                </a:lnTo>
                <a:lnTo>
                  <a:pt x="29186" y="1697"/>
                </a:lnTo>
                <a:lnTo>
                  <a:pt x="25887" y="1463"/>
                </a:lnTo>
                <a:lnTo>
                  <a:pt x="22361" y="1253"/>
                </a:lnTo>
                <a:lnTo>
                  <a:pt x="18570" y="1072"/>
                </a:lnTo>
                <a:lnTo>
                  <a:pt x="14476" y="924"/>
                </a:lnTo>
                <a:lnTo>
                  <a:pt x="10042" y="813"/>
                </a:lnTo>
                <a:lnTo>
                  <a:pt x="5229" y="744"/>
                </a:lnTo>
                <a:lnTo>
                  <a:pt x="0" y="720"/>
                </a:lnTo>
                <a:close/>
              </a:path>
            </a:pathLst>
          </a:custGeom>
          <a:solidFill>
            <a:srgbClr val="007D66">
              <a:alpha val="3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2109155" y="3388401"/>
            <a:ext cx="7973294" cy="1562801"/>
          </a:xfrm>
          <a:custGeom>
            <a:avLst/>
            <a:gdLst/>
            <a:ahLst/>
            <a:cxnLst/>
            <a:rect l="l" t="t" r="r" b="b"/>
            <a:pathLst>
              <a:path w="87197" h="17091">
                <a:moveTo>
                  <a:pt x="0" y="0"/>
                </a:moveTo>
                <a:lnTo>
                  <a:pt x="5229" y="85"/>
                </a:lnTo>
                <a:lnTo>
                  <a:pt x="10042" y="331"/>
                </a:lnTo>
                <a:lnTo>
                  <a:pt x="14476" y="724"/>
                </a:lnTo>
                <a:lnTo>
                  <a:pt x="18570" y="1249"/>
                </a:lnTo>
                <a:lnTo>
                  <a:pt x="22361" y="1890"/>
                </a:lnTo>
                <a:lnTo>
                  <a:pt x="25887" y="2634"/>
                </a:lnTo>
                <a:lnTo>
                  <a:pt x="29186" y="3466"/>
                </a:lnTo>
                <a:lnTo>
                  <a:pt x="32295" y="4371"/>
                </a:lnTo>
                <a:lnTo>
                  <a:pt x="35254" y="5334"/>
                </a:lnTo>
                <a:lnTo>
                  <a:pt x="38098" y="6342"/>
                </a:lnTo>
                <a:lnTo>
                  <a:pt x="40867" y="7379"/>
                </a:lnTo>
                <a:lnTo>
                  <a:pt x="43599" y="8430"/>
                </a:lnTo>
                <a:lnTo>
                  <a:pt x="46330" y="9481"/>
                </a:lnTo>
                <a:lnTo>
                  <a:pt x="49099" y="10518"/>
                </a:lnTo>
                <a:lnTo>
                  <a:pt x="51943" y="11525"/>
                </a:lnTo>
                <a:lnTo>
                  <a:pt x="54902" y="12489"/>
                </a:lnTo>
                <a:lnTo>
                  <a:pt x="58011" y="13394"/>
                </a:lnTo>
                <a:lnTo>
                  <a:pt x="61310" y="14226"/>
                </a:lnTo>
                <a:lnTo>
                  <a:pt x="64836" y="14970"/>
                </a:lnTo>
                <a:lnTo>
                  <a:pt x="68627" y="15611"/>
                </a:lnTo>
                <a:lnTo>
                  <a:pt x="72721" y="16136"/>
                </a:lnTo>
                <a:lnTo>
                  <a:pt x="77155" y="16528"/>
                </a:lnTo>
                <a:lnTo>
                  <a:pt x="81968" y="16775"/>
                </a:lnTo>
                <a:lnTo>
                  <a:pt x="87197" y="16860"/>
                </a:lnTo>
                <a:lnTo>
                  <a:pt x="87197" y="17091"/>
                </a:lnTo>
                <a:lnTo>
                  <a:pt x="81968" y="17006"/>
                </a:lnTo>
                <a:lnTo>
                  <a:pt x="77155" y="16759"/>
                </a:lnTo>
                <a:lnTo>
                  <a:pt x="72721" y="16367"/>
                </a:lnTo>
                <a:lnTo>
                  <a:pt x="68627" y="15842"/>
                </a:lnTo>
                <a:lnTo>
                  <a:pt x="64836" y="15201"/>
                </a:lnTo>
                <a:lnTo>
                  <a:pt x="61310" y="14457"/>
                </a:lnTo>
                <a:lnTo>
                  <a:pt x="58011" y="13625"/>
                </a:lnTo>
                <a:lnTo>
                  <a:pt x="54902" y="12720"/>
                </a:lnTo>
                <a:lnTo>
                  <a:pt x="51943" y="11756"/>
                </a:lnTo>
                <a:lnTo>
                  <a:pt x="49099" y="10749"/>
                </a:lnTo>
                <a:lnTo>
                  <a:pt x="46330" y="9712"/>
                </a:lnTo>
                <a:lnTo>
                  <a:pt x="43599" y="8661"/>
                </a:lnTo>
                <a:lnTo>
                  <a:pt x="40867" y="7610"/>
                </a:lnTo>
                <a:lnTo>
                  <a:pt x="38098" y="6573"/>
                </a:lnTo>
                <a:lnTo>
                  <a:pt x="35254" y="5566"/>
                </a:lnTo>
                <a:lnTo>
                  <a:pt x="32295" y="4602"/>
                </a:lnTo>
                <a:lnTo>
                  <a:pt x="29186" y="3697"/>
                </a:lnTo>
                <a:lnTo>
                  <a:pt x="25887" y="2865"/>
                </a:lnTo>
                <a:lnTo>
                  <a:pt x="22361" y="2121"/>
                </a:lnTo>
                <a:lnTo>
                  <a:pt x="18570" y="1480"/>
                </a:lnTo>
                <a:lnTo>
                  <a:pt x="14476" y="955"/>
                </a:lnTo>
                <a:lnTo>
                  <a:pt x="10042" y="563"/>
                </a:lnTo>
                <a:lnTo>
                  <a:pt x="5229" y="316"/>
                </a:lnTo>
                <a:lnTo>
                  <a:pt x="0" y="231"/>
                </a:lnTo>
                <a:close/>
              </a:path>
            </a:pathLst>
          </a:custGeom>
          <a:solidFill>
            <a:srgbClr val="007D66">
              <a:alpha val="3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2109155" y="3409523"/>
            <a:ext cx="7973294" cy="2030882"/>
          </a:xfrm>
          <a:custGeom>
            <a:avLst/>
            <a:gdLst/>
            <a:ahLst/>
            <a:cxnLst/>
            <a:rect l="l" t="t" r="r" b="b"/>
            <a:pathLst>
              <a:path w="87197" h="22210">
                <a:moveTo>
                  <a:pt x="0" y="0"/>
                </a:moveTo>
                <a:lnTo>
                  <a:pt x="5229" y="111"/>
                </a:lnTo>
                <a:lnTo>
                  <a:pt x="10042" y="432"/>
                </a:lnTo>
                <a:lnTo>
                  <a:pt x="14476" y="943"/>
                </a:lnTo>
                <a:lnTo>
                  <a:pt x="18570" y="1626"/>
                </a:lnTo>
                <a:lnTo>
                  <a:pt x="22361" y="2461"/>
                </a:lnTo>
                <a:lnTo>
                  <a:pt x="25887" y="3430"/>
                </a:lnTo>
                <a:lnTo>
                  <a:pt x="29186" y="4513"/>
                </a:lnTo>
                <a:lnTo>
                  <a:pt x="32295" y="5691"/>
                </a:lnTo>
                <a:lnTo>
                  <a:pt x="35254" y="6946"/>
                </a:lnTo>
                <a:lnTo>
                  <a:pt x="38098" y="8258"/>
                </a:lnTo>
                <a:lnTo>
                  <a:pt x="40867" y="9608"/>
                </a:lnTo>
                <a:lnTo>
                  <a:pt x="43599" y="10977"/>
                </a:lnTo>
                <a:lnTo>
                  <a:pt x="46330" y="12345"/>
                </a:lnTo>
                <a:lnTo>
                  <a:pt x="49099" y="13695"/>
                </a:lnTo>
                <a:lnTo>
                  <a:pt x="51943" y="15007"/>
                </a:lnTo>
                <a:lnTo>
                  <a:pt x="54902" y="16262"/>
                </a:lnTo>
                <a:lnTo>
                  <a:pt x="58011" y="17440"/>
                </a:lnTo>
                <a:lnTo>
                  <a:pt x="61310" y="18523"/>
                </a:lnTo>
                <a:lnTo>
                  <a:pt x="64836" y="19492"/>
                </a:lnTo>
                <a:lnTo>
                  <a:pt x="68627" y="20327"/>
                </a:lnTo>
                <a:lnTo>
                  <a:pt x="72721" y="21010"/>
                </a:lnTo>
                <a:lnTo>
                  <a:pt x="77155" y="21521"/>
                </a:lnTo>
                <a:lnTo>
                  <a:pt x="81968" y="21842"/>
                </a:lnTo>
                <a:lnTo>
                  <a:pt x="87197" y="21953"/>
                </a:lnTo>
                <a:lnTo>
                  <a:pt x="87197" y="22210"/>
                </a:lnTo>
                <a:lnTo>
                  <a:pt x="81968" y="22099"/>
                </a:lnTo>
                <a:lnTo>
                  <a:pt x="77155" y="21778"/>
                </a:lnTo>
                <a:lnTo>
                  <a:pt x="72721" y="21267"/>
                </a:lnTo>
                <a:lnTo>
                  <a:pt x="68627" y="20584"/>
                </a:lnTo>
                <a:lnTo>
                  <a:pt x="64836" y="19749"/>
                </a:lnTo>
                <a:lnTo>
                  <a:pt x="61310" y="18780"/>
                </a:lnTo>
                <a:lnTo>
                  <a:pt x="58011" y="17697"/>
                </a:lnTo>
                <a:lnTo>
                  <a:pt x="54902" y="16519"/>
                </a:lnTo>
                <a:lnTo>
                  <a:pt x="51943" y="15264"/>
                </a:lnTo>
                <a:lnTo>
                  <a:pt x="49099" y="13952"/>
                </a:lnTo>
                <a:lnTo>
                  <a:pt x="46330" y="12602"/>
                </a:lnTo>
                <a:lnTo>
                  <a:pt x="43599" y="11233"/>
                </a:lnTo>
                <a:lnTo>
                  <a:pt x="40867" y="9864"/>
                </a:lnTo>
                <a:lnTo>
                  <a:pt x="38098" y="8515"/>
                </a:lnTo>
                <a:lnTo>
                  <a:pt x="35254" y="7203"/>
                </a:lnTo>
                <a:lnTo>
                  <a:pt x="32295" y="5948"/>
                </a:lnTo>
                <a:lnTo>
                  <a:pt x="29186" y="4770"/>
                </a:lnTo>
                <a:lnTo>
                  <a:pt x="25887" y="3687"/>
                </a:lnTo>
                <a:lnTo>
                  <a:pt x="22361" y="2718"/>
                </a:lnTo>
                <a:lnTo>
                  <a:pt x="18570" y="1883"/>
                </a:lnTo>
                <a:lnTo>
                  <a:pt x="14476" y="1200"/>
                </a:lnTo>
                <a:lnTo>
                  <a:pt x="10042" y="689"/>
                </a:lnTo>
                <a:lnTo>
                  <a:pt x="5229" y="368"/>
                </a:lnTo>
                <a:lnTo>
                  <a:pt x="0" y="257"/>
                </a:lnTo>
                <a:close/>
              </a:path>
            </a:pathLst>
          </a:custGeom>
          <a:solidFill>
            <a:srgbClr val="007D66">
              <a:alpha val="3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Freeform 12"/>
          <p:cNvSpPr/>
          <p:nvPr/>
        </p:nvSpPr>
        <p:spPr>
          <a:xfrm>
            <a:off x="2109155" y="3322564"/>
            <a:ext cx="7973294" cy="315102"/>
          </a:xfrm>
          <a:custGeom>
            <a:avLst/>
            <a:gdLst/>
            <a:ahLst/>
            <a:cxnLst/>
            <a:rect l="l" t="t" r="r" b="b"/>
            <a:pathLst>
              <a:path w="87197" h="3446">
                <a:moveTo>
                  <a:pt x="0" y="2008"/>
                </a:moveTo>
                <a:lnTo>
                  <a:pt x="5229" y="1998"/>
                </a:lnTo>
                <a:lnTo>
                  <a:pt x="10042" y="1968"/>
                </a:lnTo>
                <a:lnTo>
                  <a:pt x="14476" y="1921"/>
                </a:lnTo>
                <a:lnTo>
                  <a:pt x="18570" y="1859"/>
                </a:lnTo>
                <a:lnTo>
                  <a:pt x="22361" y="1783"/>
                </a:lnTo>
                <a:lnTo>
                  <a:pt x="25887" y="1694"/>
                </a:lnTo>
                <a:lnTo>
                  <a:pt x="29186" y="1595"/>
                </a:lnTo>
                <a:lnTo>
                  <a:pt x="32295" y="1487"/>
                </a:lnTo>
                <a:lnTo>
                  <a:pt x="35254" y="1373"/>
                </a:lnTo>
                <a:lnTo>
                  <a:pt x="38098" y="1253"/>
                </a:lnTo>
                <a:lnTo>
                  <a:pt x="40867" y="1129"/>
                </a:lnTo>
                <a:lnTo>
                  <a:pt x="43599" y="1004"/>
                </a:lnTo>
                <a:lnTo>
                  <a:pt x="46330" y="879"/>
                </a:lnTo>
                <a:lnTo>
                  <a:pt x="49099" y="756"/>
                </a:lnTo>
                <a:lnTo>
                  <a:pt x="51943" y="636"/>
                </a:lnTo>
                <a:lnTo>
                  <a:pt x="54902" y="521"/>
                </a:lnTo>
                <a:lnTo>
                  <a:pt x="58011" y="413"/>
                </a:lnTo>
                <a:lnTo>
                  <a:pt x="61310" y="314"/>
                </a:lnTo>
                <a:lnTo>
                  <a:pt x="64836" y="226"/>
                </a:lnTo>
                <a:lnTo>
                  <a:pt x="68627" y="149"/>
                </a:lnTo>
                <a:lnTo>
                  <a:pt x="72721" y="87"/>
                </a:lnTo>
                <a:lnTo>
                  <a:pt x="77155" y="40"/>
                </a:lnTo>
                <a:lnTo>
                  <a:pt x="81968" y="11"/>
                </a:lnTo>
                <a:lnTo>
                  <a:pt x="87197" y="0"/>
                </a:lnTo>
                <a:lnTo>
                  <a:pt x="87197" y="1439"/>
                </a:lnTo>
                <a:lnTo>
                  <a:pt x="81968" y="1449"/>
                </a:lnTo>
                <a:lnTo>
                  <a:pt x="77155" y="1478"/>
                </a:lnTo>
                <a:lnTo>
                  <a:pt x="72721" y="1525"/>
                </a:lnTo>
                <a:lnTo>
                  <a:pt x="68627" y="1588"/>
                </a:lnTo>
                <a:lnTo>
                  <a:pt x="64836" y="1664"/>
                </a:lnTo>
                <a:lnTo>
                  <a:pt x="61310" y="1752"/>
                </a:lnTo>
                <a:lnTo>
                  <a:pt x="58011" y="1851"/>
                </a:lnTo>
                <a:lnTo>
                  <a:pt x="54902" y="1959"/>
                </a:lnTo>
                <a:lnTo>
                  <a:pt x="51943" y="2074"/>
                </a:lnTo>
                <a:lnTo>
                  <a:pt x="49099" y="2194"/>
                </a:lnTo>
                <a:lnTo>
                  <a:pt x="46330" y="2317"/>
                </a:lnTo>
                <a:lnTo>
                  <a:pt x="43599" y="2442"/>
                </a:lnTo>
                <a:lnTo>
                  <a:pt x="40867" y="2568"/>
                </a:lnTo>
                <a:lnTo>
                  <a:pt x="38098" y="2691"/>
                </a:lnTo>
                <a:lnTo>
                  <a:pt x="35254" y="2811"/>
                </a:lnTo>
                <a:lnTo>
                  <a:pt x="32295" y="2926"/>
                </a:lnTo>
                <a:lnTo>
                  <a:pt x="29186" y="3033"/>
                </a:lnTo>
                <a:lnTo>
                  <a:pt x="25887" y="3132"/>
                </a:lnTo>
                <a:lnTo>
                  <a:pt x="22361" y="3221"/>
                </a:lnTo>
                <a:lnTo>
                  <a:pt x="18570" y="3297"/>
                </a:lnTo>
                <a:lnTo>
                  <a:pt x="14476" y="3360"/>
                </a:lnTo>
                <a:lnTo>
                  <a:pt x="10042" y="3407"/>
                </a:lnTo>
                <a:lnTo>
                  <a:pt x="5229" y="3436"/>
                </a:lnTo>
                <a:lnTo>
                  <a:pt x="0" y="3446"/>
                </a:lnTo>
                <a:close/>
              </a:path>
            </a:pathLst>
          </a:custGeom>
          <a:solidFill>
            <a:srgbClr val="EB9F39">
              <a:alpha val="3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2109155" y="3637666"/>
            <a:ext cx="7973294" cy="709300"/>
          </a:xfrm>
          <a:custGeom>
            <a:avLst/>
            <a:gdLst/>
            <a:ahLst/>
            <a:cxnLst/>
            <a:rect l="l" t="t" r="r" b="b"/>
            <a:pathLst>
              <a:path w="87197" h="7757">
                <a:moveTo>
                  <a:pt x="0" y="0"/>
                </a:moveTo>
                <a:lnTo>
                  <a:pt x="5229" y="10"/>
                </a:lnTo>
                <a:lnTo>
                  <a:pt x="10042" y="40"/>
                </a:lnTo>
                <a:lnTo>
                  <a:pt x="14476" y="87"/>
                </a:lnTo>
                <a:lnTo>
                  <a:pt x="18570" y="150"/>
                </a:lnTo>
                <a:lnTo>
                  <a:pt x="22361" y="228"/>
                </a:lnTo>
                <a:lnTo>
                  <a:pt x="25887" y="317"/>
                </a:lnTo>
                <a:lnTo>
                  <a:pt x="29186" y="417"/>
                </a:lnTo>
                <a:lnTo>
                  <a:pt x="32295" y="526"/>
                </a:lnTo>
                <a:lnTo>
                  <a:pt x="35254" y="642"/>
                </a:lnTo>
                <a:lnTo>
                  <a:pt x="38098" y="763"/>
                </a:lnTo>
                <a:lnTo>
                  <a:pt x="40867" y="888"/>
                </a:lnTo>
                <a:lnTo>
                  <a:pt x="43599" y="1015"/>
                </a:lnTo>
                <a:lnTo>
                  <a:pt x="46330" y="1141"/>
                </a:lnTo>
                <a:lnTo>
                  <a:pt x="49099" y="1266"/>
                </a:lnTo>
                <a:lnTo>
                  <a:pt x="51943" y="1387"/>
                </a:lnTo>
                <a:lnTo>
                  <a:pt x="54902" y="1503"/>
                </a:lnTo>
                <a:lnTo>
                  <a:pt x="58011" y="1612"/>
                </a:lnTo>
                <a:lnTo>
                  <a:pt x="61310" y="1712"/>
                </a:lnTo>
                <a:lnTo>
                  <a:pt x="64836" y="1802"/>
                </a:lnTo>
                <a:lnTo>
                  <a:pt x="68627" y="1879"/>
                </a:lnTo>
                <a:lnTo>
                  <a:pt x="72721" y="1942"/>
                </a:lnTo>
                <a:lnTo>
                  <a:pt x="77155" y="1989"/>
                </a:lnTo>
                <a:lnTo>
                  <a:pt x="81968" y="2019"/>
                </a:lnTo>
                <a:lnTo>
                  <a:pt x="87197" y="2029"/>
                </a:lnTo>
                <a:lnTo>
                  <a:pt x="87197" y="7757"/>
                </a:lnTo>
                <a:lnTo>
                  <a:pt x="81968" y="7746"/>
                </a:lnTo>
                <a:lnTo>
                  <a:pt x="77155" y="7717"/>
                </a:lnTo>
                <a:lnTo>
                  <a:pt x="72721" y="7670"/>
                </a:lnTo>
                <a:lnTo>
                  <a:pt x="68627" y="7606"/>
                </a:lnTo>
                <a:lnTo>
                  <a:pt x="64836" y="7529"/>
                </a:lnTo>
                <a:lnTo>
                  <a:pt x="61310" y="7440"/>
                </a:lnTo>
                <a:lnTo>
                  <a:pt x="58011" y="7340"/>
                </a:lnTo>
                <a:lnTo>
                  <a:pt x="54902" y="7231"/>
                </a:lnTo>
                <a:lnTo>
                  <a:pt x="51943" y="7115"/>
                </a:lnTo>
                <a:lnTo>
                  <a:pt x="49099" y="6993"/>
                </a:lnTo>
                <a:lnTo>
                  <a:pt x="46330" y="6869"/>
                </a:lnTo>
                <a:lnTo>
                  <a:pt x="43599" y="6742"/>
                </a:lnTo>
                <a:lnTo>
                  <a:pt x="40867" y="6616"/>
                </a:lnTo>
                <a:lnTo>
                  <a:pt x="38098" y="6491"/>
                </a:lnTo>
                <a:lnTo>
                  <a:pt x="35254" y="6370"/>
                </a:lnTo>
                <a:lnTo>
                  <a:pt x="32295" y="6254"/>
                </a:lnTo>
                <a:lnTo>
                  <a:pt x="29186" y="6145"/>
                </a:lnTo>
                <a:lnTo>
                  <a:pt x="25887" y="6045"/>
                </a:lnTo>
                <a:lnTo>
                  <a:pt x="22361" y="5955"/>
                </a:lnTo>
                <a:lnTo>
                  <a:pt x="18570" y="5878"/>
                </a:lnTo>
                <a:lnTo>
                  <a:pt x="14476" y="5815"/>
                </a:lnTo>
                <a:lnTo>
                  <a:pt x="10042" y="5768"/>
                </a:lnTo>
                <a:lnTo>
                  <a:pt x="5229" y="5738"/>
                </a:lnTo>
                <a:lnTo>
                  <a:pt x="0" y="5728"/>
                </a:lnTo>
                <a:close/>
              </a:path>
            </a:pathLst>
          </a:custGeom>
          <a:solidFill>
            <a:srgbClr val="EB9F39">
              <a:alpha val="3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Freeform 14"/>
          <p:cNvSpPr/>
          <p:nvPr/>
        </p:nvSpPr>
        <p:spPr>
          <a:xfrm>
            <a:off x="2109155" y="4161434"/>
            <a:ext cx="7973294" cy="371429"/>
          </a:xfrm>
          <a:custGeom>
            <a:avLst/>
            <a:gdLst/>
            <a:ahLst/>
            <a:cxnLst/>
            <a:rect l="l" t="t" r="r" b="b"/>
            <a:pathLst>
              <a:path w="87197" h="4062">
                <a:moveTo>
                  <a:pt x="0" y="0"/>
                </a:moveTo>
                <a:lnTo>
                  <a:pt x="5229" y="19"/>
                </a:lnTo>
                <a:lnTo>
                  <a:pt x="10042" y="74"/>
                </a:lnTo>
                <a:lnTo>
                  <a:pt x="14476" y="161"/>
                </a:lnTo>
                <a:lnTo>
                  <a:pt x="18570" y="278"/>
                </a:lnTo>
                <a:lnTo>
                  <a:pt x="22361" y="421"/>
                </a:lnTo>
                <a:lnTo>
                  <a:pt x="25887" y="586"/>
                </a:lnTo>
                <a:lnTo>
                  <a:pt x="29186" y="771"/>
                </a:lnTo>
                <a:lnTo>
                  <a:pt x="32295" y="973"/>
                </a:lnTo>
                <a:lnTo>
                  <a:pt x="35254" y="1187"/>
                </a:lnTo>
                <a:lnTo>
                  <a:pt x="38098" y="1412"/>
                </a:lnTo>
                <a:lnTo>
                  <a:pt x="40867" y="1642"/>
                </a:lnTo>
                <a:lnTo>
                  <a:pt x="43599" y="1877"/>
                </a:lnTo>
                <a:lnTo>
                  <a:pt x="46330" y="2111"/>
                </a:lnTo>
                <a:lnTo>
                  <a:pt x="49099" y="2341"/>
                </a:lnTo>
                <a:lnTo>
                  <a:pt x="51943" y="2566"/>
                </a:lnTo>
                <a:lnTo>
                  <a:pt x="54902" y="2780"/>
                </a:lnTo>
                <a:lnTo>
                  <a:pt x="58011" y="2982"/>
                </a:lnTo>
                <a:lnTo>
                  <a:pt x="61310" y="3167"/>
                </a:lnTo>
                <a:lnTo>
                  <a:pt x="64836" y="3332"/>
                </a:lnTo>
                <a:lnTo>
                  <a:pt x="68627" y="3475"/>
                </a:lnTo>
                <a:lnTo>
                  <a:pt x="72721" y="3592"/>
                </a:lnTo>
                <a:lnTo>
                  <a:pt x="77155" y="3680"/>
                </a:lnTo>
                <a:lnTo>
                  <a:pt x="81968" y="3734"/>
                </a:lnTo>
                <a:lnTo>
                  <a:pt x="87197" y="3753"/>
                </a:lnTo>
                <a:lnTo>
                  <a:pt x="87197" y="4062"/>
                </a:lnTo>
                <a:lnTo>
                  <a:pt x="81968" y="4043"/>
                </a:lnTo>
                <a:lnTo>
                  <a:pt x="77155" y="3988"/>
                </a:lnTo>
                <a:lnTo>
                  <a:pt x="72721" y="3900"/>
                </a:lnTo>
                <a:lnTo>
                  <a:pt x="68627" y="3784"/>
                </a:lnTo>
                <a:lnTo>
                  <a:pt x="64836" y="3641"/>
                </a:lnTo>
                <a:lnTo>
                  <a:pt x="61310" y="3475"/>
                </a:lnTo>
                <a:lnTo>
                  <a:pt x="58011" y="3290"/>
                </a:lnTo>
                <a:lnTo>
                  <a:pt x="54902" y="3088"/>
                </a:lnTo>
                <a:lnTo>
                  <a:pt x="51943" y="2874"/>
                </a:lnTo>
                <a:lnTo>
                  <a:pt x="49099" y="2650"/>
                </a:lnTo>
                <a:lnTo>
                  <a:pt x="46330" y="2419"/>
                </a:lnTo>
                <a:lnTo>
                  <a:pt x="43599" y="2185"/>
                </a:lnTo>
                <a:lnTo>
                  <a:pt x="40867" y="1951"/>
                </a:lnTo>
                <a:lnTo>
                  <a:pt x="38098" y="1720"/>
                </a:lnTo>
                <a:lnTo>
                  <a:pt x="35254" y="1496"/>
                </a:lnTo>
                <a:lnTo>
                  <a:pt x="32295" y="1281"/>
                </a:lnTo>
                <a:lnTo>
                  <a:pt x="29186" y="1080"/>
                </a:lnTo>
                <a:lnTo>
                  <a:pt x="25887" y="894"/>
                </a:lnTo>
                <a:lnTo>
                  <a:pt x="22361" y="729"/>
                </a:lnTo>
                <a:lnTo>
                  <a:pt x="18570" y="586"/>
                </a:lnTo>
                <a:lnTo>
                  <a:pt x="14476" y="469"/>
                </a:lnTo>
                <a:lnTo>
                  <a:pt x="10042" y="382"/>
                </a:lnTo>
                <a:lnTo>
                  <a:pt x="5229" y="327"/>
                </a:lnTo>
                <a:lnTo>
                  <a:pt x="0" y="308"/>
                </a:lnTo>
                <a:close/>
              </a:path>
            </a:pathLst>
          </a:custGeom>
          <a:solidFill>
            <a:srgbClr val="EB9F39">
              <a:alpha val="3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2109155" y="4189598"/>
            <a:ext cx="7973294" cy="775686"/>
          </a:xfrm>
          <a:custGeom>
            <a:avLst/>
            <a:gdLst/>
            <a:ahLst/>
            <a:cxnLst/>
            <a:rect l="l" t="t" r="r" b="b"/>
            <a:pathLst>
              <a:path w="87197" h="8483">
                <a:moveTo>
                  <a:pt x="0" y="0"/>
                </a:moveTo>
                <a:lnTo>
                  <a:pt x="5229" y="42"/>
                </a:lnTo>
                <a:lnTo>
                  <a:pt x="10042" y="164"/>
                </a:lnTo>
                <a:lnTo>
                  <a:pt x="14476" y="358"/>
                </a:lnTo>
                <a:lnTo>
                  <a:pt x="18570" y="617"/>
                </a:lnTo>
                <a:lnTo>
                  <a:pt x="22361" y="934"/>
                </a:lnTo>
                <a:lnTo>
                  <a:pt x="25887" y="1301"/>
                </a:lnTo>
                <a:lnTo>
                  <a:pt x="29186" y="1712"/>
                </a:lnTo>
                <a:lnTo>
                  <a:pt x="32295" y="2159"/>
                </a:lnTo>
                <a:lnTo>
                  <a:pt x="35254" y="2635"/>
                </a:lnTo>
                <a:lnTo>
                  <a:pt x="38098" y="3133"/>
                </a:lnTo>
                <a:lnTo>
                  <a:pt x="40867" y="3645"/>
                </a:lnTo>
                <a:lnTo>
                  <a:pt x="43599" y="4165"/>
                </a:lnTo>
                <a:lnTo>
                  <a:pt x="46330" y="4684"/>
                </a:lnTo>
                <a:lnTo>
                  <a:pt x="49099" y="5196"/>
                </a:lnTo>
                <a:lnTo>
                  <a:pt x="51943" y="5694"/>
                </a:lnTo>
                <a:lnTo>
                  <a:pt x="54902" y="6170"/>
                </a:lnTo>
                <a:lnTo>
                  <a:pt x="58011" y="6617"/>
                </a:lnTo>
                <a:lnTo>
                  <a:pt x="61310" y="7028"/>
                </a:lnTo>
                <a:lnTo>
                  <a:pt x="64836" y="7395"/>
                </a:lnTo>
                <a:lnTo>
                  <a:pt x="68627" y="7712"/>
                </a:lnTo>
                <a:lnTo>
                  <a:pt x="72721" y="7971"/>
                </a:lnTo>
                <a:lnTo>
                  <a:pt x="77155" y="8165"/>
                </a:lnTo>
                <a:lnTo>
                  <a:pt x="81968" y="8287"/>
                </a:lnTo>
                <a:lnTo>
                  <a:pt x="87197" y="8329"/>
                </a:lnTo>
                <a:lnTo>
                  <a:pt x="87197" y="8483"/>
                </a:lnTo>
                <a:lnTo>
                  <a:pt x="81968" y="8441"/>
                </a:lnTo>
                <a:lnTo>
                  <a:pt x="77155" y="8319"/>
                </a:lnTo>
                <a:lnTo>
                  <a:pt x="72721" y="8125"/>
                </a:lnTo>
                <a:lnTo>
                  <a:pt x="68627" y="7866"/>
                </a:lnTo>
                <a:lnTo>
                  <a:pt x="64836" y="7549"/>
                </a:lnTo>
                <a:lnTo>
                  <a:pt x="61310" y="7182"/>
                </a:lnTo>
                <a:lnTo>
                  <a:pt x="58011" y="6771"/>
                </a:lnTo>
                <a:lnTo>
                  <a:pt x="54902" y="6324"/>
                </a:lnTo>
                <a:lnTo>
                  <a:pt x="51943" y="5848"/>
                </a:lnTo>
                <a:lnTo>
                  <a:pt x="49099" y="5350"/>
                </a:lnTo>
                <a:lnTo>
                  <a:pt x="46330" y="4838"/>
                </a:lnTo>
                <a:lnTo>
                  <a:pt x="43599" y="4319"/>
                </a:lnTo>
                <a:lnTo>
                  <a:pt x="40867" y="3799"/>
                </a:lnTo>
                <a:lnTo>
                  <a:pt x="38098" y="3287"/>
                </a:lnTo>
                <a:lnTo>
                  <a:pt x="35254" y="2789"/>
                </a:lnTo>
                <a:lnTo>
                  <a:pt x="32295" y="2313"/>
                </a:lnTo>
                <a:lnTo>
                  <a:pt x="29186" y="1866"/>
                </a:lnTo>
                <a:lnTo>
                  <a:pt x="25887" y="1455"/>
                </a:lnTo>
                <a:lnTo>
                  <a:pt x="22361" y="1088"/>
                </a:lnTo>
                <a:lnTo>
                  <a:pt x="18570" y="771"/>
                </a:lnTo>
                <a:lnTo>
                  <a:pt x="14476" y="512"/>
                </a:lnTo>
                <a:lnTo>
                  <a:pt x="10042" y="318"/>
                </a:lnTo>
                <a:lnTo>
                  <a:pt x="5229" y="196"/>
                </a:lnTo>
                <a:lnTo>
                  <a:pt x="0" y="154"/>
                </a:lnTo>
                <a:close/>
              </a:path>
            </a:pathLst>
          </a:custGeom>
          <a:solidFill>
            <a:srgbClr val="EB9F39">
              <a:alpha val="3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2109155" y="4203680"/>
            <a:ext cx="7973294" cy="1255563"/>
          </a:xfrm>
          <a:custGeom>
            <a:avLst/>
            <a:gdLst/>
            <a:ahLst/>
            <a:cxnLst/>
            <a:rect l="l" t="t" r="r" b="b"/>
            <a:pathLst>
              <a:path w="87197" h="13731">
                <a:moveTo>
                  <a:pt x="0" y="0"/>
                </a:moveTo>
                <a:lnTo>
                  <a:pt x="5229" y="68"/>
                </a:lnTo>
                <a:lnTo>
                  <a:pt x="10042" y="266"/>
                </a:lnTo>
                <a:lnTo>
                  <a:pt x="14476" y="581"/>
                </a:lnTo>
                <a:lnTo>
                  <a:pt x="18570" y="1002"/>
                </a:lnTo>
                <a:lnTo>
                  <a:pt x="22361" y="1516"/>
                </a:lnTo>
                <a:lnTo>
                  <a:pt x="25887" y="2113"/>
                </a:lnTo>
                <a:lnTo>
                  <a:pt x="29186" y="2781"/>
                </a:lnTo>
                <a:lnTo>
                  <a:pt x="32295" y="3506"/>
                </a:lnTo>
                <a:lnTo>
                  <a:pt x="35254" y="4279"/>
                </a:lnTo>
                <a:lnTo>
                  <a:pt x="38098" y="5088"/>
                </a:lnTo>
                <a:lnTo>
                  <a:pt x="40867" y="5919"/>
                </a:lnTo>
                <a:lnTo>
                  <a:pt x="43599" y="6763"/>
                </a:lnTo>
                <a:lnTo>
                  <a:pt x="46330" y="7606"/>
                </a:lnTo>
                <a:lnTo>
                  <a:pt x="49099" y="8438"/>
                </a:lnTo>
                <a:lnTo>
                  <a:pt x="51943" y="9246"/>
                </a:lnTo>
                <a:lnTo>
                  <a:pt x="54902" y="10019"/>
                </a:lnTo>
                <a:lnTo>
                  <a:pt x="58011" y="10745"/>
                </a:lnTo>
                <a:lnTo>
                  <a:pt x="61310" y="11412"/>
                </a:lnTo>
                <a:lnTo>
                  <a:pt x="64836" y="12009"/>
                </a:lnTo>
                <a:lnTo>
                  <a:pt x="68627" y="12523"/>
                </a:lnTo>
                <a:lnTo>
                  <a:pt x="72721" y="12944"/>
                </a:lnTo>
                <a:lnTo>
                  <a:pt x="77155" y="13259"/>
                </a:lnTo>
                <a:lnTo>
                  <a:pt x="81968" y="13457"/>
                </a:lnTo>
                <a:lnTo>
                  <a:pt x="87197" y="13525"/>
                </a:lnTo>
                <a:lnTo>
                  <a:pt x="87197" y="13731"/>
                </a:lnTo>
                <a:lnTo>
                  <a:pt x="81968" y="13662"/>
                </a:lnTo>
                <a:lnTo>
                  <a:pt x="77155" y="13465"/>
                </a:lnTo>
                <a:lnTo>
                  <a:pt x="72721" y="13149"/>
                </a:lnTo>
                <a:lnTo>
                  <a:pt x="68627" y="12729"/>
                </a:lnTo>
                <a:lnTo>
                  <a:pt x="64836" y="12214"/>
                </a:lnTo>
                <a:lnTo>
                  <a:pt x="61310" y="11617"/>
                </a:lnTo>
                <a:lnTo>
                  <a:pt x="58011" y="10950"/>
                </a:lnTo>
                <a:lnTo>
                  <a:pt x="54902" y="10224"/>
                </a:lnTo>
                <a:lnTo>
                  <a:pt x="51943" y="9451"/>
                </a:lnTo>
                <a:lnTo>
                  <a:pt x="49099" y="8643"/>
                </a:lnTo>
                <a:lnTo>
                  <a:pt x="46330" y="7811"/>
                </a:lnTo>
                <a:lnTo>
                  <a:pt x="43599" y="6968"/>
                </a:lnTo>
                <a:lnTo>
                  <a:pt x="40867" y="6125"/>
                </a:lnTo>
                <a:lnTo>
                  <a:pt x="38098" y="5293"/>
                </a:lnTo>
                <a:lnTo>
                  <a:pt x="35254" y="4485"/>
                </a:lnTo>
                <a:lnTo>
                  <a:pt x="32295" y="3712"/>
                </a:lnTo>
                <a:lnTo>
                  <a:pt x="29186" y="2986"/>
                </a:lnTo>
                <a:lnTo>
                  <a:pt x="25887" y="2319"/>
                </a:lnTo>
                <a:lnTo>
                  <a:pt x="22361" y="1722"/>
                </a:lnTo>
                <a:lnTo>
                  <a:pt x="18570" y="1207"/>
                </a:lnTo>
                <a:lnTo>
                  <a:pt x="14476" y="787"/>
                </a:lnTo>
                <a:lnTo>
                  <a:pt x="10042" y="472"/>
                </a:lnTo>
                <a:lnTo>
                  <a:pt x="5229" y="274"/>
                </a:lnTo>
                <a:lnTo>
                  <a:pt x="0" y="205"/>
                </a:lnTo>
                <a:close/>
              </a:path>
            </a:pathLst>
          </a:custGeom>
          <a:solidFill>
            <a:srgbClr val="EB9F39">
              <a:alpha val="3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2109155" y="3454146"/>
            <a:ext cx="7973294" cy="963595"/>
          </a:xfrm>
          <a:custGeom>
            <a:avLst/>
            <a:gdLst/>
            <a:ahLst/>
            <a:cxnLst/>
            <a:rect l="l" t="t" r="r" b="b"/>
            <a:pathLst>
              <a:path w="87197" h="10538">
                <a:moveTo>
                  <a:pt x="0" y="9202"/>
                </a:moveTo>
                <a:lnTo>
                  <a:pt x="5229" y="9156"/>
                </a:lnTo>
                <a:lnTo>
                  <a:pt x="10042" y="9021"/>
                </a:lnTo>
                <a:lnTo>
                  <a:pt x="14476" y="8807"/>
                </a:lnTo>
                <a:lnTo>
                  <a:pt x="18570" y="8521"/>
                </a:lnTo>
                <a:lnTo>
                  <a:pt x="22361" y="8171"/>
                </a:lnTo>
                <a:lnTo>
                  <a:pt x="25887" y="7765"/>
                </a:lnTo>
                <a:lnTo>
                  <a:pt x="29186" y="7311"/>
                </a:lnTo>
                <a:lnTo>
                  <a:pt x="32295" y="6817"/>
                </a:lnTo>
                <a:lnTo>
                  <a:pt x="35254" y="6291"/>
                </a:lnTo>
                <a:lnTo>
                  <a:pt x="38098" y="5741"/>
                </a:lnTo>
                <a:lnTo>
                  <a:pt x="40867" y="5175"/>
                </a:lnTo>
                <a:lnTo>
                  <a:pt x="43599" y="4601"/>
                </a:lnTo>
                <a:lnTo>
                  <a:pt x="46330" y="4027"/>
                </a:lnTo>
                <a:lnTo>
                  <a:pt x="49099" y="3461"/>
                </a:lnTo>
                <a:lnTo>
                  <a:pt x="51943" y="2912"/>
                </a:lnTo>
                <a:lnTo>
                  <a:pt x="54902" y="2386"/>
                </a:lnTo>
                <a:lnTo>
                  <a:pt x="58011" y="1892"/>
                </a:lnTo>
                <a:lnTo>
                  <a:pt x="61310" y="1438"/>
                </a:lnTo>
                <a:lnTo>
                  <a:pt x="64836" y="1032"/>
                </a:lnTo>
                <a:lnTo>
                  <a:pt x="68627" y="682"/>
                </a:lnTo>
                <a:lnTo>
                  <a:pt x="72721" y="395"/>
                </a:lnTo>
                <a:lnTo>
                  <a:pt x="77155" y="181"/>
                </a:lnTo>
                <a:lnTo>
                  <a:pt x="81968" y="46"/>
                </a:lnTo>
                <a:lnTo>
                  <a:pt x="87197" y="0"/>
                </a:lnTo>
                <a:lnTo>
                  <a:pt x="87197" y="1335"/>
                </a:lnTo>
                <a:lnTo>
                  <a:pt x="81968" y="1382"/>
                </a:lnTo>
                <a:lnTo>
                  <a:pt x="77155" y="1516"/>
                </a:lnTo>
                <a:lnTo>
                  <a:pt x="72721" y="1731"/>
                </a:lnTo>
                <a:lnTo>
                  <a:pt x="68627" y="2017"/>
                </a:lnTo>
                <a:lnTo>
                  <a:pt x="64836" y="2367"/>
                </a:lnTo>
                <a:lnTo>
                  <a:pt x="61310" y="2773"/>
                </a:lnTo>
                <a:lnTo>
                  <a:pt x="58011" y="3227"/>
                </a:lnTo>
                <a:lnTo>
                  <a:pt x="54902" y="3721"/>
                </a:lnTo>
                <a:lnTo>
                  <a:pt x="51943" y="4247"/>
                </a:lnTo>
                <a:lnTo>
                  <a:pt x="49099" y="4797"/>
                </a:lnTo>
                <a:lnTo>
                  <a:pt x="46330" y="5363"/>
                </a:lnTo>
                <a:lnTo>
                  <a:pt x="43599" y="5937"/>
                </a:lnTo>
                <a:lnTo>
                  <a:pt x="40867" y="6511"/>
                </a:lnTo>
                <a:lnTo>
                  <a:pt x="38098" y="7076"/>
                </a:lnTo>
                <a:lnTo>
                  <a:pt x="35254" y="7626"/>
                </a:lnTo>
                <a:lnTo>
                  <a:pt x="32295" y="8152"/>
                </a:lnTo>
                <a:lnTo>
                  <a:pt x="29186" y="8646"/>
                </a:lnTo>
                <a:lnTo>
                  <a:pt x="25887" y="9100"/>
                </a:lnTo>
                <a:lnTo>
                  <a:pt x="22361" y="9506"/>
                </a:lnTo>
                <a:lnTo>
                  <a:pt x="18570" y="9856"/>
                </a:lnTo>
                <a:lnTo>
                  <a:pt x="14476" y="10143"/>
                </a:lnTo>
                <a:lnTo>
                  <a:pt x="10042" y="10357"/>
                </a:lnTo>
                <a:lnTo>
                  <a:pt x="5229" y="10491"/>
                </a:lnTo>
                <a:lnTo>
                  <a:pt x="0" y="10538"/>
                </a:lnTo>
                <a:close/>
              </a:path>
            </a:pathLst>
          </a:custGeom>
          <a:solidFill>
            <a:srgbClr val="2A78D6">
              <a:alpha val="3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2109155" y="4346966"/>
            <a:ext cx="7973294" cy="134234"/>
          </a:xfrm>
          <a:custGeom>
            <a:avLst/>
            <a:gdLst/>
            <a:ahLst/>
            <a:cxnLst/>
            <a:rect l="l" t="t" r="r" b="b"/>
            <a:pathLst>
              <a:path w="87197" h="1468">
                <a:moveTo>
                  <a:pt x="0" y="774"/>
                </a:moveTo>
                <a:lnTo>
                  <a:pt x="5229" y="770"/>
                </a:lnTo>
                <a:lnTo>
                  <a:pt x="10042" y="759"/>
                </a:lnTo>
                <a:lnTo>
                  <a:pt x="14476" y="741"/>
                </a:lnTo>
                <a:lnTo>
                  <a:pt x="18570" y="717"/>
                </a:lnTo>
                <a:lnTo>
                  <a:pt x="22361" y="687"/>
                </a:lnTo>
                <a:lnTo>
                  <a:pt x="25887" y="653"/>
                </a:lnTo>
                <a:lnTo>
                  <a:pt x="29186" y="615"/>
                </a:lnTo>
                <a:lnTo>
                  <a:pt x="32295" y="573"/>
                </a:lnTo>
                <a:lnTo>
                  <a:pt x="35254" y="529"/>
                </a:lnTo>
                <a:lnTo>
                  <a:pt x="38098" y="483"/>
                </a:lnTo>
                <a:lnTo>
                  <a:pt x="40867" y="435"/>
                </a:lnTo>
                <a:lnTo>
                  <a:pt x="43599" y="387"/>
                </a:lnTo>
                <a:lnTo>
                  <a:pt x="46330" y="339"/>
                </a:lnTo>
                <a:lnTo>
                  <a:pt x="49099" y="291"/>
                </a:lnTo>
                <a:lnTo>
                  <a:pt x="51943" y="245"/>
                </a:lnTo>
                <a:lnTo>
                  <a:pt x="54902" y="200"/>
                </a:lnTo>
                <a:lnTo>
                  <a:pt x="58011" y="159"/>
                </a:lnTo>
                <a:lnTo>
                  <a:pt x="61310" y="121"/>
                </a:lnTo>
                <a:lnTo>
                  <a:pt x="64836" y="87"/>
                </a:lnTo>
                <a:lnTo>
                  <a:pt x="68627" y="57"/>
                </a:lnTo>
                <a:lnTo>
                  <a:pt x="72721" y="33"/>
                </a:lnTo>
                <a:lnTo>
                  <a:pt x="77155" y="15"/>
                </a:lnTo>
                <a:lnTo>
                  <a:pt x="81968" y="4"/>
                </a:lnTo>
                <a:lnTo>
                  <a:pt x="87197" y="0"/>
                </a:lnTo>
                <a:lnTo>
                  <a:pt x="87197" y="693"/>
                </a:lnTo>
                <a:lnTo>
                  <a:pt x="81968" y="697"/>
                </a:lnTo>
                <a:lnTo>
                  <a:pt x="77155" y="708"/>
                </a:lnTo>
                <a:lnTo>
                  <a:pt x="72721" y="726"/>
                </a:lnTo>
                <a:lnTo>
                  <a:pt x="68627" y="751"/>
                </a:lnTo>
                <a:lnTo>
                  <a:pt x="64836" y="780"/>
                </a:lnTo>
                <a:lnTo>
                  <a:pt x="61310" y="814"/>
                </a:lnTo>
                <a:lnTo>
                  <a:pt x="58011" y="852"/>
                </a:lnTo>
                <a:lnTo>
                  <a:pt x="54902" y="894"/>
                </a:lnTo>
                <a:lnTo>
                  <a:pt x="51943" y="938"/>
                </a:lnTo>
                <a:lnTo>
                  <a:pt x="49099" y="984"/>
                </a:lnTo>
                <a:lnTo>
                  <a:pt x="46330" y="1032"/>
                </a:lnTo>
                <a:lnTo>
                  <a:pt x="43599" y="1080"/>
                </a:lnTo>
                <a:lnTo>
                  <a:pt x="40867" y="1129"/>
                </a:lnTo>
                <a:lnTo>
                  <a:pt x="38098" y="1176"/>
                </a:lnTo>
                <a:lnTo>
                  <a:pt x="35254" y="1223"/>
                </a:lnTo>
                <a:lnTo>
                  <a:pt x="32295" y="1267"/>
                </a:lnTo>
                <a:lnTo>
                  <a:pt x="29186" y="1308"/>
                </a:lnTo>
                <a:lnTo>
                  <a:pt x="25887" y="1347"/>
                </a:lnTo>
                <a:lnTo>
                  <a:pt x="22361" y="1381"/>
                </a:lnTo>
                <a:lnTo>
                  <a:pt x="18570" y="1410"/>
                </a:lnTo>
                <a:lnTo>
                  <a:pt x="14476" y="1434"/>
                </a:lnTo>
                <a:lnTo>
                  <a:pt x="10042" y="1452"/>
                </a:lnTo>
                <a:lnTo>
                  <a:pt x="5229" y="1464"/>
                </a:lnTo>
                <a:lnTo>
                  <a:pt x="0" y="1468"/>
                </a:lnTo>
                <a:close/>
              </a:path>
            </a:pathLst>
          </a:custGeom>
          <a:solidFill>
            <a:srgbClr val="2A78D6">
              <a:alpha val="3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Freeform 19"/>
          <p:cNvSpPr/>
          <p:nvPr/>
        </p:nvSpPr>
        <p:spPr>
          <a:xfrm>
            <a:off x="2109155" y="4481200"/>
            <a:ext cx="7973294" cy="314645"/>
          </a:xfrm>
          <a:custGeom>
            <a:avLst/>
            <a:gdLst/>
            <a:ahLst/>
            <a:cxnLst/>
            <a:rect l="l" t="t" r="r" b="b"/>
            <a:pathLst>
              <a:path w="87197" h="3441">
                <a:moveTo>
                  <a:pt x="0" y="0"/>
                </a:moveTo>
                <a:lnTo>
                  <a:pt x="5229" y="2"/>
                </a:lnTo>
                <a:lnTo>
                  <a:pt x="10042" y="11"/>
                </a:lnTo>
                <a:lnTo>
                  <a:pt x="14476" y="24"/>
                </a:lnTo>
                <a:lnTo>
                  <a:pt x="18570" y="41"/>
                </a:lnTo>
                <a:lnTo>
                  <a:pt x="22361" y="63"/>
                </a:lnTo>
                <a:lnTo>
                  <a:pt x="25887" y="88"/>
                </a:lnTo>
                <a:lnTo>
                  <a:pt x="29186" y="116"/>
                </a:lnTo>
                <a:lnTo>
                  <a:pt x="32295" y="146"/>
                </a:lnTo>
                <a:lnTo>
                  <a:pt x="35254" y="178"/>
                </a:lnTo>
                <a:lnTo>
                  <a:pt x="38098" y="212"/>
                </a:lnTo>
                <a:lnTo>
                  <a:pt x="40867" y="247"/>
                </a:lnTo>
                <a:lnTo>
                  <a:pt x="43599" y="282"/>
                </a:lnTo>
                <a:lnTo>
                  <a:pt x="46330" y="317"/>
                </a:lnTo>
                <a:lnTo>
                  <a:pt x="49099" y="352"/>
                </a:lnTo>
                <a:lnTo>
                  <a:pt x="51943" y="386"/>
                </a:lnTo>
                <a:lnTo>
                  <a:pt x="54902" y="418"/>
                </a:lnTo>
                <a:lnTo>
                  <a:pt x="58011" y="448"/>
                </a:lnTo>
                <a:lnTo>
                  <a:pt x="61310" y="476"/>
                </a:lnTo>
                <a:lnTo>
                  <a:pt x="64836" y="501"/>
                </a:lnTo>
                <a:lnTo>
                  <a:pt x="68627" y="523"/>
                </a:lnTo>
                <a:lnTo>
                  <a:pt x="72721" y="540"/>
                </a:lnTo>
                <a:lnTo>
                  <a:pt x="77155" y="553"/>
                </a:lnTo>
                <a:lnTo>
                  <a:pt x="81968" y="562"/>
                </a:lnTo>
                <a:lnTo>
                  <a:pt x="87197" y="565"/>
                </a:lnTo>
                <a:lnTo>
                  <a:pt x="87197" y="3441"/>
                </a:lnTo>
                <a:lnTo>
                  <a:pt x="81968" y="3438"/>
                </a:lnTo>
                <a:lnTo>
                  <a:pt x="77155" y="3430"/>
                </a:lnTo>
                <a:lnTo>
                  <a:pt x="72721" y="3417"/>
                </a:lnTo>
                <a:lnTo>
                  <a:pt x="68627" y="3399"/>
                </a:lnTo>
                <a:lnTo>
                  <a:pt x="64836" y="3378"/>
                </a:lnTo>
                <a:lnTo>
                  <a:pt x="61310" y="3353"/>
                </a:lnTo>
                <a:lnTo>
                  <a:pt x="58011" y="3325"/>
                </a:lnTo>
                <a:lnTo>
                  <a:pt x="54902" y="3295"/>
                </a:lnTo>
                <a:lnTo>
                  <a:pt x="51943" y="3262"/>
                </a:lnTo>
                <a:lnTo>
                  <a:pt x="49099" y="3229"/>
                </a:lnTo>
                <a:lnTo>
                  <a:pt x="46330" y="3194"/>
                </a:lnTo>
                <a:lnTo>
                  <a:pt x="43599" y="3159"/>
                </a:lnTo>
                <a:lnTo>
                  <a:pt x="40867" y="3123"/>
                </a:lnTo>
                <a:lnTo>
                  <a:pt x="38098" y="3089"/>
                </a:lnTo>
                <a:lnTo>
                  <a:pt x="35254" y="3055"/>
                </a:lnTo>
                <a:lnTo>
                  <a:pt x="32295" y="3023"/>
                </a:lnTo>
                <a:lnTo>
                  <a:pt x="29186" y="2992"/>
                </a:lnTo>
                <a:lnTo>
                  <a:pt x="25887" y="2964"/>
                </a:lnTo>
                <a:lnTo>
                  <a:pt x="22361" y="2940"/>
                </a:lnTo>
                <a:lnTo>
                  <a:pt x="18570" y="2918"/>
                </a:lnTo>
                <a:lnTo>
                  <a:pt x="14476" y="2900"/>
                </a:lnTo>
                <a:lnTo>
                  <a:pt x="10042" y="2887"/>
                </a:lnTo>
                <a:lnTo>
                  <a:pt x="5229" y="2879"/>
                </a:lnTo>
                <a:lnTo>
                  <a:pt x="0" y="2876"/>
                </a:lnTo>
                <a:close/>
              </a:path>
            </a:pathLst>
          </a:custGeom>
          <a:solidFill>
            <a:srgbClr val="2A78D6">
              <a:alpha val="3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Freeform 20"/>
          <p:cNvSpPr/>
          <p:nvPr/>
        </p:nvSpPr>
        <p:spPr>
          <a:xfrm>
            <a:off x="2109155" y="4744182"/>
            <a:ext cx="7973294" cy="256398"/>
          </a:xfrm>
          <a:custGeom>
            <a:avLst/>
            <a:gdLst/>
            <a:ahLst/>
            <a:cxnLst/>
            <a:rect l="l" t="t" r="r" b="b"/>
            <a:pathLst>
              <a:path w="87197" h="2804">
                <a:moveTo>
                  <a:pt x="0" y="0"/>
                </a:moveTo>
                <a:lnTo>
                  <a:pt x="5229" y="12"/>
                </a:lnTo>
                <a:lnTo>
                  <a:pt x="10042" y="48"/>
                </a:lnTo>
                <a:lnTo>
                  <a:pt x="14476" y="104"/>
                </a:lnTo>
                <a:lnTo>
                  <a:pt x="18570" y="179"/>
                </a:lnTo>
                <a:lnTo>
                  <a:pt x="22361" y="271"/>
                </a:lnTo>
                <a:lnTo>
                  <a:pt x="25887" y="378"/>
                </a:lnTo>
                <a:lnTo>
                  <a:pt x="29186" y="497"/>
                </a:lnTo>
                <a:lnTo>
                  <a:pt x="32295" y="627"/>
                </a:lnTo>
                <a:lnTo>
                  <a:pt x="35254" y="765"/>
                </a:lnTo>
                <a:lnTo>
                  <a:pt x="38098" y="910"/>
                </a:lnTo>
                <a:lnTo>
                  <a:pt x="40867" y="1058"/>
                </a:lnTo>
                <a:lnTo>
                  <a:pt x="43599" y="1209"/>
                </a:lnTo>
                <a:lnTo>
                  <a:pt x="46330" y="1360"/>
                </a:lnTo>
                <a:lnTo>
                  <a:pt x="49099" y="1509"/>
                </a:lnTo>
                <a:lnTo>
                  <a:pt x="51943" y="1653"/>
                </a:lnTo>
                <a:lnTo>
                  <a:pt x="54902" y="1791"/>
                </a:lnTo>
                <a:lnTo>
                  <a:pt x="58011" y="1921"/>
                </a:lnTo>
                <a:lnTo>
                  <a:pt x="61310" y="2040"/>
                </a:lnTo>
                <a:lnTo>
                  <a:pt x="64836" y="2147"/>
                </a:lnTo>
                <a:lnTo>
                  <a:pt x="68627" y="2239"/>
                </a:lnTo>
                <a:lnTo>
                  <a:pt x="72721" y="2314"/>
                </a:lnTo>
                <a:lnTo>
                  <a:pt x="77155" y="2371"/>
                </a:lnTo>
                <a:lnTo>
                  <a:pt x="81968" y="2406"/>
                </a:lnTo>
                <a:lnTo>
                  <a:pt x="87197" y="2418"/>
                </a:lnTo>
                <a:lnTo>
                  <a:pt x="87197" y="2804"/>
                </a:lnTo>
                <a:lnTo>
                  <a:pt x="81968" y="2791"/>
                </a:lnTo>
                <a:lnTo>
                  <a:pt x="77155" y="2756"/>
                </a:lnTo>
                <a:lnTo>
                  <a:pt x="72721" y="2700"/>
                </a:lnTo>
                <a:lnTo>
                  <a:pt x="68627" y="2624"/>
                </a:lnTo>
                <a:lnTo>
                  <a:pt x="64836" y="2532"/>
                </a:lnTo>
                <a:lnTo>
                  <a:pt x="61310" y="2426"/>
                </a:lnTo>
                <a:lnTo>
                  <a:pt x="58011" y="2306"/>
                </a:lnTo>
                <a:lnTo>
                  <a:pt x="54902" y="2177"/>
                </a:lnTo>
                <a:lnTo>
                  <a:pt x="51943" y="2038"/>
                </a:lnTo>
                <a:lnTo>
                  <a:pt x="49099" y="1894"/>
                </a:lnTo>
                <a:lnTo>
                  <a:pt x="46330" y="1745"/>
                </a:lnTo>
                <a:lnTo>
                  <a:pt x="43599" y="1595"/>
                </a:lnTo>
                <a:lnTo>
                  <a:pt x="40867" y="1444"/>
                </a:lnTo>
                <a:lnTo>
                  <a:pt x="38098" y="1295"/>
                </a:lnTo>
                <a:lnTo>
                  <a:pt x="35254" y="1151"/>
                </a:lnTo>
                <a:lnTo>
                  <a:pt x="32295" y="1012"/>
                </a:lnTo>
                <a:lnTo>
                  <a:pt x="29186" y="883"/>
                </a:lnTo>
                <a:lnTo>
                  <a:pt x="25887" y="763"/>
                </a:lnTo>
                <a:lnTo>
                  <a:pt x="22361" y="657"/>
                </a:lnTo>
                <a:lnTo>
                  <a:pt x="18570" y="565"/>
                </a:lnTo>
                <a:lnTo>
                  <a:pt x="14476" y="489"/>
                </a:lnTo>
                <a:lnTo>
                  <a:pt x="10042" y="433"/>
                </a:lnTo>
                <a:lnTo>
                  <a:pt x="5229" y="398"/>
                </a:lnTo>
                <a:lnTo>
                  <a:pt x="0" y="385"/>
                </a:lnTo>
                <a:close/>
              </a:path>
            </a:pathLst>
          </a:custGeom>
          <a:solidFill>
            <a:srgbClr val="2A78D6">
              <a:alpha val="3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Freeform 21"/>
          <p:cNvSpPr/>
          <p:nvPr/>
        </p:nvSpPr>
        <p:spPr>
          <a:xfrm>
            <a:off x="2109155" y="4779386"/>
            <a:ext cx="7973294" cy="430500"/>
          </a:xfrm>
          <a:custGeom>
            <a:avLst/>
            <a:gdLst/>
            <a:ahLst/>
            <a:cxnLst/>
            <a:rect l="l" t="t" r="r" b="b"/>
            <a:pathLst>
              <a:path w="87197" h="4708">
                <a:moveTo>
                  <a:pt x="0" y="0"/>
                </a:moveTo>
                <a:lnTo>
                  <a:pt x="5229" y="24"/>
                </a:lnTo>
                <a:lnTo>
                  <a:pt x="10042" y="92"/>
                </a:lnTo>
                <a:lnTo>
                  <a:pt x="14476" y="199"/>
                </a:lnTo>
                <a:lnTo>
                  <a:pt x="18570" y="343"/>
                </a:lnTo>
                <a:lnTo>
                  <a:pt x="22361" y="520"/>
                </a:lnTo>
                <a:lnTo>
                  <a:pt x="25887" y="724"/>
                </a:lnTo>
                <a:lnTo>
                  <a:pt x="29186" y="952"/>
                </a:lnTo>
                <a:lnTo>
                  <a:pt x="32295" y="1201"/>
                </a:lnTo>
                <a:lnTo>
                  <a:pt x="35254" y="1466"/>
                </a:lnTo>
                <a:lnTo>
                  <a:pt x="38098" y="1742"/>
                </a:lnTo>
                <a:lnTo>
                  <a:pt x="40867" y="2027"/>
                </a:lnTo>
                <a:lnTo>
                  <a:pt x="43599" y="2316"/>
                </a:lnTo>
                <a:lnTo>
                  <a:pt x="46330" y="2605"/>
                </a:lnTo>
                <a:lnTo>
                  <a:pt x="49099" y="2889"/>
                </a:lnTo>
                <a:lnTo>
                  <a:pt x="51943" y="3166"/>
                </a:lnTo>
                <a:lnTo>
                  <a:pt x="54902" y="3431"/>
                </a:lnTo>
                <a:lnTo>
                  <a:pt x="58011" y="3679"/>
                </a:lnTo>
                <a:lnTo>
                  <a:pt x="61310" y="3908"/>
                </a:lnTo>
                <a:lnTo>
                  <a:pt x="64836" y="4112"/>
                </a:lnTo>
                <a:lnTo>
                  <a:pt x="68627" y="4288"/>
                </a:lnTo>
                <a:lnTo>
                  <a:pt x="72721" y="4432"/>
                </a:lnTo>
                <a:lnTo>
                  <a:pt x="77155" y="4540"/>
                </a:lnTo>
                <a:lnTo>
                  <a:pt x="81968" y="4608"/>
                </a:lnTo>
                <a:lnTo>
                  <a:pt x="87197" y="4631"/>
                </a:lnTo>
                <a:lnTo>
                  <a:pt x="87197" y="4708"/>
                </a:lnTo>
                <a:lnTo>
                  <a:pt x="81968" y="4685"/>
                </a:lnTo>
                <a:lnTo>
                  <a:pt x="77155" y="4617"/>
                </a:lnTo>
                <a:lnTo>
                  <a:pt x="72721" y="4509"/>
                </a:lnTo>
                <a:lnTo>
                  <a:pt x="68627" y="4365"/>
                </a:lnTo>
                <a:lnTo>
                  <a:pt x="64836" y="4189"/>
                </a:lnTo>
                <a:lnTo>
                  <a:pt x="61310" y="3985"/>
                </a:lnTo>
                <a:lnTo>
                  <a:pt x="58011" y="3756"/>
                </a:lnTo>
                <a:lnTo>
                  <a:pt x="54902" y="3508"/>
                </a:lnTo>
                <a:lnTo>
                  <a:pt x="51943" y="3243"/>
                </a:lnTo>
                <a:lnTo>
                  <a:pt x="49099" y="2966"/>
                </a:lnTo>
                <a:lnTo>
                  <a:pt x="46330" y="2682"/>
                </a:lnTo>
                <a:lnTo>
                  <a:pt x="43599" y="2393"/>
                </a:lnTo>
                <a:lnTo>
                  <a:pt x="40867" y="2104"/>
                </a:lnTo>
                <a:lnTo>
                  <a:pt x="38098" y="1819"/>
                </a:lnTo>
                <a:lnTo>
                  <a:pt x="35254" y="1543"/>
                </a:lnTo>
                <a:lnTo>
                  <a:pt x="32295" y="1278"/>
                </a:lnTo>
                <a:lnTo>
                  <a:pt x="29186" y="1030"/>
                </a:lnTo>
                <a:lnTo>
                  <a:pt x="25887" y="801"/>
                </a:lnTo>
                <a:lnTo>
                  <a:pt x="22361" y="597"/>
                </a:lnTo>
                <a:lnTo>
                  <a:pt x="18570" y="421"/>
                </a:lnTo>
                <a:lnTo>
                  <a:pt x="14476" y="276"/>
                </a:lnTo>
                <a:lnTo>
                  <a:pt x="10042" y="169"/>
                </a:lnTo>
                <a:lnTo>
                  <a:pt x="5229" y="101"/>
                </a:lnTo>
                <a:lnTo>
                  <a:pt x="0" y="78"/>
                </a:lnTo>
                <a:close/>
              </a:path>
            </a:pathLst>
          </a:custGeom>
          <a:solidFill>
            <a:srgbClr val="2A78D6">
              <a:alpha val="3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Freeform 22"/>
          <p:cNvSpPr/>
          <p:nvPr/>
        </p:nvSpPr>
        <p:spPr>
          <a:xfrm>
            <a:off x="2109155" y="4786518"/>
            <a:ext cx="7973294" cy="717347"/>
          </a:xfrm>
          <a:custGeom>
            <a:avLst/>
            <a:gdLst/>
            <a:ahLst/>
            <a:cxnLst/>
            <a:rect l="l" t="t" r="r" b="b"/>
            <a:pathLst>
              <a:path w="87197" h="7845">
                <a:moveTo>
                  <a:pt x="0" y="0"/>
                </a:moveTo>
                <a:lnTo>
                  <a:pt x="5229" y="37"/>
                </a:lnTo>
                <a:lnTo>
                  <a:pt x="10042" y="144"/>
                </a:lnTo>
                <a:lnTo>
                  <a:pt x="14476" y="316"/>
                </a:lnTo>
                <a:lnTo>
                  <a:pt x="18570" y="544"/>
                </a:lnTo>
                <a:lnTo>
                  <a:pt x="22361" y="824"/>
                </a:lnTo>
                <a:lnTo>
                  <a:pt x="25887" y="1149"/>
                </a:lnTo>
                <a:lnTo>
                  <a:pt x="29186" y="1512"/>
                </a:lnTo>
                <a:lnTo>
                  <a:pt x="32295" y="1907"/>
                </a:lnTo>
                <a:lnTo>
                  <a:pt x="35254" y="2327"/>
                </a:lnTo>
                <a:lnTo>
                  <a:pt x="38098" y="2767"/>
                </a:lnTo>
                <a:lnTo>
                  <a:pt x="40867" y="3219"/>
                </a:lnTo>
                <a:lnTo>
                  <a:pt x="43599" y="3678"/>
                </a:lnTo>
                <a:lnTo>
                  <a:pt x="46330" y="4137"/>
                </a:lnTo>
                <a:lnTo>
                  <a:pt x="49099" y="4589"/>
                </a:lnTo>
                <a:lnTo>
                  <a:pt x="51943" y="5029"/>
                </a:lnTo>
                <a:lnTo>
                  <a:pt x="54902" y="5449"/>
                </a:lnTo>
                <a:lnTo>
                  <a:pt x="58011" y="5844"/>
                </a:lnTo>
                <a:lnTo>
                  <a:pt x="61310" y="6207"/>
                </a:lnTo>
                <a:lnTo>
                  <a:pt x="64836" y="6532"/>
                </a:lnTo>
                <a:lnTo>
                  <a:pt x="68627" y="6812"/>
                </a:lnTo>
                <a:lnTo>
                  <a:pt x="72721" y="7040"/>
                </a:lnTo>
                <a:lnTo>
                  <a:pt x="77155" y="7212"/>
                </a:lnTo>
                <a:lnTo>
                  <a:pt x="81968" y="7319"/>
                </a:lnTo>
                <a:lnTo>
                  <a:pt x="87197" y="7357"/>
                </a:lnTo>
                <a:lnTo>
                  <a:pt x="87197" y="7845"/>
                </a:lnTo>
                <a:lnTo>
                  <a:pt x="81968" y="7807"/>
                </a:lnTo>
                <a:lnTo>
                  <a:pt x="77155" y="7700"/>
                </a:lnTo>
                <a:lnTo>
                  <a:pt x="72721" y="7529"/>
                </a:lnTo>
                <a:lnTo>
                  <a:pt x="68627" y="7300"/>
                </a:lnTo>
                <a:lnTo>
                  <a:pt x="64836" y="7020"/>
                </a:lnTo>
                <a:lnTo>
                  <a:pt x="61310" y="6695"/>
                </a:lnTo>
                <a:lnTo>
                  <a:pt x="58011" y="6332"/>
                </a:lnTo>
                <a:lnTo>
                  <a:pt x="54902" y="5937"/>
                </a:lnTo>
                <a:lnTo>
                  <a:pt x="51943" y="5517"/>
                </a:lnTo>
                <a:lnTo>
                  <a:pt x="49099" y="5077"/>
                </a:lnTo>
                <a:lnTo>
                  <a:pt x="46330" y="4625"/>
                </a:lnTo>
                <a:lnTo>
                  <a:pt x="43599" y="4166"/>
                </a:lnTo>
                <a:lnTo>
                  <a:pt x="40867" y="3707"/>
                </a:lnTo>
                <a:lnTo>
                  <a:pt x="38098" y="3255"/>
                </a:lnTo>
                <a:lnTo>
                  <a:pt x="35254" y="2815"/>
                </a:lnTo>
                <a:lnTo>
                  <a:pt x="32295" y="2395"/>
                </a:lnTo>
                <a:lnTo>
                  <a:pt x="29186" y="2000"/>
                </a:lnTo>
                <a:lnTo>
                  <a:pt x="25887" y="1637"/>
                </a:lnTo>
                <a:lnTo>
                  <a:pt x="22361" y="1312"/>
                </a:lnTo>
                <a:lnTo>
                  <a:pt x="18570" y="1032"/>
                </a:lnTo>
                <a:lnTo>
                  <a:pt x="14476" y="804"/>
                </a:lnTo>
                <a:lnTo>
                  <a:pt x="10042" y="632"/>
                </a:lnTo>
                <a:lnTo>
                  <a:pt x="5229" y="525"/>
                </a:lnTo>
                <a:lnTo>
                  <a:pt x="0" y="488"/>
                </a:lnTo>
                <a:close/>
              </a:path>
            </a:pathLst>
          </a:custGeom>
          <a:solidFill>
            <a:srgbClr val="2A78D6">
              <a:alpha val="3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Freeform 23"/>
          <p:cNvSpPr/>
          <p:nvPr/>
        </p:nvSpPr>
        <p:spPr>
          <a:xfrm>
            <a:off x="2109155" y="3576218"/>
            <a:ext cx="7973294" cy="1419606"/>
          </a:xfrm>
          <a:custGeom>
            <a:avLst/>
            <a:gdLst/>
            <a:ahLst/>
            <a:cxnLst/>
            <a:rect l="l" t="t" r="r" b="b"/>
            <a:pathLst>
              <a:path w="87197" h="15525">
                <a:moveTo>
                  <a:pt x="0" y="14524"/>
                </a:moveTo>
                <a:lnTo>
                  <a:pt x="5229" y="14450"/>
                </a:lnTo>
                <a:lnTo>
                  <a:pt x="10042" y="14238"/>
                </a:lnTo>
                <a:lnTo>
                  <a:pt x="14476" y="13899"/>
                </a:lnTo>
                <a:lnTo>
                  <a:pt x="18570" y="13448"/>
                </a:lnTo>
                <a:lnTo>
                  <a:pt x="22361" y="12895"/>
                </a:lnTo>
                <a:lnTo>
                  <a:pt x="25887" y="12254"/>
                </a:lnTo>
                <a:lnTo>
                  <a:pt x="29186" y="11538"/>
                </a:lnTo>
                <a:lnTo>
                  <a:pt x="32295" y="10758"/>
                </a:lnTo>
                <a:lnTo>
                  <a:pt x="35254" y="9928"/>
                </a:lnTo>
                <a:lnTo>
                  <a:pt x="38098" y="9061"/>
                </a:lnTo>
                <a:lnTo>
                  <a:pt x="40867" y="8168"/>
                </a:lnTo>
                <a:lnTo>
                  <a:pt x="43599" y="7262"/>
                </a:lnTo>
                <a:lnTo>
                  <a:pt x="46330" y="6356"/>
                </a:lnTo>
                <a:lnTo>
                  <a:pt x="49099" y="5463"/>
                </a:lnTo>
                <a:lnTo>
                  <a:pt x="51943" y="4596"/>
                </a:lnTo>
                <a:lnTo>
                  <a:pt x="54902" y="3766"/>
                </a:lnTo>
                <a:lnTo>
                  <a:pt x="58011" y="2986"/>
                </a:lnTo>
                <a:lnTo>
                  <a:pt x="61310" y="2270"/>
                </a:lnTo>
                <a:lnTo>
                  <a:pt x="64836" y="1629"/>
                </a:lnTo>
                <a:lnTo>
                  <a:pt x="68627" y="1076"/>
                </a:lnTo>
                <a:lnTo>
                  <a:pt x="72721" y="624"/>
                </a:lnTo>
                <a:lnTo>
                  <a:pt x="77155" y="286"/>
                </a:lnTo>
                <a:lnTo>
                  <a:pt x="81968" y="74"/>
                </a:lnTo>
                <a:lnTo>
                  <a:pt x="87197" y="0"/>
                </a:lnTo>
                <a:lnTo>
                  <a:pt x="87197" y="1002"/>
                </a:lnTo>
                <a:lnTo>
                  <a:pt x="81968" y="1076"/>
                </a:lnTo>
                <a:lnTo>
                  <a:pt x="77155" y="1288"/>
                </a:lnTo>
                <a:lnTo>
                  <a:pt x="72721" y="1626"/>
                </a:lnTo>
                <a:lnTo>
                  <a:pt x="68627" y="2078"/>
                </a:lnTo>
                <a:lnTo>
                  <a:pt x="64836" y="2631"/>
                </a:lnTo>
                <a:lnTo>
                  <a:pt x="61310" y="3271"/>
                </a:lnTo>
                <a:lnTo>
                  <a:pt x="58011" y="3988"/>
                </a:lnTo>
                <a:lnTo>
                  <a:pt x="54902" y="4767"/>
                </a:lnTo>
                <a:lnTo>
                  <a:pt x="51943" y="5597"/>
                </a:lnTo>
                <a:lnTo>
                  <a:pt x="49099" y="6465"/>
                </a:lnTo>
                <a:lnTo>
                  <a:pt x="46330" y="7358"/>
                </a:lnTo>
                <a:lnTo>
                  <a:pt x="43599" y="8264"/>
                </a:lnTo>
                <a:lnTo>
                  <a:pt x="40867" y="9169"/>
                </a:lnTo>
                <a:lnTo>
                  <a:pt x="38098" y="10062"/>
                </a:lnTo>
                <a:lnTo>
                  <a:pt x="35254" y="10930"/>
                </a:lnTo>
                <a:lnTo>
                  <a:pt x="32295" y="11760"/>
                </a:lnTo>
                <a:lnTo>
                  <a:pt x="29186" y="12539"/>
                </a:lnTo>
                <a:lnTo>
                  <a:pt x="25887" y="13256"/>
                </a:lnTo>
                <a:lnTo>
                  <a:pt x="22361" y="13897"/>
                </a:lnTo>
                <a:lnTo>
                  <a:pt x="18570" y="14449"/>
                </a:lnTo>
                <a:lnTo>
                  <a:pt x="14476" y="14901"/>
                </a:lnTo>
                <a:lnTo>
                  <a:pt x="10042" y="15239"/>
                </a:lnTo>
                <a:lnTo>
                  <a:pt x="5229" y="15452"/>
                </a:lnTo>
                <a:lnTo>
                  <a:pt x="0" y="15525"/>
                </a:lnTo>
                <a:close/>
              </a:path>
            </a:pathLst>
          </a:custGeom>
          <a:solidFill>
            <a:srgbClr val="EB6834">
              <a:alpha val="3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Freeform 24"/>
          <p:cNvSpPr/>
          <p:nvPr/>
        </p:nvSpPr>
        <p:spPr>
          <a:xfrm>
            <a:off x="2109155" y="4410334"/>
            <a:ext cx="7973294" cy="606613"/>
          </a:xfrm>
          <a:custGeom>
            <a:avLst/>
            <a:gdLst/>
            <a:ahLst/>
            <a:cxnLst/>
            <a:rect l="l" t="t" r="r" b="b"/>
            <a:pathLst>
              <a:path w="87197" h="6634">
                <a:moveTo>
                  <a:pt x="0" y="6403"/>
                </a:moveTo>
                <a:lnTo>
                  <a:pt x="5229" y="6371"/>
                </a:lnTo>
                <a:lnTo>
                  <a:pt x="10042" y="6277"/>
                </a:lnTo>
                <a:lnTo>
                  <a:pt x="14476" y="6128"/>
                </a:lnTo>
                <a:lnTo>
                  <a:pt x="18570" y="5929"/>
                </a:lnTo>
                <a:lnTo>
                  <a:pt x="22361" y="5685"/>
                </a:lnTo>
                <a:lnTo>
                  <a:pt x="25887" y="5403"/>
                </a:lnTo>
                <a:lnTo>
                  <a:pt x="29186" y="5087"/>
                </a:lnTo>
                <a:lnTo>
                  <a:pt x="32295" y="4743"/>
                </a:lnTo>
                <a:lnTo>
                  <a:pt x="35254" y="4377"/>
                </a:lnTo>
                <a:lnTo>
                  <a:pt x="38098" y="3995"/>
                </a:lnTo>
                <a:lnTo>
                  <a:pt x="40867" y="3601"/>
                </a:lnTo>
                <a:lnTo>
                  <a:pt x="43599" y="3202"/>
                </a:lnTo>
                <a:lnTo>
                  <a:pt x="46330" y="2802"/>
                </a:lnTo>
                <a:lnTo>
                  <a:pt x="49099" y="2409"/>
                </a:lnTo>
                <a:lnTo>
                  <a:pt x="51943" y="2026"/>
                </a:lnTo>
                <a:lnTo>
                  <a:pt x="54902" y="1660"/>
                </a:lnTo>
                <a:lnTo>
                  <a:pt x="58011" y="1317"/>
                </a:lnTo>
                <a:lnTo>
                  <a:pt x="61310" y="1001"/>
                </a:lnTo>
                <a:lnTo>
                  <a:pt x="64836" y="718"/>
                </a:lnTo>
                <a:lnTo>
                  <a:pt x="68627" y="475"/>
                </a:lnTo>
                <a:lnTo>
                  <a:pt x="72721" y="275"/>
                </a:lnTo>
                <a:lnTo>
                  <a:pt x="77155" y="126"/>
                </a:lnTo>
                <a:lnTo>
                  <a:pt x="81968" y="33"/>
                </a:lnTo>
                <a:lnTo>
                  <a:pt x="87197" y="0"/>
                </a:lnTo>
                <a:lnTo>
                  <a:pt x="87197" y="231"/>
                </a:lnTo>
                <a:lnTo>
                  <a:pt x="81968" y="264"/>
                </a:lnTo>
                <a:lnTo>
                  <a:pt x="77155" y="357"/>
                </a:lnTo>
                <a:lnTo>
                  <a:pt x="72721" y="506"/>
                </a:lnTo>
                <a:lnTo>
                  <a:pt x="68627" y="706"/>
                </a:lnTo>
                <a:lnTo>
                  <a:pt x="64836" y="949"/>
                </a:lnTo>
                <a:lnTo>
                  <a:pt x="61310" y="1232"/>
                </a:lnTo>
                <a:lnTo>
                  <a:pt x="58011" y="1548"/>
                </a:lnTo>
                <a:lnTo>
                  <a:pt x="54902" y="1891"/>
                </a:lnTo>
                <a:lnTo>
                  <a:pt x="51943" y="2257"/>
                </a:lnTo>
                <a:lnTo>
                  <a:pt x="49099" y="2640"/>
                </a:lnTo>
                <a:lnTo>
                  <a:pt x="46330" y="3034"/>
                </a:lnTo>
                <a:lnTo>
                  <a:pt x="43599" y="3433"/>
                </a:lnTo>
                <a:lnTo>
                  <a:pt x="40867" y="3832"/>
                </a:lnTo>
                <a:lnTo>
                  <a:pt x="38098" y="4226"/>
                </a:lnTo>
                <a:lnTo>
                  <a:pt x="35254" y="4608"/>
                </a:lnTo>
                <a:lnTo>
                  <a:pt x="32295" y="4974"/>
                </a:lnTo>
                <a:lnTo>
                  <a:pt x="29186" y="5318"/>
                </a:lnTo>
                <a:lnTo>
                  <a:pt x="25887" y="5634"/>
                </a:lnTo>
                <a:lnTo>
                  <a:pt x="22361" y="5916"/>
                </a:lnTo>
                <a:lnTo>
                  <a:pt x="18570" y="6160"/>
                </a:lnTo>
                <a:lnTo>
                  <a:pt x="14476" y="6359"/>
                </a:lnTo>
                <a:lnTo>
                  <a:pt x="10042" y="6508"/>
                </a:lnTo>
                <a:lnTo>
                  <a:pt x="5229" y="6602"/>
                </a:lnTo>
                <a:lnTo>
                  <a:pt x="0" y="6634"/>
                </a:lnTo>
                <a:close/>
              </a:path>
            </a:pathLst>
          </a:custGeom>
          <a:solidFill>
            <a:srgbClr val="EB6834">
              <a:alpha val="3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Freeform 25"/>
          <p:cNvSpPr/>
          <p:nvPr/>
        </p:nvSpPr>
        <p:spPr>
          <a:xfrm>
            <a:off x="2109155" y="4795845"/>
            <a:ext cx="7973294" cy="265725"/>
          </a:xfrm>
          <a:custGeom>
            <a:avLst/>
            <a:gdLst/>
            <a:ahLst/>
            <a:cxnLst/>
            <a:rect l="l" t="t" r="r" b="b"/>
            <a:pathLst>
              <a:path w="87197" h="2906">
                <a:moveTo>
                  <a:pt x="0" y="2418"/>
                </a:moveTo>
                <a:lnTo>
                  <a:pt x="5229" y="2406"/>
                </a:lnTo>
                <a:lnTo>
                  <a:pt x="10042" y="2371"/>
                </a:lnTo>
                <a:lnTo>
                  <a:pt x="14476" y="2314"/>
                </a:lnTo>
                <a:lnTo>
                  <a:pt x="18570" y="2239"/>
                </a:lnTo>
                <a:lnTo>
                  <a:pt x="22361" y="2147"/>
                </a:lnTo>
                <a:lnTo>
                  <a:pt x="25887" y="2041"/>
                </a:lnTo>
                <a:lnTo>
                  <a:pt x="29186" y="1921"/>
                </a:lnTo>
                <a:lnTo>
                  <a:pt x="32295" y="1791"/>
                </a:lnTo>
                <a:lnTo>
                  <a:pt x="35254" y="1653"/>
                </a:lnTo>
                <a:lnTo>
                  <a:pt x="38098" y="1509"/>
                </a:lnTo>
                <a:lnTo>
                  <a:pt x="40867" y="1360"/>
                </a:lnTo>
                <a:lnTo>
                  <a:pt x="43599" y="1209"/>
                </a:lnTo>
                <a:lnTo>
                  <a:pt x="46330" y="1059"/>
                </a:lnTo>
                <a:lnTo>
                  <a:pt x="49099" y="910"/>
                </a:lnTo>
                <a:lnTo>
                  <a:pt x="51943" y="765"/>
                </a:lnTo>
                <a:lnTo>
                  <a:pt x="54902" y="627"/>
                </a:lnTo>
                <a:lnTo>
                  <a:pt x="58011" y="497"/>
                </a:lnTo>
                <a:lnTo>
                  <a:pt x="61310" y="378"/>
                </a:lnTo>
                <a:lnTo>
                  <a:pt x="64836" y="271"/>
                </a:lnTo>
                <a:lnTo>
                  <a:pt x="68627" y="179"/>
                </a:lnTo>
                <a:lnTo>
                  <a:pt x="72721" y="104"/>
                </a:lnTo>
                <a:lnTo>
                  <a:pt x="77155" y="48"/>
                </a:lnTo>
                <a:lnTo>
                  <a:pt x="81968" y="12"/>
                </a:lnTo>
                <a:lnTo>
                  <a:pt x="87197" y="0"/>
                </a:lnTo>
                <a:lnTo>
                  <a:pt x="87197" y="488"/>
                </a:lnTo>
                <a:lnTo>
                  <a:pt x="81968" y="501"/>
                </a:lnTo>
                <a:lnTo>
                  <a:pt x="77155" y="536"/>
                </a:lnTo>
                <a:lnTo>
                  <a:pt x="72721" y="592"/>
                </a:lnTo>
                <a:lnTo>
                  <a:pt x="68627" y="667"/>
                </a:lnTo>
                <a:lnTo>
                  <a:pt x="64836" y="759"/>
                </a:lnTo>
                <a:lnTo>
                  <a:pt x="61310" y="866"/>
                </a:lnTo>
                <a:lnTo>
                  <a:pt x="58011" y="985"/>
                </a:lnTo>
                <a:lnTo>
                  <a:pt x="54902" y="1115"/>
                </a:lnTo>
                <a:lnTo>
                  <a:pt x="51943" y="1253"/>
                </a:lnTo>
                <a:lnTo>
                  <a:pt x="49099" y="1398"/>
                </a:lnTo>
                <a:lnTo>
                  <a:pt x="46330" y="1547"/>
                </a:lnTo>
                <a:lnTo>
                  <a:pt x="43599" y="1697"/>
                </a:lnTo>
                <a:lnTo>
                  <a:pt x="40867" y="1848"/>
                </a:lnTo>
                <a:lnTo>
                  <a:pt x="38098" y="1997"/>
                </a:lnTo>
                <a:lnTo>
                  <a:pt x="35254" y="2141"/>
                </a:lnTo>
                <a:lnTo>
                  <a:pt x="32295" y="2279"/>
                </a:lnTo>
                <a:lnTo>
                  <a:pt x="29186" y="2409"/>
                </a:lnTo>
                <a:lnTo>
                  <a:pt x="25887" y="2529"/>
                </a:lnTo>
                <a:lnTo>
                  <a:pt x="22361" y="2635"/>
                </a:lnTo>
                <a:lnTo>
                  <a:pt x="18570" y="2727"/>
                </a:lnTo>
                <a:lnTo>
                  <a:pt x="14476" y="2802"/>
                </a:lnTo>
                <a:lnTo>
                  <a:pt x="10042" y="2859"/>
                </a:lnTo>
                <a:lnTo>
                  <a:pt x="5229" y="2894"/>
                </a:lnTo>
                <a:lnTo>
                  <a:pt x="0" y="2906"/>
                </a:lnTo>
                <a:close/>
              </a:path>
            </a:pathLst>
          </a:custGeom>
          <a:solidFill>
            <a:srgbClr val="EB6834">
              <a:alpha val="3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Freeform 26"/>
          <p:cNvSpPr/>
          <p:nvPr/>
        </p:nvSpPr>
        <p:spPr>
          <a:xfrm>
            <a:off x="2109155" y="5000579"/>
            <a:ext cx="7973294" cy="77450"/>
          </a:xfrm>
          <a:custGeom>
            <a:avLst/>
            <a:gdLst/>
            <a:ahLst/>
            <a:cxnLst/>
            <a:rect l="l" t="t" r="r" b="b"/>
            <a:pathLst>
              <a:path w="87197" h="847">
                <a:moveTo>
                  <a:pt x="0" y="667"/>
                </a:moveTo>
                <a:lnTo>
                  <a:pt x="5229" y="664"/>
                </a:lnTo>
                <a:lnTo>
                  <a:pt x="10042" y="654"/>
                </a:lnTo>
                <a:lnTo>
                  <a:pt x="14476" y="639"/>
                </a:lnTo>
                <a:lnTo>
                  <a:pt x="18570" y="618"/>
                </a:lnTo>
                <a:lnTo>
                  <a:pt x="22361" y="593"/>
                </a:lnTo>
                <a:lnTo>
                  <a:pt x="25887" y="563"/>
                </a:lnTo>
                <a:lnTo>
                  <a:pt x="29186" y="530"/>
                </a:lnTo>
                <a:lnTo>
                  <a:pt x="32295" y="494"/>
                </a:lnTo>
                <a:lnTo>
                  <a:pt x="35254" y="456"/>
                </a:lnTo>
                <a:lnTo>
                  <a:pt x="38098" y="416"/>
                </a:lnTo>
                <a:lnTo>
                  <a:pt x="40867" y="375"/>
                </a:lnTo>
                <a:lnTo>
                  <a:pt x="43599" y="333"/>
                </a:lnTo>
                <a:lnTo>
                  <a:pt x="46330" y="292"/>
                </a:lnTo>
                <a:lnTo>
                  <a:pt x="49099" y="251"/>
                </a:lnTo>
                <a:lnTo>
                  <a:pt x="51943" y="211"/>
                </a:lnTo>
                <a:lnTo>
                  <a:pt x="54902" y="173"/>
                </a:lnTo>
                <a:lnTo>
                  <a:pt x="58011" y="137"/>
                </a:lnTo>
                <a:lnTo>
                  <a:pt x="61310" y="104"/>
                </a:lnTo>
                <a:lnTo>
                  <a:pt x="64836" y="74"/>
                </a:lnTo>
                <a:lnTo>
                  <a:pt x="68627" y="49"/>
                </a:lnTo>
                <a:lnTo>
                  <a:pt x="72721" y="28"/>
                </a:lnTo>
                <a:lnTo>
                  <a:pt x="77155" y="13"/>
                </a:lnTo>
                <a:lnTo>
                  <a:pt x="81968" y="3"/>
                </a:lnTo>
                <a:lnTo>
                  <a:pt x="87197" y="0"/>
                </a:lnTo>
                <a:lnTo>
                  <a:pt x="87197" y="179"/>
                </a:lnTo>
                <a:lnTo>
                  <a:pt x="81968" y="183"/>
                </a:lnTo>
                <a:lnTo>
                  <a:pt x="77155" y="193"/>
                </a:lnTo>
                <a:lnTo>
                  <a:pt x="72721" y="208"/>
                </a:lnTo>
                <a:lnTo>
                  <a:pt x="68627" y="229"/>
                </a:lnTo>
                <a:lnTo>
                  <a:pt x="64836" y="254"/>
                </a:lnTo>
                <a:lnTo>
                  <a:pt x="61310" y="284"/>
                </a:lnTo>
                <a:lnTo>
                  <a:pt x="58011" y="317"/>
                </a:lnTo>
                <a:lnTo>
                  <a:pt x="54902" y="353"/>
                </a:lnTo>
                <a:lnTo>
                  <a:pt x="51943" y="391"/>
                </a:lnTo>
                <a:lnTo>
                  <a:pt x="49099" y="431"/>
                </a:lnTo>
                <a:lnTo>
                  <a:pt x="46330" y="472"/>
                </a:lnTo>
                <a:lnTo>
                  <a:pt x="43599" y="513"/>
                </a:lnTo>
                <a:lnTo>
                  <a:pt x="40867" y="555"/>
                </a:lnTo>
                <a:lnTo>
                  <a:pt x="38098" y="596"/>
                </a:lnTo>
                <a:lnTo>
                  <a:pt x="35254" y="636"/>
                </a:lnTo>
                <a:lnTo>
                  <a:pt x="32295" y="674"/>
                </a:lnTo>
                <a:lnTo>
                  <a:pt x="29186" y="710"/>
                </a:lnTo>
                <a:lnTo>
                  <a:pt x="25887" y="743"/>
                </a:lnTo>
                <a:lnTo>
                  <a:pt x="22361" y="772"/>
                </a:lnTo>
                <a:lnTo>
                  <a:pt x="18570" y="798"/>
                </a:lnTo>
                <a:lnTo>
                  <a:pt x="14476" y="818"/>
                </a:lnTo>
                <a:lnTo>
                  <a:pt x="10042" y="834"/>
                </a:lnTo>
                <a:lnTo>
                  <a:pt x="5229" y="844"/>
                </a:lnTo>
                <a:lnTo>
                  <a:pt x="0" y="847"/>
                </a:lnTo>
                <a:close/>
              </a:path>
            </a:pathLst>
          </a:custGeom>
          <a:solidFill>
            <a:srgbClr val="EB6834">
              <a:alpha val="3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Freeform 27"/>
          <p:cNvSpPr/>
          <p:nvPr/>
        </p:nvSpPr>
        <p:spPr>
          <a:xfrm>
            <a:off x="2109155" y="5078029"/>
            <a:ext cx="7973294" cy="265725"/>
          </a:xfrm>
          <a:custGeom>
            <a:avLst/>
            <a:gdLst/>
            <a:ahLst/>
            <a:cxnLst/>
            <a:rect l="l" t="t" r="r" b="b"/>
            <a:pathLst>
              <a:path w="87197" h="2906">
                <a:moveTo>
                  <a:pt x="0" y="0"/>
                </a:moveTo>
                <a:lnTo>
                  <a:pt x="5229" y="7"/>
                </a:lnTo>
                <a:lnTo>
                  <a:pt x="10042" y="29"/>
                </a:lnTo>
                <a:lnTo>
                  <a:pt x="14476" y="62"/>
                </a:lnTo>
                <a:lnTo>
                  <a:pt x="18570" y="107"/>
                </a:lnTo>
                <a:lnTo>
                  <a:pt x="22361" y="162"/>
                </a:lnTo>
                <a:lnTo>
                  <a:pt x="25887" y="226"/>
                </a:lnTo>
                <a:lnTo>
                  <a:pt x="29186" y="297"/>
                </a:lnTo>
                <a:lnTo>
                  <a:pt x="32295" y="374"/>
                </a:lnTo>
                <a:lnTo>
                  <a:pt x="35254" y="456"/>
                </a:lnTo>
                <a:lnTo>
                  <a:pt x="38098" y="543"/>
                </a:lnTo>
                <a:lnTo>
                  <a:pt x="40867" y="631"/>
                </a:lnTo>
                <a:lnTo>
                  <a:pt x="43599" y="721"/>
                </a:lnTo>
                <a:lnTo>
                  <a:pt x="46330" y="811"/>
                </a:lnTo>
                <a:lnTo>
                  <a:pt x="49099" y="900"/>
                </a:lnTo>
                <a:lnTo>
                  <a:pt x="51943" y="986"/>
                </a:lnTo>
                <a:lnTo>
                  <a:pt x="54902" y="1068"/>
                </a:lnTo>
                <a:lnTo>
                  <a:pt x="58011" y="1146"/>
                </a:lnTo>
                <a:lnTo>
                  <a:pt x="61310" y="1217"/>
                </a:lnTo>
                <a:lnTo>
                  <a:pt x="64836" y="1281"/>
                </a:lnTo>
                <a:lnTo>
                  <a:pt x="68627" y="1335"/>
                </a:lnTo>
                <a:lnTo>
                  <a:pt x="72721" y="1380"/>
                </a:lnTo>
                <a:lnTo>
                  <a:pt x="77155" y="1414"/>
                </a:lnTo>
                <a:lnTo>
                  <a:pt x="81968" y="1435"/>
                </a:lnTo>
                <a:lnTo>
                  <a:pt x="87197" y="1442"/>
                </a:lnTo>
                <a:lnTo>
                  <a:pt x="87197" y="2906"/>
                </a:lnTo>
                <a:lnTo>
                  <a:pt x="81968" y="2899"/>
                </a:lnTo>
                <a:lnTo>
                  <a:pt x="77155" y="2878"/>
                </a:lnTo>
                <a:lnTo>
                  <a:pt x="72721" y="2844"/>
                </a:lnTo>
                <a:lnTo>
                  <a:pt x="68627" y="2799"/>
                </a:lnTo>
                <a:lnTo>
                  <a:pt x="64836" y="2745"/>
                </a:lnTo>
                <a:lnTo>
                  <a:pt x="61310" y="2681"/>
                </a:lnTo>
                <a:lnTo>
                  <a:pt x="58011" y="2610"/>
                </a:lnTo>
                <a:lnTo>
                  <a:pt x="54902" y="2532"/>
                </a:lnTo>
                <a:lnTo>
                  <a:pt x="51943" y="2450"/>
                </a:lnTo>
                <a:lnTo>
                  <a:pt x="49099" y="2364"/>
                </a:lnTo>
                <a:lnTo>
                  <a:pt x="46330" y="2275"/>
                </a:lnTo>
                <a:lnTo>
                  <a:pt x="43599" y="2185"/>
                </a:lnTo>
                <a:lnTo>
                  <a:pt x="40867" y="2095"/>
                </a:lnTo>
                <a:lnTo>
                  <a:pt x="38098" y="2007"/>
                </a:lnTo>
                <a:lnTo>
                  <a:pt x="35254" y="1920"/>
                </a:lnTo>
                <a:lnTo>
                  <a:pt x="32295" y="1838"/>
                </a:lnTo>
                <a:lnTo>
                  <a:pt x="29186" y="1761"/>
                </a:lnTo>
                <a:lnTo>
                  <a:pt x="25887" y="1690"/>
                </a:lnTo>
                <a:lnTo>
                  <a:pt x="22361" y="1626"/>
                </a:lnTo>
                <a:lnTo>
                  <a:pt x="18570" y="1571"/>
                </a:lnTo>
                <a:lnTo>
                  <a:pt x="14476" y="1526"/>
                </a:lnTo>
                <a:lnTo>
                  <a:pt x="10042" y="1493"/>
                </a:lnTo>
                <a:lnTo>
                  <a:pt x="5229" y="1471"/>
                </a:lnTo>
                <a:lnTo>
                  <a:pt x="0" y="1464"/>
                </a:lnTo>
                <a:close/>
              </a:path>
            </a:pathLst>
          </a:custGeom>
          <a:solidFill>
            <a:srgbClr val="EB6834">
              <a:alpha val="3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Freeform 28"/>
          <p:cNvSpPr/>
          <p:nvPr/>
        </p:nvSpPr>
        <p:spPr>
          <a:xfrm>
            <a:off x="2109155" y="5211897"/>
            <a:ext cx="7973294" cy="301295"/>
          </a:xfrm>
          <a:custGeom>
            <a:avLst/>
            <a:gdLst/>
            <a:ahLst/>
            <a:cxnLst/>
            <a:rect l="l" t="t" r="r" b="b"/>
            <a:pathLst>
              <a:path w="87197" h="3295">
                <a:moveTo>
                  <a:pt x="0" y="0"/>
                </a:moveTo>
                <a:lnTo>
                  <a:pt x="5229" y="16"/>
                </a:lnTo>
                <a:lnTo>
                  <a:pt x="10042" y="63"/>
                </a:lnTo>
                <a:lnTo>
                  <a:pt x="14476" y="137"/>
                </a:lnTo>
                <a:lnTo>
                  <a:pt x="18570" y="237"/>
                </a:lnTo>
                <a:lnTo>
                  <a:pt x="22361" y="358"/>
                </a:lnTo>
                <a:lnTo>
                  <a:pt x="25887" y="499"/>
                </a:lnTo>
                <a:lnTo>
                  <a:pt x="29186" y="657"/>
                </a:lnTo>
                <a:lnTo>
                  <a:pt x="32295" y="828"/>
                </a:lnTo>
                <a:lnTo>
                  <a:pt x="35254" y="1010"/>
                </a:lnTo>
                <a:lnTo>
                  <a:pt x="38098" y="1201"/>
                </a:lnTo>
                <a:lnTo>
                  <a:pt x="40867" y="1397"/>
                </a:lnTo>
                <a:lnTo>
                  <a:pt x="43599" y="1596"/>
                </a:lnTo>
                <a:lnTo>
                  <a:pt x="46330" y="1795"/>
                </a:lnTo>
                <a:lnTo>
                  <a:pt x="49099" y="1992"/>
                </a:lnTo>
                <a:lnTo>
                  <a:pt x="51943" y="2183"/>
                </a:lnTo>
                <a:lnTo>
                  <a:pt x="54902" y="2365"/>
                </a:lnTo>
                <a:lnTo>
                  <a:pt x="58011" y="2536"/>
                </a:lnTo>
                <a:lnTo>
                  <a:pt x="61310" y="2694"/>
                </a:lnTo>
                <a:lnTo>
                  <a:pt x="64836" y="2835"/>
                </a:lnTo>
                <a:lnTo>
                  <a:pt x="68627" y="2956"/>
                </a:lnTo>
                <a:lnTo>
                  <a:pt x="72721" y="3055"/>
                </a:lnTo>
                <a:lnTo>
                  <a:pt x="77155" y="3130"/>
                </a:lnTo>
                <a:lnTo>
                  <a:pt x="81968" y="3176"/>
                </a:lnTo>
                <a:lnTo>
                  <a:pt x="87197" y="3193"/>
                </a:lnTo>
                <a:lnTo>
                  <a:pt x="87197" y="3295"/>
                </a:lnTo>
                <a:lnTo>
                  <a:pt x="81968" y="3279"/>
                </a:lnTo>
                <a:lnTo>
                  <a:pt x="77155" y="3233"/>
                </a:lnTo>
                <a:lnTo>
                  <a:pt x="72721" y="3158"/>
                </a:lnTo>
                <a:lnTo>
                  <a:pt x="68627" y="3059"/>
                </a:lnTo>
                <a:lnTo>
                  <a:pt x="64836" y="2937"/>
                </a:lnTo>
                <a:lnTo>
                  <a:pt x="61310" y="2797"/>
                </a:lnTo>
                <a:lnTo>
                  <a:pt x="58011" y="2639"/>
                </a:lnTo>
                <a:lnTo>
                  <a:pt x="54902" y="2468"/>
                </a:lnTo>
                <a:lnTo>
                  <a:pt x="51943" y="2285"/>
                </a:lnTo>
                <a:lnTo>
                  <a:pt x="49099" y="2095"/>
                </a:lnTo>
                <a:lnTo>
                  <a:pt x="46330" y="1898"/>
                </a:lnTo>
                <a:lnTo>
                  <a:pt x="43599" y="1699"/>
                </a:lnTo>
                <a:lnTo>
                  <a:pt x="40867" y="1500"/>
                </a:lnTo>
                <a:lnTo>
                  <a:pt x="38098" y="1304"/>
                </a:lnTo>
                <a:lnTo>
                  <a:pt x="35254" y="1113"/>
                </a:lnTo>
                <a:lnTo>
                  <a:pt x="32295" y="931"/>
                </a:lnTo>
                <a:lnTo>
                  <a:pt x="29186" y="759"/>
                </a:lnTo>
                <a:lnTo>
                  <a:pt x="25887" y="602"/>
                </a:lnTo>
                <a:lnTo>
                  <a:pt x="22361" y="461"/>
                </a:lnTo>
                <a:lnTo>
                  <a:pt x="18570" y="339"/>
                </a:lnTo>
                <a:lnTo>
                  <a:pt x="14476" y="240"/>
                </a:lnTo>
                <a:lnTo>
                  <a:pt x="10042" y="166"/>
                </a:lnTo>
                <a:lnTo>
                  <a:pt x="5229" y="119"/>
                </a:lnTo>
                <a:lnTo>
                  <a:pt x="0" y="103"/>
                </a:lnTo>
                <a:close/>
              </a:path>
            </a:pathLst>
          </a:custGeom>
          <a:solidFill>
            <a:srgbClr val="EB6834">
              <a:alpha val="3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Freeform 29"/>
          <p:cNvSpPr/>
          <p:nvPr/>
        </p:nvSpPr>
        <p:spPr>
          <a:xfrm>
            <a:off x="2109155" y="5016947"/>
            <a:ext cx="7973294" cy="371429"/>
          </a:xfrm>
          <a:custGeom>
            <a:avLst/>
            <a:gdLst/>
            <a:ahLst/>
            <a:cxnLst/>
            <a:rect l="l" t="t" r="r" b="b"/>
            <a:pathLst>
              <a:path w="87197" h="4062">
                <a:moveTo>
                  <a:pt x="0" y="3035"/>
                </a:moveTo>
                <a:lnTo>
                  <a:pt x="5229" y="3020"/>
                </a:lnTo>
                <a:lnTo>
                  <a:pt x="10042" y="2975"/>
                </a:lnTo>
                <a:lnTo>
                  <a:pt x="14476" y="2905"/>
                </a:lnTo>
                <a:lnTo>
                  <a:pt x="18570" y="2810"/>
                </a:lnTo>
                <a:lnTo>
                  <a:pt x="22361" y="2695"/>
                </a:lnTo>
                <a:lnTo>
                  <a:pt x="25887" y="2561"/>
                </a:lnTo>
                <a:lnTo>
                  <a:pt x="29186" y="2411"/>
                </a:lnTo>
                <a:lnTo>
                  <a:pt x="32295" y="2248"/>
                </a:lnTo>
                <a:lnTo>
                  <a:pt x="35254" y="2075"/>
                </a:lnTo>
                <a:lnTo>
                  <a:pt x="38098" y="1893"/>
                </a:lnTo>
                <a:lnTo>
                  <a:pt x="40867" y="1707"/>
                </a:lnTo>
                <a:lnTo>
                  <a:pt x="43599" y="1518"/>
                </a:lnTo>
                <a:lnTo>
                  <a:pt x="46330" y="1328"/>
                </a:lnTo>
                <a:lnTo>
                  <a:pt x="49099" y="1142"/>
                </a:lnTo>
                <a:lnTo>
                  <a:pt x="51943" y="961"/>
                </a:lnTo>
                <a:lnTo>
                  <a:pt x="54902" y="787"/>
                </a:lnTo>
                <a:lnTo>
                  <a:pt x="58011" y="624"/>
                </a:lnTo>
                <a:lnTo>
                  <a:pt x="61310" y="475"/>
                </a:lnTo>
                <a:lnTo>
                  <a:pt x="64836" y="341"/>
                </a:lnTo>
                <a:lnTo>
                  <a:pt x="68627" y="225"/>
                </a:lnTo>
                <a:lnTo>
                  <a:pt x="72721" y="131"/>
                </a:lnTo>
                <a:lnTo>
                  <a:pt x="77155" y="60"/>
                </a:lnTo>
                <a:lnTo>
                  <a:pt x="81968" y="16"/>
                </a:lnTo>
                <a:lnTo>
                  <a:pt x="87197" y="0"/>
                </a:lnTo>
                <a:lnTo>
                  <a:pt x="87197" y="1028"/>
                </a:lnTo>
                <a:lnTo>
                  <a:pt x="81968" y="1043"/>
                </a:lnTo>
                <a:lnTo>
                  <a:pt x="77155" y="1087"/>
                </a:lnTo>
                <a:lnTo>
                  <a:pt x="72721" y="1158"/>
                </a:lnTo>
                <a:lnTo>
                  <a:pt x="68627" y="1253"/>
                </a:lnTo>
                <a:lnTo>
                  <a:pt x="64836" y="1368"/>
                </a:lnTo>
                <a:lnTo>
                  <a:pt x="61310" y="1502"/>
                </a:lnTo>
                <a:lnTo>
                  <a:pt x="58011" y="1652"/>
                </a:lnTo>
                <a:lnTo>
                  <a:pt x="54902" y="1814"/>
                </a:lnTo>
                <a:lnTo>
                  <a:pt x="51943" y="1988"/>
                </a:lnTo>
                <a:lnTo>
                  <a:pt x="49099" y="2169"/>
                </a:lnTo>
                <a:lnTo>
                  <a:pt x="46330" y="2356"/>
                </a:lnTo>
                <a:lnTo>
                  <a:pt x="43599" y="2545"/>
                </a:lnTo>
                <a:lnTo>
                  <a:pt x="40867" y="2734"/>
                </a:lnTo>
                <a:lnTo>
                  <a:pt x="38098" y="2921"/>
                </a:lnTo>
                <a:lnTo>
                  <a:pt x="35254" y="3102"/>
                </a:lnTo>
                <a:lnTo>
                  <a:pt x="32295" y="3276"/>
                </a:lnTo>
                <a:lnTo>
                  <a:pt x="29186" y="3438"/>
                </a:lnTo>
                <a:lnTo>
                  <a:pt x="25887" y="3588"/>
                </a:lnTo>
                <a:lnTo>
                  <a:pt x="22361" y="3722"/>
                </a:lnTo>
                <a:lnTo>
                  <a:pt x="18570" y="3838"/>
                </a:lnTo>
                <a:lnTo>
                  <a:pt x="14476" y="3932"/>
                </a:lnTo>
                <a:lnTo>
                  <a:pt x="10042" y="4003"/>
                </a:lnTo>
                <a:lnTo>
                  <a:pt x="5229" y="4047"/>
                </a:lnTo>
                <a:lnTo>
                  <a:pt x="0" y="4062"/>
                </a:lnTo>
                <a:close/>
              </a:path>
            </a:pathLst>
          </a:custGeom>
          <a:solidFill>
            <a:srgbClr val="4A3AA7">
              <a:alpha val="3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Freeform 30"/>
          <p:cNvSpPr/>
          <p:nvPr/>
        </p:nvSpPr>
        <p:spPr>
          <a:xfrm>
            <a:off x="2109155" y="5388376"/>
            <a:ext cx="7973294" cy="134234"/>
          </a:xfrm>
          <a:custGeom>
            <a:avLst/>
            <a:gdLst/>
            <a:ahLst/>
            <a:cxnLst/>
            <a:rect l="l" t="t" r="r" b="b"/>
            <a:pathLst>
              <a:path w="87197" h="1468">
                <a:moveTo>
                  <a:pt x="0" y="0"/>
                </a:moveTo>
                <a:lnTo>
                  <a:pt x="5229" y="7"/>
                </a:lnTo>
                <a:lnTo>
                  <a:pt x="10042" y="27"/>
                </a:lnTo>
                <a:lnTo>
                  <a:pt x="14476" y="59"/>
                </a:lnTo>
                <a:lnTo>
                  <a:pt x="18570" y="101"/>
                </a:lnTo>
                <a:lnTo>
                  <a:pt x="22361" y="153"/>
                </a:lnTo>
                <a:lnTo>
                  <a:pt x="25887" y="214"/>
                </a:lnTo>
                <a:lnTo>
                  <a:pt x="29186" y="281"/>
                </a:lnTo>
                <a:lnTo>
                  <a:pt x="32295" y="354"/>
                </a:lnTo>
                <a:lnTo>
                  <a:pt x="35254" y="432"/>
                </a:lnTo>
                <a:lnTo>
                  <a:pt x="38098" y="514"/>
                </a:lnTo>
                <a:lnTo>
                  <a:pt x="40867" y="598"/>
                </a:lnTo>
                <a:lnTo>
                  <a:pt x="43599" y="683"/>
                </a:lnTo>
                <a:lnTo>
                  <a:pt x="46330" y="768"/>
                </a:lnTo>
                <a:lnTo>
                  <a:pt x="49099" y="852"/>
                </a:lnTo>
                <a:lnTo>
                  <a:pt x="51943" y="933"/>
                </a:lnTo>
                <a:lnTo>
                  <a:pt x="54902" y="1011"/>
                </a:lnTo>
                <a:lnTo>
                  <a:pt x="58011" y="1085"/>
                </a:lnTo>
                <a:lnTo>
                  <a:pt x="61310" y="1152"/>
                </a:lnTo>
                <a:lnTo>
                  <a:pt x="64836" y="1212"/>
                </a:lnTo>
                <a:lnTo>
                  <a:pt x="68627" y="1264"/>
                </a:lnTo>
                <a:lnTo>
                  <a:pt x="72721" y="1307"/>
                </a:lnTo>
                <a:lnTo>
                  <a:pt x="77155" y="1339"/>
                </a:lnTo>
                <a:lnTo>
                  <a:pt x="81968" y="1358"/>
                </a:lnTo>
                <a:lnTo>
                  <a:pt x="87197" y="1365"/>
                </a:lnTo>
                <a:lnTo>
                  <a:pt x="87197" y="1468"/>
                </a:lnTo>
                <a:lnTo>
                  <a:pt x="81968" y="1461"/>
                </a:lnTo>
                <a:lnTo>
                  <a:pt x="77155" y="1441"/>
                </a:lnTo>
                <a:lnTo>
                  <a:pt x="72721" y="1409"/>
                </a:lnTo>
                <a:lnTo>
                  <a:pt x="68627" y="1367"/>
                </a:lnTo>
                <a:lnTo>
                  <a:pt x="64836" y="1315"/>
                </a:lnTo>
                <a:lnTo>
                  <a:pt x="61310" y="1255"/>
                </a:lnTo>
                <a:lnTo>
                  <a:pt x="58011" y="1187"/>
                </a:lnTo>
                <a:lnTo>
                  <a:pt x="54902" y="1114"/>
                </a:lnTo>
                <a:lnTo>
                  <a:pt x="51943" y="1036"/>
                </a:lnTo>
                <a:lnTo>
                  <a:pt x="49099" y="955"/>
                </a:lnTo>
                <a:lnTo>
                  <a:pt x="46330" y="871"/>
                </a:lnTo>
                <a:lnTo>
                  <a:pt x="43599" y="786"/>
                </a:lnTo>
                <a:lnTo>
                  <a:pt x="40867" y="700"/>
                </a:lnTo>
                <a:lnTo>
                  <a:pt x="38098" y="617"/>
                </a:lnTo>
                <a:lnTo>
                  <a:pt x="35254" y="535"/>
                </a:lnTo>
                <a:lnTo>
                  <a:pt x="32295" y="457"/>
                </a:lnTo>
                <a:lnTo>
                  <a:pt x="29186" y="384"/>
                </a:lnTo>
                <a:lnTo>
                  <a:pt x="25887" y="316"/>
                </a:lnTo>
                <a:lnTo>
                  <a:pt x="22361" y="256"/>
                </a:lnTo>
                <a:lnTo>
                  <a:pt x="18570" y="204"/>
                </a:lnTo>
                <a:lnTo>
                  <a:pt x="14476" y="162"/>
                </a:lnTo>
                <a:lnTo>
                  <a:pt x="10042" y="130"/>
                </a:lnTo>
                <a:lnTo>
                  <a:pt x="5229" y="110"/>
                </a:lnTo>
                <a:lnTo>
                  <a:pt x="0" y="103"/>
                </a:lnTo>
                <a:close/>
              </a:path>
            </a:pathLst>
          </a:custGeom>
          <a:solidFill>
            <a:srgbClr val="4A3AA7">
              <a:alpha val="3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Freeform 31"/>
          <p:cNvSpPr/>
          <p:nvPr/>
        </p:nvSpPr>
        <p:spPr>
          <a:xfrm>
            <a:off x="2109155" y="3667841"/>
            <a:ext cx="7973294" cy="1819565"/>
          </a:xfrm>
          <a:custGeom>
            <a:avLst/>
            <a:gdLst/>
            <a:ahLst/>
            <a:cxnLst/>
            <a:rect l="l" t="t" r="r" b="b"/>
            <a:pathLst>
              <a:path w="87197" h="19899">
                <a:moveTo>
                  <a:pt x="0" y="19719"/>
                </a:moveTo>
                <a:lnTo>
                  <a:pt x="5229" y="19619"/>
                </a:lnTo>
                <a:lnTo>
                  <a:pt x="10042" y="19331"/>
                </a:lnTo>
                <a:lnTo>
                  <a:pt x="14476" y="18872"/>
                </a:lnTo>
                <a:lnTo>
                  <a:pt x="18570" y="18258"/>
                </a:lnTo>
                <a:lnTo>
                  <a:pt x="22361" y="17508"/>
                </a:lnTo>
                <a:lnTo>
                  <a:pt x="25887" y="16638"/>
                </a:lnTo>
                <a:lnTo>
                  <a:pt x="29186" y="15665"/>
                </a:lnTo>
                <a:lnTo>
                  <a:pt x="32295" y="14607"/>
                </a:lnTo>
                <a:lnTo>
                  <a:pt x="35254" y="13480"/>
                </a:lnTo>
                <a:lnTo>
                  <a:pt x="38098" y="12302"/>
                </a:lnTo>
                <a:lnTo>
                  <a:pt x="40867" y="11089"/>
                </a:lnTo>
                <a:lnTo>
                  <a:pt x="43599" y="9860"/>
                </a:lnTo>
                <a:lnTo>
                  <a:pt x="46330" y="8630"/>
                </a:lnTo>
                <a:lnTo>
                  <a:pt x="49099" y="7418"/>
                </a:lnTo>
                <a:lnTo>
                  <a:pt x="51943" y="6239"/>
                </a:lnTo>
                <a:lnTo>
                  <a:pt x="54902" y="5112"/>
                </a:lnTo>
                <a:lnTo>
                  <a:pt x="58011" y="4054"/>
                </a:lnTo>
                <a:lnTo>
                  <a:pt x="61310" y="3081"/>
                </a:lnTo>
                <a:lnTo>
                  <a:pt x="64836" y="2211"/>
                </a:lnTo>
                <a:lnTo>
                  <a:pt x="68627" y="1461"/>
                </a:lnTo>
                <a:lnTo>
                  <a:pt x="72721" y="847"/>
                </a:lnTo>
                <a:lnTo>
                  <a:pt x="77155" y="388"/>
                </a:lnTo>
                <a:lnTo>
                  <a:pt x="81968" y="100"/>
                </a:lnTo>
                <a:lnTo>
                  <a:pt x="87197" y="0"/>
                </a:lnTo>
                <a:lnTo>
                  <a:pt x="87197" y="180"/>
                </a:lnTo>
                <a:lnTo>
                  <a:pt x="81968" y="280"/>
                </a:lnTo>
                <a:lnTo>
                  <a:pt x="77155" y="568"/>
                </a:lnTo>
                <a:lnTo>
                  <a:pt x="72721" y="1027"/>
                </a:lnTo>
                <a:lnTo>
                  <a:pt x="68627" y="1641"/>
                </a:lnTo>
                <a:lnTo>
                  <a:pt x="64836" y="2391"/>
                </a:lnTo>
                <a:lnTo>
                  <a:pt x="61310" y="3261"/>
                </a:lnTo>
                <a:lnTo>
                  <a:pt x="58011" y="4234"/>
                </a:lnTo>
                <a:lnTo>
                  <a:pt x="54902" y="5292"/>
                </a:lnTo>
                <a:lnTo>
                  <a:pt x="51943" y="6419"/>
                </a:lnTo>
                <a:lnTo>
                  <a:pt x="49099" y="7597"/>
                </a:lnTo>
                <a:lnTo>
                  <a:pt x="46330" y="8810"/>
                </a:lnTo>
                <a:lnTo>
                  <a:pt x="43599" y="10039"/>
                </a:lnTo>
                <a:lnTo>
                  <a:pt x="40867" y="11269"/>
                </a:lnTo>
                <a:lnTo>
                  <a:pt x="38098" y="12481"/>
                </a:lnTo>
                <a:lnTo>
                  <a:pt x="35254" y="13660"/>
                </a:lnTo>
                <a:lnTo>
                  <a:pt x="32295" y="14787"/>
                </a:lnTo>
                <a:lnTo>
                  <a:pt x="29186" y="15845"/>
                </a:lnTo>
                <a:lnTo>
                  <a:pt x="25887" y="16818"/>
                </a:lnTo>
                <a:lnTo>
                  <a:pt x="22361" y="17688"/>
                </a:lnTo>
                <a:lnTo>
                  <a:pt x="18570" y="18438"/>
                </a:lnTo>
                <a:lnTo>
                  <a:pt x="14476" y="19052"/>
                </a:lnTo>
                <a:lnTo>
                  <a:pt x="10042" y="19511"/>
                </a:lnTo>
                <a:lnTo>
                  <a:pt x="5229" y="19799"/>
                </a:lnTo>
                <a:lnTo>
                  <a:pt x="0" y="19899"/>
                </a:lnTo>
                <a:close/>
              </a:path>
            </a:pathLst>
          </a:custGeom>
          <a:solidFill>
            <a:srgbClr val="E87BA4">
              <a:alpha val="3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Freeform 32"/>
          <p:cNvSpPr/>
          <p:nvPr/>
        </p:nvSpPr>
        <p:spPr>
          <a:xfrm>
            <a:off x="2109155" y="4840468"/>
            <a:ext cx="7973294" cy="663397"/>
          </a:xfrm>
          <a:custGeom>
            <a:avLst/>
            <a:gdLst/>
            <a:ahLst/>
            <a:cxnLst/>
            <a:rect l="l" t="t" r="r" b="b"/>
            <a:pathLst>
              <a:path w="87197" h="7255">
                <a:moveTo>
                  <a:pt x="0" y="7075"/>
                </a:moveTo>
                <a:lnTo>
                  <a:pt x="5229" y="7039"/>
                </a:lnTo>
                <a:lnTo>
                  <a:pt x="10042" y="6936"/>
                </a:lnTo>
                <a:lnTo>
                  <a:pt x="14476" y="6771"/>
                </a:lnTo>
                <a:lnTo>
                  <a:pt x="18570" y="6551"/>
                </a:lnTo>
                <a:lnTo>
                  <a:pt x="22361" y="6282"/>
                </a:lnTo>
                <a:lnTo>
                  <a:pt x="25887" y="5969"/>
                </a:lnTo>
                <a:lnTo>
                  <a:pt x="29186" y="5620"/>
                </a:lnTo>
                <a:lnTo>
                  <a:pt x="32295" y="5241"/>
                </a:lnTo>
                <a:lnTo>
                  <a:pt x="35254" y="4836"/>
                </a:lnTo>
                <a:lnTo>
                  <a:pt x="38098" y="4414"/>
                </a:lnTo>
                <a:lnTo>
                  <a:pt x="40867" y="3979"/>
                </a:lnTo>
                <a:lnTo>
                  <a:pt x="43599" y="3538"/>
                </a:lnTo>
                <a:lnTo>
                  <a:pt x="46330" y="3096"/>
                </a:lnTo>
                <a:lnTo>
                  <a:pt x="49099" y="2661"/>
                </a:lnTo>
                <a:lnTo>
                  <a:pt x="51943" y="2239"/>
                </a:lnTo>
                <a:lnTo>
                  <a:pt x="54902" y="1834"/>
                </a:lnTo>
                <a:lnTo>
                  <a:pt x="58011" y="1455"/>
                </a:lnTo>
                <a:lnTo>
                  <a:pt x="61310" y="1106"/>
                </a:lnTo>
                <a:lnTo>
                  <a:pt x="64836" y="793"/>
                </a:lnTo>
                <a:lnTo>
                  <a:pt x="68627" y="524"/>
                </a:lnTo>
                <a:lnTo>
                  <a:pt x="72721" y="304"/>
                </a:lnTo>
                <a:lnTo>
                  <a:pt x="77155" y="139"/>
                </a:lnTo>
                <a:lnTo>
                  <a:pt x="81968" y="36"/>
                </a:lnTo>
                <a:lnTo>
                  <a:pt x="87197" y="0"/>
                </a:lnTo>
                <a:lnTo>
                  <a:pt x="87197" y="180"/>
                </a:lnTo>
                <a:lnTo>
                  <a:pt x="81968" y="216"/>
                </a:lnTo>
                <a:lnTo>
                  <a:pt x="77155" y="319"/>
                </a:lnTo>
                <a:lnTo>
                  <a:pt x="72721" y="484"/>
                </a:lnTo>
                <a:lnTo>
                  <a:pt x="68627" y="704"/>
                </a:lnTo>
                <a:lnTo>
                  <a:pt x="64836" y="973"/>
                </a:lnTo>
                <a:lnTo>
                  <a:pt x="61310" y="1285"/>
                </a:lnTo>
                <a:lnTo>
                  <a:pt x="58011" y="1634"/>
                </a:lnTo>
                <a:lnTo>
                  <a:pt x="54902" y="2014"/>
                </a:lnTo>
                <a:lnTo>
                  <a:pt x="51943" y="2418"/>
                </a:lnTo>
                <a:lnTo>
                  <a:pt x="49099" y="2841"/>
                </a:lnTo>
                <a:lnTo>
                  <a:pt x="46330" y="3276"/>
                </a:lnTo>
                <a:lnTo>
                  <a:pt x="43599" y="3717"/>
                </a:lnTo>
                <a:lnTo>
                  <a:pt x="40867" y="4158"/>
                </a:lnTo>
                <a:lnTo>
                  <a:pt x="38098" y="4593"/>
                </a:lnTo>
                <a:lnTo>
                  <a:pt x="35254" y="5016"/>
                </a:lnTo>
                <a:lnTo>
                  <a:pt x="32295" y="5420"/>
                </a:lnTo>
                <a:lnTo>
                  <a:pt x="29186" y="5800"/>
                </a:lnTo>
                <a:lnTo>
                  <a:pt x="25887" y="6149"/>
                </a:lnTo>
                <a:lnTo>
                  <a:pt x="22361" y="6461"/>
                </a:lnTo>
                <a:lnTo>
                  <a:pt x="18570" y="6731"/>
                </a:lnTo>
                <a:lnTo>
                  <a:pt x="14476" y="6951"/>
                </a:lnTo>
                <a:lnTo>
                  <a:pt x="10042" y="7115"/>
                </a:lnTo>
                <a:lnTo>
                  <a:pt x="5229" y="7219"/>
                </a:lnTo>
                <a:lnTo>
                  <a:pt x="0" y="7255"/>
                </a:lnTo>
                <a:close/>
              </a:path>
            </a:pathLst>
          </a:custGeom>
          <a:solidFill>
            <a:srgbClr val="E87BA4">
              <a:alpha val="3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Freeform 33"/>
          <p:cNvSpPr/>
          <p:nvPr/>
        </p:nvSpPr>
        <p:spPr>
          <a:xfrm>
            <a:off x="2109155" y="5110947"/>
            <a:ext cx="7973294" cy="411663"/>
          </a:xfrm>
          <a:custGeom>
            <a:avLst/>
            <a:gdLst/>
            <a:ahLst/>
            <a:cxnLst/>
            <a:rect l="l" t="t" r="r" b="b"/>
            <a:pathLst>
              <a:path w="87197" h="4502">
                <a:moveTo>
                  <a:pt x="0" y="4297"/>
                </a:moveTo>
                <a:lnTo>
                  <a:pt x="5229" y="4275"/>
                </a:lnTo>
                <a:lnTo>
                  <a:pt x="10042" y="4212"/>
                </a:lnTo>
                <a:lnTo>
                  <a:pt x="14476" y="4112"/>
                </a:lnTo>
                <a:lnTo>
                  <a:pt x="18570" y="3978"/>
                </a:lnTo>
                <a:lnTo>
                  <a:pt x="22361" y="3815"/>
                </a:lnTo>
                <a:lnTo>
                  <a:pt x="25887" y="3625"/>
                </a:lnTo>
                <a:lnTo>
                  <a:pt x="29186" y="3413"/>
                </a:lnTo>
                <a:lnTo>
                  <a:pt x="32295" y="3183"/>
                </a:lnTo>
                <a:lnTo>
                  <a:pt x="35254" y="2937"/>
                </a:lnTo>
                <a:lnTo>
                  <a:pt x="38098" y="2680"/>
                </a:lnTo>
                <a:lnTo>
                  <a:pt x="40867" y="2416"/>
                </a:lnTo>
                <a:lnTo>
                  <a:pt x="43599" y="2148"/>
                </a:lnTo>
                <a:lnTo>
                  <a:pt x="46330" y="1880"/>
                </a:lnTo>
                <a:lnTo>
                  <a:pt x="49099" y="1616"/>
                </a:lnTo>
                <a:lnTo>
                  <a:pt x="51943" y="1359"/>
                </a:lnTo>
                <a:lnTo>
                  <a:pt x="54902" y="1114"/>
                </a:lnTo>
                <a:lnTo>
                  <a:pt x="58011" y="883"/>
                </a:lnTo>
                <a:lnTo>
                  <a:pt x="61310" y="671"/>
                </a:lnTo>
                <a:lnTo>
                  <a:pt x="64836" y="482"/>
                </a:lnTo>
                <a:lnTo>
                  <a:pt x="68627" y="318"/>
                </a:lnTo>
                <a:lnTo>
                  <a:pt x="72721" y="184"/>
                </a:lnTo>
                <a:lnTo>
                  <a:pt x="77155" y="84"/>
                </a:lnTo>
                <a:lnTo>
                  <a:pt x="81968" y="22"/>
                </a:lnTo>
                <a:lnTo>
                  <a:pt x="87197" y="0"/>
                </a:lnTo>
                <a:lnTo>
                  <a:pt x="87197" y="205"/>
                </a:lnTo>
                <a:lnTo>
                  <a:pt x="81968" y="227"/>
                </a:lnTo>
                <a:lnTo>
                  <a:pt x="77155" y="290"/>
                </a:lnTo>
                <a:lnTo>
                  <a:pt x="72721" y="390"/>
                </a:lnTo>
                <a:lnTo>
                  <a:pt x="68627" y="524"/>
                </a:lnTo>
                <a:lnTo>
                  <a:pt x="64836" y="687"/>
                </a:lnTo>
                <a:lnTo>
                  <a:pt x="61310" y="877"/>
                </a:lnTo>
                <a:lnTo>
                  <a:pt x="58011" y="1089"/>
                </a:lnTo>
                <a:lnTo>
                  <a:pt x="54902" y="1319"/>
                </a:lnTo>
                <a:lnTo>
                  <a:pt x="51943" y="1565"/>
                </a:lnTo>
                <a:lnTo>
                  <a:pt x="49099" y="1822"/>
                </a:lnTo>
                <a:lnTo>
                  <a:pt x="46330" y="2086"/>
                </a:lnTo>
                <a:lnTo>
                  <a:pt x="43599" y="2354"/>
                </a:lnTo>
                <a:lnTo>
                  <a:pt x="40867" y="2622"/>
                </a:lnTo>
                <a:lnTo>
                  <a:pt x="38098" y="2886"/>
                </a:lnTo>
                <a:lnTo>
                  <a:pt x="35254" y="3143"/>
                </a:lnTo>
                <a:lnTo>
                  <a:pt x="32295" y="3388"/>
                </a:lnTo>
                <a:lnTo>
                  <a:pt x="29186" y="3619"/>
                </a:lnTo>
                <a:lnTo>
                  <a:pt x="25887" y="3831"/>
                </a:lnTo>
                <a:lnTo>
                  <a:pt x="22361" y="4020"/>
                </a:lnTo>
                <a:lnTo>
                  <a:pt x="18570" y="4184"/>
                </a:lnTo>
                <a:lnTo>
                  <a:pt x="14476" y="4317"/>
                </a:lnTo>
                <a:lnTo>
                  <a:pt x="10042" y="4418"/>
                </a:lnTo>
                <a:lnTo>
                  <a:pt x="5229" y="4480"/>
                </a:lnTo>
                <a:lnTo>
                  <a:pt x="0" y="4502"/>
                </a:lnTo>
                <a:close/>
              </a:path>
            </a:pathLst>
          </a:custGeom>
          <a:solidFill>
            <a:srgbClr val="E87BA4">
              <a:alpha val="3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Freeform 34"/>
          <p:cNvSpPr/>
          <p:nvPr/>
        </p:nvSpPr>
        <p:spPr>
          <a:xfrm>
            <a:off x="2109155" y="5522610"/>
            <a:ext cx="7973294" cy="183246"/>
          </a:xfrm>
          <a:custGeom>
            <a:avLst/>
            <a:gdLst/>
            <a:ahLst/>
            <a:cxnLst/>
            <a:rect l="l" t="t" r="r" b="b"/>
            <a:pathLst>
              <a:path w="87197" h="2004">
                <a:moveTo>
                  <a:pt x="0" y="0"/>
                </a:moveTo>
                <a:lnTo>
                  <a:pt x="5229" y="0"/>
                </a:lnTo>
                <a:lnTo>
                  <a:pt x="10042" y="0"/>
                </a:lnTo>
                <a:lnTo>
                  <a:pt x="14476" y="0"/>
                </a:lnTo>
                <a:lnTo>
                  <a:pt x="18570" y="0"/>
                </a:lnTo>
                <a:lnTo>
                  <a:pt x="22361" y="0"/>
                </a:lnTo>
                <a:lnTo>
                  <a:pt x="25887" y="0"/>
                </a:lnTo>
                <a:lnTo>
                  <a:pt x="29186" y="0"/>
                </a:lnTo>
                <a:lnTo>
                  <a:pt x="32295" y="0"/>
                </a:lnTo>
                <a:lnTo>
                  <a:pt x="35254" y="0"/>
                </a:lnTo>
                <a:lnTo>
                  <a:pt x="38098" y="0"/>
                </a:lnTo>
                <a:lnTo>
                  <a:pt x="40867" y="0"/>
                </a:lnTo>
                <a:lnTo>
                  <a:pt x="43599" y="0"/>
                </a:lnTo>
                <a:lnTo>
                  <a:pt x="46330" y="0"/>
                </a:lnTo>
                <a:lnTo>
                  <a:pt x="49099" y="0"/>
                </a:lnTo>
                <a:lnTo>
                  <a:pt x="51943" y="0"/>
                </a:lnTo>
                <a:lnTo>
                  <a:pt x="54902" y="0"/>
                </a:lnTo>
                <a:lnTo>
                  <a:pt x="58011" y="0"/>
                </a:lnTo>
                <a:lnTo>
                  <a:pt x="61310" y="0"/>
                </a:lnTo>
                <a:lnTo>
                  <a:pt x="64836" y="0"/>
                </a:lnTo>
                <a:lnTo>
                  <a:pt x="68627" y="0"/>
                </a:lnTo>
                <a:lnTo>
                  <a:pt x="72721" y="0"/>
                </a:lnTo>
                <a:lnTo>
                  <a:pt x="77155" y="0"/>
                </a:lnTo>
                <a:lnTo>
                  <a:pt x="81968" y="0"/>
                </a:lnTo>
                <a:lnTo>
                  <a:pt x="87197" y="0"/>
                </a:lnTo>
                <a:lnTo>
                  <a:pt x="87197" y="2003"/>
                </a:lnTo>
                <a:lnTo>
                  <a:pt x="81968" y="2004"/>
                </a:lnTo>
                <a:lnTo>
                  <a:pt x="77155" y="2003"/>
                </a:lnTo>
                <a:lnTo>
                  <a:pt x="72721" y="2003"/>
                </a:lnTo>
                <a:lnTo>
                  <a:pt x="68627" y="2004"/>
                </a:lnTo>
                <a:lnTo>
                  <a:pt x="64836" y="2003"/>
                </a:lnTo>
                <a:lnTo>
                  <a:pt x="61310" y="2004"/>
                </a:lnTo>
                <a:lnTo>
                  <a:pt x="58011" y="2003"/>
                </a:lnTo>
                <a:lnTo>
                  <a:pt x="54902" y="2004"/>
                </a:lnTo>
                <a:lnTo>
                  <a:pt x="51943" y="2003"/>
                </a:lnTo>
                <a:lnTo>
                  <a:pt x="49099" y="2003"/>
                </a:lnTo>
                <a:lnTo>
                  <a:pt x="46330" y="2004"/>
                </a:lnTo>
                <a:lnTo>
                  <a:pt x="43599" y="2003"/>
                </a:lnTo>
                <a:lnTo>
                  <a:pt x="40867" y="2004"/>
                </a:lnTo>
                <a:lnTo>
                  <a:pt x="38098" y="2004"/>
                </a:lnTo>
                <a:lnTo>
                  <a:pt x="35254" y="2004"/>
                </a:lnTo>
                <a:lnTo>
                  <a:pt x="32295" y="2004"/>
                </a:lnTo>
                <a:lnTo>
                  <a:pt x="29186" y="2003"/>
                </a:lnTo>
                <a:lnTo>
                  <a:pt x="25887" y="2004"/>
                </a:lnTo>
                <a:lnTo>
                  <a:pt x="22361" y="2004"/>
                </a:lnTo>
                <a:lnTo>
                  <a:pt x="18570" y="2004"/>
                </a:lnTo>
                <a:lnTo>
                  <a:pt x="14476" y="2004"/>
                </a:lnTo>
                <a:lnTo>
                  <a:pt x="10042" y="2004"/>
                </a:lnTo>
                <a:lnTo>
                  <a:pt x="5229" y="2004"/>
                </a:lnTo>
                <a:lnTo>
                  <a:pt x="0" y="2004"/>
                </a:lnTo>
                <a:close/>
              </a:path>
            </a:pathLst>
          </a:custGeom>
          <a:solidFill>
            <a:srgbClr val="E87BA4">
              <a:alpha val="3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ounded Rectangle 35"/>
          <p:cNvSpPr/>
          <p:nvPr/>
        </p:nvSpPr>
        <p:spPr>
          <a:xfrm>
            <a:off x="1999488" y="2709672"/>
            <a:ext cx="109728" cy="723367"/>
          </a:xfrm>
          <a:prstGeom prst="roundRect">
            <a:avLst>
              <a:gd name="adj" fmla="val 16666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7" name="TextBox 36"/>
          <p:cNvSpPr txBox="1"/>
          <p:nvPr/>
        </p:nvSpPr>
        <p:spPr>
          <a:xfrm>
            <a:off x="795528" y="2888475"/>
            <a:ext cx="1112520" cy="20116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0" i="0">
                <a:solidFill>
                  <a:srgbClr val="141821"/>
                </a:solidFill>
                <a:latin typeface="Work Sans"/>
              </a:rPr>
              <a:t>Paid search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95528" y="3089643"/>
            <a:ext cx="111252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50" b="0" i="0">
                <a:solidFill>
                  <a:srgbClr val="737B8B"/>
                </a:solidFill>
                <a:latin typeface="Work Sans"/>
              </a:rPr>
              <a:t>308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1999488" y="3506191"/>
            <a:ext cx="109728" cy="716321"/>
          </a:xfrm>
          <a:prstGeom prst="roundRect">
            <a:avLst>
              <a:gd name="adj" fmla="val 16666"/>
            </a:avLst>
          </a:prstGeom>
          <a:solidFill>
            <a:srgbClr val="EB9F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0" name="TextBox 39"/>
          <p:cNvSpPr txBox="1"/>
          <p:nvPr/>
        </p:nvSpPr>
        <p:spPr>
          <a:xfrm>
            <a:off x="795528" y="3681471"/>
            <a:ext cx="1112520" cy="20116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0" i="0">
                <a:solidFill>
                  <a:srgbClr val="141821"/>
                </a:solidFill>
                <a:latin typeface="Work Sans"/>
              </a:rPr>
              <a:t>Paid social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95528" y="3882639"/>
            <a:ext cx="111252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50" b="0" i="0">
                <a:solidFill>
                  <a:srgbClr val="737B8B"/>
                </a:solidFill>
                <a:latin typeface="Work Sans"/>
              </a:rPr>
              <a:t>305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1999488" y="4295663"/>
            <a:ext cx="109728" cy="535479"/>
          </a:xfrm>
          <a:prstGeom prst="roundRect">
            <a:avLst>
              <a:gd name="adj" fmla="val 16666"/>
            </a:avLst>
          </a:prstGeom>
          <a:solidFill>
            <a:srgbClr val="2A7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3" name="TextBox 42"/>
          <p:cNvSpPr txBox="1"/>
          <p:nvPr/>
        </p:nvSpPr>
        <p:spPr>
          <a:xfrm>
            <a:off x="795528" y="4380523"/>
            <a:ext cx="1112520" cy="20116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0" i="0">
                <a:solidFill>
                  <a:srgbClr val="141821"/>
                </a:solidFill>
                <a:latin typeface="Work Sans"/>
              </a:rPr>
              <a:t>Organic search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795528" y="4581691"/>
            <a:ext cx="111252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50" b="0" i="0">
                <a:solidFill>
                  <a:srgbClr val="737B8B"/>
                </a:solidFill>
                <a:latin typeface="Work Sans"/>
              </a:rPr>
              <a:t>228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1999488" y="4904295"/>
            <a:ext cx="109728" cy="317060"/>
          </a:xfrm>
          <a:prstGeom prst="roundRect">
            <a:avLst>
              <a:gd name="adj" fmla="val 16666"/>
            </a:avLst>
          </a:prstGeom>
          <a:solidFill>
            <a:srgbClr val="EB68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6" name="TextBox 45"/>
          <p:cNvSpPr txBox="1"/>
          <p:nvPr/>
        </p:nvSpPr>
        <p:spPr>
          <a:xfrm>
            <a:off x="795528" y="4879945"/>
            <a:ext cx="1112520" cy="20116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0" i="0">
                <a:solidFill>
                  <a:srgbClr val="141821"/>
                </a:solidFill>
                <a:latin typeface="Work Sans"/>
              </a:rPr>
              <a:t>AI assistants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1999488" y="5294507"/>
            <a:ext cx="109728" cy="103338"/>
          </a:xfrm>
          <a:prstGeom prst="roundRect">
            <a:avLst>
              <a:gd name="adj" fmla="val 17697"/>
            </a:avLst>
          </a:prstGeom>
          <a:solidFill>
            <a:srgbClr val="4A3A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8" name="TextBox 47"/>
          <p:cNvSpPr txBox="1"/>
          <p:nvPr/>
        </p:nvSpPr>
        <p:spPr>
          <a:xfrm>
            <a:off x="795528" y="5163296"/>
            <a:ext cx="1112520" cy="20116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0" i="0">
                <a:solidFill>
                  <a:srgbClr val="141821"/>
                </a:solidFill>
                <a:latin typeface="Work Sans"/>
              </a:rPr>
              <a:t>Direct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1999488" y="5470997"/>
            <a:ext cx="109728" cy="234859"/>
          </a:xfrm>
          <a:prstGeom prst="roundRect">
            <a:avLst>
              <a:gd name="adj" fmla="val 16666"/>
            </a:avLst>
          </a:prstGeom>
          <a:solidFill>
            <a:srgbClr val="E87BA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0" name="TextBox 49"/>
          <p:cNvSpPr txBox="1"/>
          <p:nvPr/>
        </p:nvSpPr>
        <p:spPr>
          <a:xfrm>
            <a:off x="795528" y="5405546"/>
            <a:ext cx="1112520" cy="20116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0" i="0">
                <a:solidFill>
                  <a:srgbClr val="141821"/>
                </a:solidFill>
                <a:latin typeface="Work Sans"/>
              </a:rPr>
              <a:t>Other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10082479" y="2709672"/>
            <a:ext cx="109728" cy="974666"/>
          </a:xfrm>
          <a:prstGeom prst="roundRect">
            <a:avLst>
              <a:gd name="adj" fmla="val 16666"/>
            </a:avLst>
          </a:prstGeom>
          <a:solidFill>
            <a:srgbClr val="4C54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2" name="TextBox 51"/>
          <p:cNvSpPr txBox="1"/>
          <p:nvPr/>
        </p:nvSpPr>
        <p:spPr>
          <a:xfrm>
            <a:off x="10283647" y="3014125"/>
            <a:ext cx="1203960" cy="20116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100" b="0" i="0">
                <a:solidFill>
                  <a:srgbClr val="141821"/>
                </a:solidFill>
                <a:latin typeface="Work Sans"/>
              </a:rPr>
              <a:t>Paid search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0283647" y="3215293"/>
            <a:ext cx="120396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737B8B"/>
                </a:solidFill>
                <a:latin typeface="Work Sans"/>
              </a:rPr>
              <a:t>415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10082479" y="3757490"/>
            <a:ext cx="109728" cy="674046"/>
          </a:xfrm>
          <a:prstGeom prst="roundRect">
            <a:avLst>
              <a:gd name="adj" fmla="val 16666"/>
            </a:avLst>
          </a:prstGeom>
          <a:solidFill>
            <a:srgbClr val="4C54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5" name="TextBox 54"/>
          <p:cNvSpPr txBox="1"/>
          <p:nvPr/>
        </p:nvSpPr>
        <p:spPr>
          <a:xfrm>
            <a:off x="10283647" y="3911633"/>
            <a:ext cx="1203960" cy="20116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100" b="0" i="0">
                <a:solidFill>
                  <a:srgbClr val="141821"/>
                </a:solidFill>
                <a:latin typeface="Work Sans"/>
              </a:rPr>
              <a:t>Paid social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10283647" y="4112801"/>
            <a:ext cx="120396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737B8B"/>
                </a:solidFill>
                <a:latin typeface="Work Sans"/>
              </a:rPr>
              <a:t>287</a:t>
            </a:r>
          </a:p>
        </p:txBody>
      </p:sp>
      <p:sp>
        <p:nvSpPr>
          <p:cNvPr id="57" name="Rounded Rectangle 56"/>
          <p:cNvSpPr/>
          <p:nvPr/>
        </p:nvSpPr>
        <p:spPr>
          <a:xfrm>
            <a:off x="10082479" y="4504688"/>
            <a:ext cx="109728" cy="352289"/>
          </a:xfrm>
          <a:prstGeom prst="roundRect">
            <a:avLst>
              <a:gd name="adj" fmla="val 16666"/>
            </a:avLst>
          </a:prstGeom>
          <a:solidFill>
            <a:srgbClr val="4C54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8" name="TextBox 57"/>
          <p:cNvSpPr txBox="1"/>
          <p:nvPr/>
        </p:nvSpPr>
        <p:spPr>
          <a:xfrm>
            <a:off x="10283647" y="4497953"/>
            <a:ext cx="1203960" cy="20116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100" b="0" i="0">
                <a:solidFill>
                  <a:srgbClr val="141821"/>
                </a:solidFill>
                <a:latin typeface="Work Sans"/>
              </a:rPr>
              <a:t>Organic search</a:t>
            </a:r>
          </a:p>
        </p:txBody>
      </p:sp>
      <p:sp>
        <p:nvSpPr>
          <p:cNvPr id="59" name="Rounded Rectangle 58"/>
          <p:cNvSpPr/>
          <p:nvPr/>
        </p:nvSpPr>
        <p:spPr>
          <a:xfrm>
            <a:off x="10082479" y="4930129"/>
            <a:ext cx="109728" cy="199630"/>
          </a:xfrm>
          <a:prstGeom prst="roundRect">
            <a:avLst>
              <a:gd name="adj" fmla="val 16666"/>
            </a:avLst>
          </a:prstGeom>
          <a:solidFill>
            <a:srgbClr val="4C54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0" name="TextBox 59"/>
          <p:cNvSpPr txBox="1"/>
          <p:nvPr/>
        </p:nvSpPr>
        <p:spPr>
          <a:xfrm>
            <a:off x="10283647" y="4847064"/>
            <a:ext cx="1203960" cy="20116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100" b="0" i="0">
                <a:solidFill>
                  <a:srgbClr val="141821"/>
                </a:solidFill>
                <a:latin typeface="Work Sans"/>
              </a:rPr>
              <a:t>Direct</a:t>
            </a:r>
          </a:p>
        </p:txBody>
      </p:sp>
      <p:sp>
        <p:nvSpPr>
          <p:cNvPr id="61" name="Rounded Rectangle 60"/>
          <p:cNvSpPr/>
          <p:nvPr/>
        </p:nvSpPr>
        <p:spPr>
          <a:xfrm>
            <a:off x="10082479" y="5202912"/>
            <a:ext cx="109728" cy="140916"/>
          </a:xfrm>
          <a:prstGeom prst="roundRect">
            <a:avLst>
              <a:gd name="adj" fmla="val 16666"/>
            </a:avLst>
          </a:prstGeom>
          <a:solidFill>
            <a:srgbClr val="4C54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2" name="TextBox 61"/>
          <p:cNvSpPr txBox="1"/>
          <p:nvPr/>
        </p:nvSpPr>
        <p:spPr>
          <a:xfrm>
            <a:off x="10283647" y="5090489"/>
            <a:ext cx="1203960" cy="20116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100" b="0" i="0">
                <a:solidFill>
                  <a:srgbClr val="141821"/>
                </a:solidFill>
                <a:latin typeface="Work Sans"/>
              </a:rPr>
              <a:t>AI assistants</a:t>
            </a:r>
          </a:p>
        </p:txBody>
      </p:sp>
      <p:sp>
        <p:nvSpPr>
          <p:cNvPr id="63" name="Rounded Rectangle 62"/>
          <p:cNvSpPr/>
          <p:nvPr/>
        </p:nvSpPr>
        <p:spPr>
          <a:xfrm>
            <a:off x="10082479" y="5416979"/>
            <a:ext cx="109728" cy="288877"/>
          </a:xfrm>
          <a:prstGeom prst="roundRect">
            <a:avLst>
              <a:gd name="adj" fmla="val 16666"/>
            </a:avLst>
          </a:prstGeom>
          <a:solidFill>
            <a:srgbClr val="4C54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4" name="TextBox 63"/>
          <p:cNvSpPr txBox="1"/>
          <p:nvPr/>
        </p:nvSpPr>
        <p:spPr>
          <a:xfrm>
            <a:off x="10283647" y="5378538"/>
            <a:ext cx="1203960" cy="20116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100" b="0" i="0">
                <a:solidFill>
                  <a:srgbClr val="141821"/>
                </a:solidFill>
                <a:latin typeface="Work Sans"/>
              </a:rPr>
              <a:t>Other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795528" y="5788152"/>
            <a:ext cx="10600639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737B8B"/>
                </a:solidFill>
                <a:latin typeface="Work Sans"/>
              </a:rPr>
              <a:t>1,120 traced leads. Bands that cross changed channel on the way. Other: Email, Organic social, Referral.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Customer journeys, Northwind Dental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3 / 10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Openers vs closers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41821"/>
                </a:solidFill>
                <a:latin typeface="Rubik"/>
              </a:rPr>
              <a:t>Which channels </a:t>
            </a:r>
            <a:r>
              <a:rPr sz="3200" b="1" i="0">
                <a:solidFill>
                  <a:srgbClr val="0E7C66"/>
                </a:solidFill>
                <a:latin typeface="Rubik"/>
              </a:rPr>
              <a:t>open</a:t>
            </a:r>
            <a:r>
              <a:rPr sz="3200" b="0" i="0">
                <a:solidFill>
                  <a:srgbClr val="141821"/>
                </a:solidFill>
                <a:latin typeface="Rubik"/>
              </a:rPr>
              <a:t> and which close.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475232"/>
            <a:ext cx="11057839" cy="4760976"/>
          </a:xfrm>
          <a:prstGeom prst="roundRect">
            <a:avLst>
              <a:gd name="adj" fmla="val 3841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95528" y="1703832"/>
            <a:ext cx="1060063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141821"/>
                </a:solidFill>
                <a:latin typeface="Rubik"/>
              </a:rPr>
              <a:t>First touch against last touch, by </a:t>
            </a:r>
            <a:r>
              <a:rPr sz="1400" b="1" i="0">
                <a:solidFill>
                  <a:srgbClr val="0E7C66"/>
                </a:solidFill>
                <a:latin typeface="Rubik"/>
              </a:rPr>
              <a:t>channel</a:t>
            </a:r>
          </a:p>
        </p:txBody>
      </p:sp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795528" y="2087880"/>
          <a:ext cx="10600639" cy="3645408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95528" y="5788152"/>
            <a:ext cx="10600639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737B8B"/>
                </a:solidFill>
                <a:latin typeface="Work Sans"/>
              </a:rPr>
              <a:t>Leads credited to each channel by first touch and by last touch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Customer journeys, Northwind Dental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4 / 10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66928" y="1371600"/>
            <a:ext cx="11057839" cy="4892040"/>
          </a:xfrm>
          <a:prstGeom prst="roundRect">
            <a:avLst>
              <a:gd name="adj" fmla="val 3738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1024128" y="1828800"/>
            <a:ext cx="101434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Openers vs closers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24128" y="2121408"/>
            <a:ext cx="10143439" cy="10845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</a:pPr>
            <a:r>
              <a:rPr sz="3400" b="1" i="0">
                <a:solidFill>
                  <a:srgbClr val="0E7C66"/>
                </a:solidFill>
                <a:latin typeface="Rubik"/>
              </a:rPr>
              <a:t>Organic search</a:t>
            </a:r>
            <a:r>
              <a:rPr sz="3400" b="0" i="0">
                <a:solidFill>
                  <a:srgbClr val="141821"/>
                </a:solidFill>
                <a:latin typeface="Rubik"/>
              </a:rPr>
              <a:t> starts more journeys than it gets credit for.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4128" y="3434588"/>
            <a:ext cx="9229039" cy="25547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0000"/>
              </a:lnSpc>
            </a:pPr>
            <a:r>
              <a:rPr sz="1600" b="0" i="0">
                <a:solidFill>
                  <a:srgbClr val="4C5464"/>
                </a:solidFill>
                <a:latin typeface="Work Sans"/>
              </a:rPr>
              <a:t>Organic search opened 228 journeys and closed 150.</a:t>
            </a:r>
          </a:p>
          <a:p>
            <a:pPr algn="l">
              <a:lnSpc>
                <a:spcPct val="120000"/>
              </a:lnSpc>
              <a:spcBef>
                <a:spcPts val="880"/>
              </a:spcBef>
            </a:pPr>
            <a:r>
              <a:rPr sz="1600" b="0" i="0">
                <a:solidFill>
                  <a:srgbClr val="4C5464"/>
                </a:solidFill>
                <a:latin typeface="Work Sans"/>
              </a:rPr>
              <a:t>Paid search closed 415; 154 of them started on another channel.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Customer journeys, Northwind Dental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5 / 10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Fair credit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41821"/>
                </a:solidFill>
                <a:latin typeface="Rubik"/>
              </a:rPr>
              <a:t>Credit per </a:t>
            </a:r>
            <a:r>
              <a:rPr sz="3200" b="1" i="0">
                <a:solidFill>
                  <a:srgbClr val="0E7C66"/>
                </a:solidFill>
                <a:latin typeface="Rubik"/>
              </a:rPr>
              <a:t>channel</a:t>
            </a:r>
            <a:r>
              <a:rPr sz="3200" b="0" i="0">
                <a:solidFill>
                  <a:srgbClr val="141821"/>
                </a:solidFill>
                <a:latin typeface="Rubik"/>
              </a:rPr>
              <a:t>, three ways.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29235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4C5464"/>
                </a:solidFill>
                <a:latin typeface="Work Sans"/>
              </a:rPr>
              <a:t>First touch credits the opener, last touch the closer, the 50/50 split shares each lead between them.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1758696"/>
            <a:ext cx="11057839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141821"/>
                </a:solidFill>
                <a:latin typeface="Rubik"/>
              </a:rPr>
              <a:t>Lead credit by </a:t>
            </a:r>
            <a:r>
              <a:rPr sz="1400" b="1" i="0">
                <a:solidFill>
                  <a:srgbClr val="0E7C66"/>
                </a:solidFill>
                <a:latin typeface="Rubik"/>
              </a:rPr>
              <a:t>channel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66928" y="2170176"/>
          <a:ext cx="11057839" cy="3864860"/>
        </p:xfrm>
        <a:graphic>
          <a:graphicData uri="http://schemas.openxmlformats.org/drawingml/2006/table">
            <a:tbl>
              <a:tblPr firstRow="0" bandRow="0" firstCol="0" lastRow="0" lastCol="0" bandCol="0">
                <a:tableStyleId>{2D5ABB26-0587-4C30-8999-92F81FD0307C}</a:tableStyleId>
              </a:tblPr>
              <a:tblGrid>
                <a:gridCol w="2992121"/>
                <a:gridCol w="2601845"/>
                <a:gridCol w="1300922"/>
                <a:gridCol w="1300922"/>
                <a:gridCol w="1300922"/>
                <a:gridCol w="1561107"/>
              </a:tblGrid>
              <a:tr h="386486"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Channel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First touch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Last touch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50/50 split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Split vs last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Last click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86486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Paid search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141821"/>
                          </a:solidFill>
                          <a:latin typeface="Rubik"/>
                        </a:rPr>
                        <a:t>415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141821"/>
                          </a:solidFill>
                          <a:latin typeface="Rubik"/>
                        </a:rPr>
                        <a:t>361.5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C0322B"/>
                          </a:solidFill>
                          <a:latin typeface="Work Sans"/>
                        </a:rPr>
                        <a:t>▼ −53.5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86486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Paid social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141821"/>
                          </a:solidFill>
                          <a:latin typeface="Rubik"/>
                        </a:rPr>
                        <a:t>287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141821"/>
                          </a:solidFill>
                          <a:latin typeface="Rubik"/>
                        </a:rPr>
                        <a:t>296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7A3B"/>
                          </a:solidFill>
                          <a:latin typeface="Work Sans"/>
                        </a:rPr>
                        <a:t>▲ +9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86486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Organic search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E7F0ED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E7F0ED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141821"/>
                          </a:solidFill>
                          <a:latin typeface="Rubik"/>
                        </a:rPr>
                        <a:t>150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E7F0ED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141821"/>
                          </a:solidFill>
                          <a:latin typeface="Rubik"/>
                        </a:rPr>
                        <a:t>189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E7F0ED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7A3B"/>
                          </a:solidFill>
                          <a:latin typeface="Work Sans"/>
                        </a:rPr>
                        <a:t>▲ +39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E7F0ED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E7F0ED"/>
                    </a:solidFill>
                  </a:tcPr>
                </a:tc>
              </a:tr>
              <a:tr h="386486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AI assistants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141821"/>
                          </a:solidFill>
                          <a:latin typeface="Rubik"/>
                        </a:rPr>
                        <a:t>60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141821"/>
                          </a:solidFill>
                          <a:latin typeface="Rubik"/>
                        </a:rPr>
                        <a:t>97.5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7A3B"/>
                          </a:solidFill>
                          <a:latin typeface="Work Sans"/>
                        </a:rPr>
                        <a:t>▲ +37.5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86486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Direct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141821"/>
                          </a:solidFill>
                          <a:latin typeface="Rubik"/>
                        </a:rPr>
                        <a:t>85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141821"/>
                          </a:solidFill>
                          <a:latin typeface="Rubik"/>
                        </a:rPr>
                        <a:t>64.5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C0322B"/>
                          </a:solidFill>
                          <a:latin typeface="Work Sans"/>
                        </a:rPr>
                        <a:t>▼ −20.5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86486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Referral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141821"/>
                          </a:solidFill>
                          <a:latin typeface="Rubik"/>
                        </a:rPr>
                        <a:t>40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141821"/>
                          </a:solidFill>
                          <a:latin typeface="Rubik"/>
                        </a:rPr>
                        <a:t>48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7A3B"/>
                          </a:solidFill>
                          <a:latin typeface="Work Sans"/>
                        </a:rPr>
                        <a:t>▲ +8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86486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Organic social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141821"/>
                          </a:solidFill>
                          <a:latin typeface="Rubik"/>
                        </a:rPr>
                        <a:t>38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141821"/>
                          </a:solidFill>
                          <a:latin typeface="Rubik"/>
                        </a:rPr>
                        <a:t>36.5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C0322B"/>
                          </a:solidFill>
                          <a:latin typeface="Work Sans"/>
                        </a:rPr>
                        <a:t>▼ −1.5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86486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Email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141821"/>
                          </a:solidFill>
                          <a:latin typeface="Rubik"/>
                        </a:rPr>
                        <a:t>45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141821"/>
                          </a:solidFill>
                          <a:latin typeface="Rubik"/>
                        </a:rPr>
                        <a:t>27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C0322B"/>
                          </a:solidFill>
                          <a:latin typeface="Work Sans"/>
                        </a:rPr>
                        <a:t>▼ −18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86486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Total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737B8B"/>
                      </a:solidFill>
                    </a:lnT>
                    <a:lnB w="0">
                      <a:noFill/>
                    </a:lnB>
                    <a:solidFill>
                      <a:srgbClr val="EEF8F5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1,120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737B8B"/>
                      </a:solidFill>
                    </a:lnT>
                    <a:lnB w="0">
                      <a:noFill/>
                    </a:lnB>
                    <a:solidFill>
                      <a:srgbClr val="EEF8F5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1,120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737B8B"/>
                      </a:solidFill>
                    </a:lnT>
                    <a:lnB w="0">
                      <a:noFill/>
                    </a:lnB>
                    <a:solidFill>
                      <a:srgbClr val="EEF8F5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1,120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737B8B"/>
                      </a:solidFill>
                    </a:lnT>
                    <a:lnB w="0">
                      <a:noFill/>
                    </a:lnB>
                    <a:solidFill>
                      <a:srgbClr val="EEF8F5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737B8B"/>
                      </a:solidFill>
                    </a:lnT>
                    <a:lnB w="0">
                      <a:noFill/>
                    </a:lnB>
                    <a:solidFill>
                      <a:srgbClr val="EEF8F5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737B8B"/>
                      </a:solidFill>
                    </a:lnT>
                    <a:lnB w="0">
                      <a:noFill/>
                    </a:lnB>
                    <a:solidFill>
                      <a:srgbClr val="EEF8F5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650489" y="2631034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308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244849" y="2704186"/>
            <a:ext cx="1824605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4244849" y="2704186"/>
            <a:ext cx="1824605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10155100" y="2640178"/>
            <a:ext cx="1046480" cy="219456"/>
          </a:xfrm>
          <a:prstGeom prst="roundRect">
            <a:avLst>
              <a:gd name="adj" fmla="val 50000"/>
            </a:avLst>
          </a:prstGeom>
          <a:solidFill>
            <a:srgbClr val="FFF3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10155100" y="2640178"/>
            <a:ext cx="104648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9A6100"/>
                </a:solidFill>
                <a:latin typeface="Work Sans"/>
              </a:rPr>
              <a:t>Overcredited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50489" y="301752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305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244849" y="3090672"/>
            <a:ext cx="1824605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Rounded Rectangle 13"/>
          <p:cNvSpPr/>
          <p:nvPr/>
        </p:nvSpPr>
        <p:spPr>
          <a:xfrm>
            <a:off x="4244849" y="3090672"/>
            <a:ext cx="1806832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10155100" y="3026664"/>
            <a:ext cx="561340" cy="219456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10155100" y="3026664"/>
            <a:ext cx="56134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C5464"/>
                </a:solidFill>
                <a:latin typeface="Work Sans"/>
              </a:rPr>
              <a:t>Even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650489" y="3404006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228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244849" y="3477158"/>
            <a:ext cx="1824605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4244849" y="3477158"/>
            <a:ext cx="1350681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Rounded Rectangle 19"/>
          <p:cNvSpPr/>
          <p:nvPr/>
        </p:nvSpPr>
        <p:spPr>
          <a:xfrm>
            <a:off x="10155100" y="3413150"/>
            <a:ext cx="1027430" cy="219456"/>
          </a:xfrm>
          <a:prstGeom prst="roundRect">
            <a:avLst>
              <a:gd name="adj" fmla="val 50000"/>
            </a:avLst>
          </a:prstGeom>
          <a:solidFill>
            <a:srgbClr val="E7F0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10155100" y="3413150"/>
            <a:ext cx="102743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0E7C66"/>
                </a:solidFill>
                <a:latin typeface="Work Sans"/>
              </a:rPr>
              <a:t>Undervalued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50489" y="3790493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135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244849" y="3863645"/>
            <a:ext cx="1824605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Rounded Rectangle 23"/>
          <p:cNvSpPr/>
          <p:nvPr/>
        </p:nvSpPr>
        <p:spPr>
          <a:xfrm>
            <a:off x="4244849" y="3863645"/>
            <a:ext cx="799745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Rounded Rectangle 24"/>
          <p:cNvSpPr/>
          <p:nvPr/>
        </p:nvSpPr>
        <p:spPr>
          <a:xfrm>
            <a:off x="10155100" y="3799637"/>
            <a:ext cx="1027430" cy="219456"/>
          </a:xfrm>
          <a:prstGeom prst="roundRect">
            <a:avLst>
              <a:gd name="adj" fmla="val 50000"/>
            </a:avLst>
          </a:prstGeom>
          <a:solidFill>
            <a:srgbClr val="E7F0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10155100" y="3799637"/>
            <a:ext cx="102743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0E7C66"/>
                </a:solidFill>
                <a:latin typeface="Work Sans"/>
              </a:rPr>
              <a:t>Undervalued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650489" y="4176979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44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4244849" y="4250131"/>
            <a:ext cx="1824605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9" name="Rounded Rectangle 28"/>
          <p:cNvSpPr/>
          <p:nvPr/>
        </p:nvSpPr>
        <p:spPr>
          <a:xfrm>
            <a:off x="4244849" y="4250131"/>
            <a:ext cx="260658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Rounded Rectangle 29"/>
          <p:cNvSpPr/>
          <p:nvPr/>
        </p:nvSpPr>
        <p:spPr>
          <a:xfrm>
            <a:off x="10155100" y="4186123"/>
            <a:ext cx="1046480" cy="219456"/>
          </a:xfrm>
          <a:prstGeom prst="roundRect">
            <a:avLst>
              <a:gd name="adj" fmla="val 50000"/>
            </a:avLst>
          </a:prstGeom>
          <a:solidFill>
            <a:srgbClr val="FFF3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TextBox 30"/>
          <p:cNvSpPr txBox="1"/>
          <p:nvPr/>
        </p:nvSpPr>
        <p:spPr>
          <a:xfrm>
            <a:off x="10155100" y="4186123"/>
            <a:ext cx="104648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9A6100"/>
                </a:solidFill>
                <a:latin typeface="Work Sans"/>
              </a:rPr>
              <a:t>Overcredited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650489" y="4563466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56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4244849" y="4636618"/>
            <a:ext cx="1824605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4" name="Rounded Rectangle 33"/>
          <p:cNvSpPr/>
          <p:nvPr/>
        </p:nvSpPr>
        <p:spPr>
          <a:xfrm>
            <a:off x="4244849" y="4636618"/>
            <a:ext cx="331746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5" name="Rounded Rectangle 34"/>
          <p:cNvSpPr/>
          <p:nvPr/>
        </p:nvSpPr>
        <p:spPr>
          <a:xfrm>
            <a:off x="10155100" y="4572610"/>
            <a:ext cx="561340" cy="219456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6" name="TextBox 35"/>
          <p:cNvSpPr txBox="1"/>
          <p:nvPr/>
        </p:nvSpPr>
        <p:spPr>
          <a:xfrm>
            <a:off x="10155100" y="4572610"/>
            <a:ext cx="56134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C5464"/>
                </a:solidFill>
                <a:latin typeface="Work Sans"/>
              </a:rPr>
              <a:t>Even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650489" y="4949952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35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4244849" y="5023104"/>
            <a:ext cx="1824605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9" name="Rounded Rectangle 38"/>
          <p:cNvSpPr/>
          <p:nvPr/>
        </p:nvSpPr>
        <p:spPr>
          <a:xfrm>
            <a:off x="4244849" y="5023104"/>
            <a:ext cx="207341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0" name="Rounded Rectangle 39"/>
          <p:cNvSpPr/>
          <p:nvPr/>
        </p:nvSpPr>
        <p:spPr>
          <a:xfrm>
            <a:off x="10155100" y="4959096"/>
            <a:ext cx="561340" cy="219456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1" name="TextBox 40"/>
          <p:cNvSpPr txBox="1"/>
          <p:nvPr/>
        </p:nvSpPr>
        <p:spPr>
          <a:xfrm>
            <a:off x="10155100" y="4959096"/>
            <a:ext cx="56134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C5464"/>
                </a:solidFill>
                <a:latin typeface="Work Sans"/>
              </a:rPr>
              <a:t>Even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3650489" y="5336438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9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4244849" y="5409590"/>
            <a:ext cx="1824605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4" name="Rounded Rectangle 43"/>
          <p:cNvSpPr/>
          <p:nvPr/>
        </p:nvSpPr>
        <p:spPr>
          <a:xfrm>
            <a:off x="4244849" y="5409590"/>
            <a:ext cx="53316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5" name="Rounded Rectangle 44"/>
          <p:cNvSpPr/>
          <p:nvPr/>
        </p:nvSpPr>
        <p:spPr>
          <a:xfrm>
            <a:off x="10155100" y="5345582"/>
            <a:ext cx="1046480" cy="219456"/>
          </a:xfrm>
          <a:prstGeom prst="roundRect">
            <a:avLst>
              <a:gd name="adj" fmla="val 50000"/>
            </a:avLst>
          </a:prstGeom>
          <a:solidFill>
            <a:srgbClr val="FFF3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6" name="TextBox 45"/>
          <p:cNvSpPr txBox="1"/>
          <p:nvPr/>
        </p:nvSpPr>
        <p:spPr>
          <a:xfrm>
            <a:off x="10155100" y="5345582"/>
            <a:ext cx="104648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9A6100"/>
                </a:solidFill>
                <a:latin typeface="Work Sans"/>
              </a:rPr>
              <a:t>Overcredited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66928" y="6053328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737B8B"/>
                </a:solidFill>
                <a:latin typeface="Work Sans"/>
              </a:rPr>
              <a:t>Undervalued: the 50/50 split gives the channel more credit than last click does.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Customer journeys, Northwind Dental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6 / 10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41821"/>
                </a:solidFill>
                <a:latin typeface="Rubik"/>
              </a:rPr>
              <a:t>Revenue credit by </a:t>
            </a:r>
            <a:r>
              <a:rPr sz="3200" b="1" i="0">
                <a:solidFill>
                  <a:srgbClr val="0E7C66"/>
                </a:solidFill>
                <a:latin typeface="Rubik"/>
              </a:rPr>
              <a:t>channel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66928" y="1371600"/>
          <a:ext cx="11057839" cy="4663440"/>
        </p:xfrm>
        <a:graphic>
          <a:graphicData uri="http://schemas.openxmlformats.org/drawingml/2006/table">
            <a:tbl>
              <a:tblPr firstRow="0" bandRow="0" firstCol="0" lastRow="0" lastCol="0" bandCol="0">
                <a:tableStyleId>{2D5ABB26-0587-4C30-8999-92F81FD0307C}</a:tableStyleId>
              </a:tblPr>
              <a:tblGrid>
                <a:gridCol w="2992121"/>
                <a:gridCol w="2601845"/>
                <a:gridCol w="1300922"/>
                <a:gridCol w="1300922"/>
                <a:gridCol w="1300922"/>
                <a:gridCol w="1561107"/>
              </a:tblGrid>
              <a:tr h="466344"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Channel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First touch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Last touch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50/50 split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Split vs last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Last click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66344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Paid search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141821"/>
                          </a:solidFill>
                          <a:latin typeface="Rubik"/>
                        </a:rPr>
                        <a:t>$100K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141821"/>
                          </a:solidFill>
                          <a:latin typeface="Rubik"/>
                        </a:rPr>
                        <a:t>$97.7K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C0322B"/>
                          </a:solidFill>
                          <a:latin typeface="Work Sans"/>
                        </a:rPr>
                        <a:t>▼ −$2,340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66344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Paid social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141821"/>
                          </a:solidFill>
                          <a:latin typeface="Rubik"/>
                        </a:rPr>
                        <a:t>$64.4K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141821"/>
                          </a:solidFill>
                          <a:latin typeface="Rubik"/>
                        </a:rPr>
                        <a:t>$68.4K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7A3B"/>
                          </a:solidFill>
                          <a:latin typeface="Work Sans"/>
                        </a:rPr>
                        <a:t>▲ +$3,995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66344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Organic search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141821"/>
                          </a:solidFill>
                          <a:latin typeface="Rubik"/>
                        </a:rPr>
                        <a:t>$31.8K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141821"/>
                          </a:solidFill>
                          <a:latin typeface="Rubik"/>
                        </a:rPr>
                        <a:t>$34.6K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7A3B"/>
                          </a:solidFill>
                          <a:latin typeface="Work Sans"/>
                        </a:rPr>
                        <a:t>▲ +$2,865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66344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Direct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141821"/>
                          </a:solidFill>
                          <a:latin typeface="Rubik"/>
                        </a:rPr>
                        <a:t>$31K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141821"/>
                          </a:solidFill>
                          <a:latin typeface="Rubik"/>
                        </a:rPr>
                        <a:t>$18.3K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C0322B"/>
                          </a:solidFill>
                          <a:latin typeface="Work Sans"/>
                        </a:rPr>
                        <a:t>▼ −$12.7K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66344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Referral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141821"/>
                          </a:solidFill>
                          <a:latin typeface="Rubik"/>
                        </a:rPr>
                        <a:t>$15.3K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141821"/>
                          </a:solidFill>
                          <a:latin typeface="Rubik"/>
                        </a:rPr>
                        <a:t>$16.1K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7A3B"/>
                          </a:solidFill>
                          <a:latin typeface="Work Sans"/>
                        </a:rPr>
                        <a:t>▲ +$822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66344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AI assistants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E7F0ED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E7F0ED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141821"/>
                          </a:solidFill>
                          <a:latin typeface="Rubik"/>
                        </a:rPr>
                        <a:t>$4,090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E7F0ED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141821"/>
                          </a:solidFill>
                          <a:latin typeface="Rubik"/>
                        </a:rPr>
                        <a:t>$13.3K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E7F0ED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7A3B"/>
                          </a:solidFill>
                          <a:latin typeface="Work Sans"/>
                        </a:rPr>
                        <a:t>▲ +$9,192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E7F0ED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E7F0ED"/>
                    </a:solidFill>
                  </a:tcPr>
                </a:tc>
              </a:tr>
              <a:tr h="466344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Email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141821"/>
                          </a:solidFill>
                          <a:latin typeface="Rubik"/>
                        </a:rPr>
                        <a:t>$4,005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141821"/>
                          </a:solidFill>
                          <a:latin typeface="Rubik"/>
                        </a:rPr>
                        <a:t>$2,165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C0322B"/>
                          </a:solidFill>
                          <a:latin typeface="Work Sans"/>
                        </a:rPr>
                        <a:t>▼ −$1,840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66344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Organic social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141821"/>
                          </a:solidFill>
                          <a:latin typeface="Rubik"/>
                        </a:rPr>
                        <a:t>$700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141821"/>
                          </a:solidFill>
                          <a:latin typeface="Rubik"/>
                        </a:rPr>
                        <a:t>$700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737B8B"/>
                          </a:solidFill>
                          <a:latin typeface="Work Sans"/>
                        </a:rPr>
                        <a:t>$0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66344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Total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737B8B"/>
                      </a:solidFill>
                    </a:lnT>
                    <a:lnB w="0">
                      <a:noFill/>
                    </a:lnB>
                    <a:solidFill>
                      <a:srgbClr val="EEF8F5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$251K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737B8B"/>
                      </a:solidFill>
                    </a:lnT>
                    <a:lnB w="0">
                      <a:noFill/>
                    </a:lnB>
                    <a:solidFill>
                      <a:srgbClr val="EEF8F5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$251K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737B8B"/>
                      </a:solidFill>
                    </a:lnT>
                    <a:lnB w="0">
                      <a:noFill/>
                    </a:lnB>
                    <a:solidFill>
                      <a:srgbClr val="EEF8F5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$251K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737B8B"/>
                      </a:solidFill>
                    </a:lnT>
                    <a:lnB w="0">
                      <a:noFill/>
                    </a:lnB>
                    <a:solidFill>
                      <a:srgbClr val="EEF8F5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737B8B"/>
                      </a:solidFill>
                    </a:lnT>
                    <a:lnB w="0">
                      <a:noFill/>
                    </a:lnB>
                    <a:solidFill>
                      <a:srgbClr val="EEF8F5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737B8B"/>
                      </a:solidFill>
                    </a:lnT>
                    <a:lnB w="0">
                      <a:noFill/>
                    </a:lnB>
                    <a:solidFill>
                      <a:srgbClr val="EEF8F5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650489" y="1952244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$95.4K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244849" y="2025396"/>
            <a:ext cx="1824605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4244849" y="2025396"/>
            <a:ext cx="1824605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10155100" y="1961388"/>
            <a:ext cx="561340" cy="219456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10155100" y="1961388"/>
            <a:ext cx="56134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C5464"/>
                </a:solidFill>
                <a:latin typeface="Work Sans"/>
              </a:rPr>
              <a:t>Even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0489" y="2418588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$72.4K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244849" y="2491740"/>
            <a:ext cx="1824605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Rounded Rectangle 10"/>
          <p:cNvSpPr/>
          <p:nvPr/>
        </p:nvSpPr>
        <p:spPr>
          <a:xfrm>
            <a:off x="4244849" y="2491740"/>
            <a:ext cx="1385357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10155100" y="2427732"/>
            <a:ext cx="561340" cy="219456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10155100" y="2427732"/>
            <a:ext cx="56134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C5464"/>
                </a:solidFill>
                <a:latin typeface="Work Sans"/>
              </a:rPr>
              <a:t>Even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50489" y="2884932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$37.5K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244849" y="2958084"/>
            <a:ext cx="1824605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4244849" y="2958084"/>
            <a:ext cx="717448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Rounded Rectangle 16"/>
          <p:cNvSpPr/>
          <p:nvPr/>
        </p:nvSpPr>
        <p:spPr>
          <a:xfrm>
            <a:off x="10155100" y="2894076"/>
            <a:ext cx="561340" cy="219456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10155100" y="2894076"/>
            <a:ext cx="56134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C5464"/>
                </a:solidFill>
                <a:latin typeface="Work Sans"/>
              </a:rPr>
              <a:t>Even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650489" y="3351276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$5,585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244849" y="3424428"/>
            <a:ext cx="1824605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4244849" y="3424428"/>
            <a:ext cx="106823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ounded Rectangle 21"/>
          <p:cNvSpPr/>
          <p:nvPr/>
        </p:nvSpPr>
        <p:spPr>
          <a:xfrm>
            <a:off x="10155100" y="3360420"/>
            <a:ext cx="1046480" cy="219456"/>
          </a:xfrm>
          <a:prstGeom prst="roundRect">
            <a:avLst>
              <a:gd name="adj" fmla="val 50000"/>
            </a:avLst>
          </a:prstGeom>
          <a:solidFill>
            <a:srgbClr val="FFF3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10155100" y="3360420"/>
            <a:ext cx="104648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9A6100"/>
                </a:solidFill>
                <a:latin typeface="Work Sans"/>
              </a:rPr>
              <a:t>Overcredited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0489" y="381762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$17K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244849" y="3890772"/>
            <a:ext cx="1824605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Rounded Rectangle 25"/>
          <p:cNvSpPr/>
          <p:nvPr/>
        </p:nvSpPr>
        <p:spPr>
          <a:xfrm>
            <a:off x="4244849" y="3890772"/>
            <a:ext cx="324391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7" name="Rounded Rectangle 26"/>
          <p:cNvSpPr/>
          <p:nvPr/>
        </p:nvSpPr>
        <p:spPr>
          <a:xfrm>
            <a:off x="10155100" y="3826764"/>
            <a:ext cx="561340" cy="219456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TextBox 27"/>
          <p:cNvSpPr txBox="1"/>
          <p:nvPr/>
        </p:nvSpPr>
        <p:spPr>
          <a:xfrm>
            <a:off x="10155100" y="3826764"/>
            <a:ext cx="56134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C5464"/>
                </a:solidFill>
                <a:latin typeface="Work Sans"/>
              </a:rPr>
              <a:t>Even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650489" y="4283964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$22.5K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4244849" y="4357116"/>
            <a:ext cx="1824605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Rounded Rectangle 30"/>
          <p:cNvSpPr/>
          <p:nvPr/>
        </p:nvSpPr>
        <p:spPr>
          <a:xfrm>
            <a:off x="4244849" y="4357116"/>
            <a:ext cx="429876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2" name="Rounded Rectangle 31"/>
          <p:cNvSpPr/>
          <p:nvPr/>
        </p:nvSpPr>
        <p:spPr>
          <a:xfrm>
            <a:off x="10155100" y="4293108"/>
            <a:ext cx="1027430" cy="219456"/>
          </a:xfrm>
          <a:prstGeom prst="roundRect">
            <a:avLst>
              <a:gd name="adj" fmla="val 50000"/>
            </a:avLst>
          </a:prstGeom>
          <a:solidFill>
            <a:srgbClr val="E7F0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3" name="TextBox 32"/>
          <p:cNvSpPr txBox="1"/>
          <p:nvPr/>
        </p:nvSpPr>
        <p:spPr>
          <a:xfrm>
            <a:off x="10155100" y="4293108"/>
            <a:ext cx="102743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0E7C66"/>
                </a:solidFill>
                <a:latin typeface="Work Sans"/>
              </a:rPr>
              <a:t>Undervalued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650489" y="4750308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$325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4244849" y="4823460"/>
            <a:ext cx="1824605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6" name="Rounded Rectangle 35"/>
          <p:cNvSpPr/>
          <p:nvPr/>
        </p:nvSpPr>
        <p:spPr>
          <a:xfrm>
            <a:off x="4244849" y="4823460"/>
            <a:ext cx="27432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7" name="Rounded Rectangle 36"/>
          <p:cNvSpPr/>
          <p:nvPr/>
        </p:nvSpPr>
        <p:spPr>
          <a:xfrm>
            <a:off x="10155100" y="4759452"/>
            <a:ext cx="561340" cy="219456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8" name="TextBox 37"/>
          <p:cNvSpPr txBox="1"/>
          <p:nvPr/>
        </p:nvSpPr>
        <p:spPr>
          <a:xfrm>
            <a:off x="10155100" y="4759452"/>
            <a:ext cx="56134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C5464"/>
                </a:solidFill>
                <a:latin typeface="Work Sans"/>
              </a:rPr>
              <a:t>Even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650489" y="5216652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$700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4244849" y="5289804"/>
            <a:ext cx="1824605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1" name="Rounded Rectangle 40"/>
          <p:cNvSpPr/>
          <p:nvPr/>
        </p:nvSpPr>
        <p:spPr>
          <a:xfrm>
            <a:off x="4244849" y="5289804"/>
            <a:ext cx="27432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2" name="Rounded Rectangle 41"/>
          <p:cNvSpPr/>
          <p:nvPr/>
        </p:nvSpPr>
        <p:spPr>
          <a:xfrm>
            <a:off x="10155100" y="5225796"/>
            <a:ext cx="561340" cy="219456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3" name="TextBox 42"/>
          <p:cNvSpPr txBox="1"/>
          <p:nvPr/>
        </p:nvSpPr>
        <p:spPr>
          <a:xfrm>
            <a:off x="10155100" y="5225796"/>
            <a:ext cx="56134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C5464"/>
                </a:solidFill>
                <a:latin typeface="Work Sans"/>
              </a:rPr>
              <a:t>Even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66928" y="6053328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737B8B"/>
                </a:solidFill>
                <a:latin typeface="Work Sans"/>
              </a:rPr>
              <a:t>Revenue from 219 won CRM deals matched to these leads by email, credited the same three ways.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Customer journeys, Northwind Dental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7 / 10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Next steps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41821"/>
                </a:solidFill>
                <a:latin typeface="Rubik"/>
              </a:rPr>
              <a:t>Give every </a:t>
            </a:r>
            <a:r>
              <a:rPr sz="3200" b="1" i="0">
                <a:solidFill>
                  <a:srgbClr val="0E7C66"/>
                </a:solidFill>
                <a:latin typeface="Rubik"/>
              </a:rPr>
              <a:t>channel</a:t>
            </a:r>
            <a:r>
              <a:rPr sz="3200" b="0" i="0">
                <a:solidFill>
                  <a:srgbClr val="141821"/>
                </a:solidFill>
                <a:latin typeface="Rubik"/>
              </a:rPr>
              <a:t> fair credit.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475232"/>
            <a:ext cx="5437480" cy="219456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Oval 4"/>
          <p:cNvSpPr/>
          <p:nvPr/>
        </p:nvSpPr>
        <p:spPr>
          <a:xfrm>
            <a:off x="804672" y="1712976"/>
            <a:ext cx="365760" cy="365760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4672" y="1712976"/>
            <a:ext cx="365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Rubik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53312" y="1712976"/>
            <a:ext cx="441335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737B8B"/>
                </a:solidFill>
                <a:latin typeface="Work Sans"/>
              </a:rPr>
              <a:t>Reporting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53312" y="1932432"/>
            <a:ext cx="4413352" cy="5943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0" i="0">
                <a:solidFill>
                  <a:srgbClr val="141821"/>
                </a:solidFill>
                <a:latin typeface="Rubik"/>
              </a:rPr>
              <a:t>Judge </a:t>
            </a:r>
            <a:r>
              <a:rPr sz="1800" b="1" i="0">
                <a:solidFill>
                  <a:srgbClr val="0E7C66"/>
                </a:solidFill>
                <a:latin typeface="Rubik"/>
              </a:rPr>
              <a:t>Organic search</a:t>
            </a:r>
            <a:r>
              <a:rPr sz="1800" b="0" i="0">
                <a:solidFill>
                  <a:srgbClr val="141821"/>
                </a:solidFill>
                <a:latin typeface="Rubik"/>
              </a:rPr>
              <a:t> on first touch, not last click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53312" y="2572512"/>
            <a:ext cx="4413352" cy="6766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250" b="0" i="0">
                <a:solidFill>
                  <a:srgbClr val="4C5464"/>
                </a:solidFill>
                <a:latin typeface="Work Sans"/>
              </a:rPr>
              <a:t>Last click gives it 150 leads; the 50/50 split gives it 189. Report both so budget follows the channel that finds people.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353312" y="3322320"/>
            <a:ext cx="932942" cy="219456"/>
          </a:xfrm>
          <a:prstGeom prst="roundRect">
            <a:avLst>
              <a:gd name="adj" fmla="val 50000"/>
            </a:avLst>
          </a:prstGeom>
          <a:solidFill>
            <a:srgbClr val="FDEB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1353312" y="3322320"/>
            <a:ext cx="93294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C0322B"/>
                </a:solidFill>
                <a:latin typeface="Work Sans"/>
              </a:rPr>
              <a:t>High impact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377694" y="3322320"/>
            <a:ext cx="858012" cy="219456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2377694" y="3322320"/>
            <a:ext cx="85801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C5464"/>
                </a:solidFill>
                <a:latin typeface="Work Sans"/>
              </a:rPr>
              <a:t>Low effort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187288" y="1475232"/>
            <a:ext cx="5437480" cy="219456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Oval 14"/>
          <p:cNvSpPr/>
          <p:nvPr/>
        </p:nvSpPr>
        <p:spPr>
          <a:xfrm>
            <a:off x="6425032" y="1712976"/>
            <a:ext cx="365760" cy="365760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25032" y="1712976"/>
            <a:ext cx="365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Rubik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73672" y="1712976"/>
            <a:ext cx="441335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737B8B"/>
                </a:solidFill>
                <a:latin typeface="Work Sans"/>
              </a:rPr>
              <a:t>Budget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73672" y="1932432"/>
            <a:ext cx="4413352" cy="5943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0" i="0">
                <a:solidFill>
                  <a:srgbClr val="141821"/>
                </a:solidFill>
                <a:latin typeface="Rubik"/>
              </a:rPr>
              <a:t>Keep </a:t>
            </a:r>
            <a:r>
              <a:rPr sz="1800" b="1" i="0">
                <a:solidFill>
                  <a:srgbClr val="0E7C66"/>
                </a:solidFill>
                <a:latin typeface="Rubik"/>
              </a:rPr>
              <a:t>Paid search</a:t>
            </a:r>
            <a:r>
              <a:rPr sz="1800" b="0" i="0">
                <a:solidFill>
                  <a:srgbClr val="141821"/>
                </a:solidFill>
                <a:latin typeface="Rubik"/>
              </a:rPr>
              <a:t> as the closer, and fund its openers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973672" y="2572512"/>
            <a:ext cx="4413352" cy="6766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250" b="0" i="0">
                <a:solidFill>
                  <a:srgbClr val="4C5464"/>
                </a:solidFill>
                <a:latin typeface="Work Sans"/>
              </a:rPr>
              <a:t>It closed 415 journeys; 154 of them started on another channel. Its results depend on the channels that bring people in first.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973672" y="3322320"/>
            <a:ext cx="1132332" cy="219456"/>
          </a:xfrm>
          <a:prstGeom prst="roundRect">
            <a:avLst>
              <a:gd name="adj" fmla="val 50000"/>
            </a:avLst>
          </a:prstGeom>
          <a:solidFill>
            <a:srgbClr val="FFF3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6973672" y="3322320"/>
            <a:ext cx="113233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9A6100"/>
                </a:solidFill>
                <a:latin typeface="Work Sans"/>
              </a:rPr>
              <a:t>Medium impact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197444" y="3322320"/>
            <a:ext cx="858012" cy="219456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8197444" y="3322320"/>
            <a:ext cx="85801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C5464"/>
                </a:solidFill>
                <a:latin typeface="Work Sans"/>
              </a:rPr>
              <a:t>Low effort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66928" y="3852672"/>
            <a:ext cx="5437480" cy="219456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Oval 24"/>
          <p:cNvSpPr/>
          <p:nvPr/>
        </p:nvSpPr>
        <p:spPr>
          <a:xfrm>
            <a:off x="804672" y="4090416"/>
            <a:ext cx="365760" cy="365760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04672" y="4090416"/>
            <a:ext cx="365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Rubik"/>
              </a:rPr>
              <a:t>3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353312" y="4090416"/>
            <a:ext cx="441335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737B8B"/>
                </a:solidFill>
                <a:latin typeface="Work Sans"/>
              </a:rPr>
              <a:t>Content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353312" y="4309872"/>
            <a:ext cx="4413352" cy="320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0" i="0">
                <a:solidFill>
                  <a:srgbClr val="141821"/>
                </a:solidFill>
                <a:latin typeface="Rubik"/>
              </a:rPr>
              <a:t>Count </a:t>
            </a:r>
            <a:r>
              <a:rPr sz="1800" b="1" i="0">
                <a:solidFill>
                  <a:srgbClr val="0E7C66"/>
                </a:solidFill>
                <a:latin typeface="Rubik"/>
              </a:rPr>
              <a:t>AI assistants</a:t>
            </a:r>
            <a:r>
              <a:rPr sz="1800" b="0" i="0">
                <a:solidFill>
                  <a:srgbClr val="141821"/>
                </a:solidFill>
                <a:latin typeface="Rubik"/>
              </a:rPr>
              <a:t> as an opener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353312" y="4675632"/>
            <a:ext cx="4413352" cy="95097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250" b="0" i="0">
                <a:solidFill>
                  <a:srgbClr val="4C5464"/>
                </a:solidFill>
                <a:latin typeface="Work Sans"/>
              </a:rPr>
              <a:t>They were the first visit for 135 leads and the converting visit for 60. Pages that answer questions clearly keep them recommending you.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1353312" y="5699760"/>
            <a:ext cx="1132332" cy="219456"/>
          </a:xfrm>
          <a:prstGeom prst="roundRect">
            <a:avLst>
              <a:gd name="adj" fmla="val 50000"/>
            </a:avLst>
          </a:prstGeom>
          <a:solidFill>
            <a:srgbClr val="FFF3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TextBox 30"/>
          <p:cNvSpPr txBox="1"/>
          <p:nvPr/>
        </p:nvSpPr>
        <p:spPr>
          <a:xfrm>
            <a:off x="1353312" y="5699760"/>
            <a:ext cx="113233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9A6100"/>
                </a:solidFill>
                <a:latin typeface="Work Sans"/>
              </a:rPr>
              <a:t>Medium impact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2577084" y="5699760"/>
            <a:ext cx="1067562" cy="219456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3" name="TextBox 32"/>
          <p:cNvSpPr txBox="1"/>
          <p:nvPr/>
        </p:nvSpPr>
        <p:spPr>
          <a:xfrm>
            <a:off x="2577084" y="5699760"/>
            <a:ext cx="106756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C5464"/>
                </a:solidFill>
                <a:latin typeface="Work Sans"/>
              </a:rPr>
              <a:t>Medium effort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187288" y="3852672"/>
            <a:ext cx="5437480" cy="219456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5" name="Oval 34"/>
          <p:cNvSpPr/>
          <p:nvPr/>
        </p:nvSpPr>
        <p:spPr>
          <a:xfrm>
            <a:off x="6425032" y="4090416"/>
            <a:ext cx="365760" cy="365760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25032" y="4090416"/>
            <a:ext cx="365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Rubik"/>
              </a:rPr>
              <a:t>4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973672" y="4090416"/>
            <a:ext cx="441335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737B8B"/>
                </a:solidFill>
                <a:latin typeface="Work Sans"/>
              </a:rPr>
              <a:t>Revenue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973672" y="4309872"/>
            <a:ext cx="4413352" cy="5943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0" i="0">
                <a:solidFill>
                  <a:srgbClr val="141821"/>
                </a:solidFill>
                <a:latin typeface="Rubik"/>
              </a:rPr>
              <a:t>Credit </a:t>
            </a:r>
            <a:r>
              <a:rPr sz="1800" b="1" i="0">
                <a:solidFill>
                  <a:srgbClr val="0E7C66"/>
                </a:solidFill>
                <a:latin typeface="Rubik"/>
              </a:rPr>
              <a:t>AI assistants</a:t>
            </a:r>
            <a:r>
              <a:rPr sz="1800" b="0" i="0">
                <a:solidFill>
                  <a:srgbClr val="141821"/>
                </a:solidFill>
                <a:latin typeface="Rubik"/>
              </a:rPr>
              <a:t> for the revenue they find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973672" y="4949952"/>
            <a:ext cx="4413352" cy="6766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250" b="0" i="0">
                <a:solidFill>
                  <a:srgbClr val="4C5464"/>
                </a:solidFill>
                <a:latin typeface="Work Sans"/>
              </a:rPr>
              <a:t>By first touch they found $22.5K of revenue; last click gives them $4,090.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6973672" y="5699760"/>
            <a:ext cx="1132332" cy="219456"/>
          </a:xfrm>
          <a:prstGeom prst="roundRect">
            <a:avLst>
              <a:gd name="adj" fmla="val 50000"/>
            </a:avLst>
          </a:prstGeom>
          <a:solidFill>
            <a:srgbClr val="FFF3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1" name="TextBox 40"/>
          <p:cNvSpPr txBox="1"/>
          <p:nvPr/>
        </p:nvSpPr>
        <p:spPr>
          <a:xfrm>
            <a:off x="6973672" y="5699760"/>
            <a:ext cx="113233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9A6100"/>
                </a:solidFill>
                <a:latin typeface="Work Sans"/>
              </a:rPr>
              <a:t>Medium impact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8197444" y="5699760"/>
            <a:ext cx="858012" cy="219456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3" name="TextBox 42"/>
          <p:cNvSpPr txBox="1"/>
          <p:nvPr/>
        </p:nvSpPr>
        <p:spPr>
          <a:xfrm>
            <a:off x="8197444" y="5699760"/>
            <a:ext cx="85801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C5464"/>
                </a:solidFill>
                <a:latin typeface="Work Sans"/>
              </a:rPr>
              <a:t>Low effort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Customer journeys, Northwind Dental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8 / 10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29184" y="329184"/>
            <a:ext cx="11533327" cy="6199632"/>
          </a:xfrm>
          <a:prstGeom prst="roundRect">
            <a:avLst>
              <a:gd name="adj" fmla="val 5014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841248" y="914400"/>
            <a:ext cx="9144000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Journeys in one line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1248" y="1207008"/>
            <a:ext cx="10509199" cy="12273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2000"/>
              </a:lnSpc>
            </a:pPr>
            <a:r>
              <a:rPr sz="4000" b="0" i="0">
                <a:solidFill>
                  <a:srgbClr val="141821"/>
                </a:solidFill>
                <a:latin typeface="Rubik"/>
              </a:rPr>
              <a:t>Next: judge </a:t>
            </a:r>
            <a:r>
              <a:rPr sz="4000" b="1" i="0">
                <a:solidFill>
                  <a:srgbClr val="0E7C66"/>
                </a:solidFill>
                <a:latin typeface="Rubik"/>
              </a:rPr>
              <a:t>Organic search</a:t>
            </a:r>
            <a:r>
              <a:rPr sz="4000" b="0" i="0">
                <a:solidFill>
                  <a:srgbClr val="141821"/>
                </a:solidFill>
                <a:latin typeface="Rubik"/>
              </a:rPr>
              <a:t> on first touch. It opens 228 journeys and closes 150.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841248" y="2845816"/>
            <a:ext cx="2455850" cy="0"/>
          </a:xfrm>
          <a:prstGeom prst="line">
            <a:avLst/>
          </a:prstGeom>
          <a:ln w="12700">
            <a:solidFill>
              <a:srgbClr val="E6E8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841248" y="2982976"/>
            <a:ext cx="245585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737B8B"/>
                </a:solidFill>
                <a:latin typeface="Work Sans"/>
              </a:rPr>
              <a:t>Leads traced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8" y="3229864"/>
            <a:ext cx="245585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141821"/>
                </a:solidFill>
                <a:latin typeface="Rubik"/>
              </a:rPr>
              <a:t>1,120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3525698" y="2845816"/>
            <a:ext cx="2455850" cy="0"/>
          </a:xfrm>
          <a:prstGeom prst="line">
            <a:avLst/>
          </a:prstGeom>
          <a:ln w="12700">
            <a:solidFill>
              <a:srgbClr val="E6E8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525698" y="2982976"/>
            <a:ext cx="245585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737B8B"/>
                </a:solidFill>
                <a:latin typeface="Work Sans"/>
              </a:rPr>
              <a:t>Changed channel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25698" y="3229864"/>
            <a:ext cx="245585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141821"/>
                </a:solidFill>
                <a:latin typeface="Rubik"/>
              </a:rPr>
              <a:t>31%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6210148" y="2845816"/>
            <a:ext cx="2455849" cy="0"/>
          </a:xfrm>
          <a:prstGeom prst="line">
            <a:avLst/>
          </a:prstGeom>
          <a:ln w="12700">
            <a:solidFill>
              <a:srgbClr val="E6E8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6210148" y="2982976"/>
            <a:ext cx="245585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737B8B"/>
                </a:solidFill>
                <a:latin typeface="Work Sans"/>
              </a:rPr>
              <a:t>Top opener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210148" y="3229864"/>
            <a:ext cx="2455850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000" b="1" i="0">
                <a:solidFill>
                  <a:srgbClr val="141821"/>
                </a:solidFill>
                <a:latin typeface="Rubik"/>
              </a:rPr>
              <a:t>Paid search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8894597" y="2845816"/>
            <a:ext cx="2455850" cy="0"/>
          </a:xfrm>
          <a:prstGeom prst="line">
            <a:avLst/>
          </a:prstGeom>
          <a:ln w="12700">
            <a:solidFill>
              <a:srgbClr val="E6E8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8894597" y="2982976"/>
            <a:ext cx="245585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737B8B"/>
                </a:solidFill>
                <a:latin typeface="Work Sans"/>
              </a:rPr>
              <a:t>Top closer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894597" y="3229864"/>
            <a:ext cx="2455850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000" b="1" i="0">
                <a:solidFill>
                  <a:srgbClr val="141821"/>
                </a:solidFill>
                <a:latin typeface="Rubik"/>
              </a:rPr>
              <a:t>Paid search</a:t>
            </a:r>
          </a:p>
        </p:txBody>
      </p:sp>
      <p:sp>
        <p:nvSpPr>
          <p:cNvPr id="17" name="Oval 16"/>
          <p:cNvSpPr/>
          <p:nvPr/>
        </p:nvSpPr>
        <p:spPr>
          <a:xfrm>
            <a:off x="850392" y="4162552"/>
            <a:ext cx="91440" cy="91440"/>
          </a:xfrm>
          <a:prstGeom prst="ellipse">
            <a:avLst/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069848" y="4080256"/>
            <a:ext cx="1023487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4C5464"/>
                </a:solidFill>
                <a:latin typeface="Work Sans"/>
              </a:rPr>
              <a:t>Changed-channel share moved from 34% in August to 31%.</a:t>
            </a:r>
          </a:p>
        </p:txBody>
      </p:sp>
      <p:sp>
        <p:nvSpPr>
          <p:cNvPr id="19" name="Oval 18"/>
          <p:cNvSpPr/>
          <p:nvPr/>
        </p:nvSpPr>
        <p:spPr>
          <a:xfrm>
            <a:off x="850392" y="4510024"/>
            <a:ext cx="91440" cy="91440"/>
          </a:xfrm>
          <a:prstGeom prst="ellipse">
            <a:avLst/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069848" y="4427728"/>
            <a:ext cx="1023487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4C5464"/>
                </a:solidFill>
                <a:latin typeface="Work Sans"/>
              </a:rPr>
              <a:t>Most undervalued by last click: Organic search (+78).</a:t>
            </a:r>
          </a:p>
        </p:txBody>
      </p:sp>
      <p:sp>
        <p:nvSpPr>
          <p:cNvPr id="21" name="Oval 20"/>
          <p:cNvSpPr/>
          <p:nvPr/>
        </p:nvSpPr>
        <p:spPr>
          <a:xfrm>
            <a:off x="850392" y="4857496"/>
            <a:ext cx="91440" cy="91440"/>
          </a:xfrm>
          <a:prstGeom prst="ellipse">
            <a:avLst/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069848" y="4775200"/>
            <a:ext cx="1023487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4C5464"/>
                </a:solidFill>
                <a:latin typeface="Work Sans"/>
              </a:rPr>
              <a:t>Paid search closed the most journeys: 415.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Customer journeys, Northwind Dental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9 / 10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Method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41821"/>
                </a:solidFill>
                <a:latin typeface="Rubik"/>
              </a:rPr>
              <a:t>How we built this report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566672"/>
            <a:ext cx="9601200" cy="476097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0000"/>
              </a:lnSpc>
            </a:pPr>
            <a:r>
              <a:rPr sz="1300" b="0" i="0">
                <a:solidFill>
                  <a:srgbClr val="4C5464"/>
                </a:solidFill>
                <a:latin typeface="Work Sans"/>
              </a:rPr>
              <a:t>•  First touch: the first visit UTM Grabber Premium recorded for the person (first-touch source, medium, referrer and landing page). Last touch: the visit that converted.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4C5464"/>
                </a:solidFill>
                <a:latin typeface="Work Sans"/>
              </a:rPr>
              <a:t>•  50/50 split: each lead gives half its credit to its first-touch channel and half to its last-touch channel; a lead that stayed on one channel gives that channel full credit.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4C5464"/>
                </a:solidFill>
                <a:latin typeface="Work Sans"/>
              </a:rPr>
              <a:t>•  Channels: Paid search is a paid click from a search engine (cpc tags or a Google or Microsoft click ID); Paid social is a paid click from a social platform (paid social tags or a Meta click ID); Organic search is an unpaid visit from a search engine; AI assistants is a visit from an AI assistant such as ChatGPT or Perplexity; Direct is a typed URL, bookmark or untagged link; Referral is a link on another website; Organic social is an unpaid social post or profile link; Email is an email or newsletter link.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4C5464"/>
                </a:solidFill>
                <a:latin typeface="Work Sans"/>
              </a:rPr>
              <a:t>•  Revenue: 219 won CRM deals matched to these leads by email.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Customer journeys, Northwind Dental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10 / 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