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IBM Plex Sans" charset="0"/>
      <p:regular r:id="rId17"/>
      <p:bold r:id="rId18"/>
    </p:embeddedFont>
    <p:embeddedFont>
      <p:font typeface="IBM Plex Sans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AI assistants</c:v>
                </c:pt>
                <c:pt idx="4">
                  <c:v>Direct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308.0</c:v>
                </c:pt>
                <c:pt idx="1">
                  <c:v>305.0</c:v>
                </c:pt>
                <c:pt idx="2">
                  <c:v>228.0</c:v>
                </c:pt>
                <c:pt idx="3">
                  <c:v>135.0</c:v>
                </c:pt>
                <c:pt idx="4">
                  <c:v>44.0</c:v>
                </c:pt>
                <c:pt idx="5">
                  <c:v>100.0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AI assistants</c:v>
                </c:pt>
                <c:pt idx="4">
                  <c:v>Direct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415.0</c:v>
                </c:pt>
                <c:pt idx="1">
                  <c:v>287.0</c:v>
                </c:pt>
                <c:pt idx="2">
                  <c:v>150.0</c:v>
                </c:pt>
                <c:pt idx="3">
                  <c:v>60.0</c:v>
                </c:pt>
                <c:pt idx="4">
                  <c:v>85.0</c:v>
                </c:pt>
                <c:pt idx="5">
                  <c:v>123.0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Customer journeys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2541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Organic search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opens 228 journeys but closes only 150.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31% of leads converted on a different channel than their first visit. Paid search closed the most (415), and 154 of those started elsewhere.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1666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1,120 submissions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038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4066" y="5943600"/>
            <a:ext cx="14952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88386" y="5943600"/>
            <a:ext cx="12209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CRM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65576" y="5943600"/>
            <a:ext cx="14952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519 deals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00804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4515104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75124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57774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Last click undervalues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Organic search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by 78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traced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0773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Changed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7233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▼ −3 pts  vs August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9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Top opener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Paid search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3152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Top closer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Paid search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0773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47233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Revenue traced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233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$251K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Organic search was the first visit for 228 leads and the converting visit for 150. Split 50/50 between the two touches, it earns 189.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Paid search works the other way: it closes 415 and opens 308, so last click flatters 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Customer journeys,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paths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people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move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from first visit to form.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Left: the channel of each lead's first visit. Right: the visit that converted.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From first visit to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9318" y="232562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475262"/>
                </a:solidFill>
                <a:latin typeface="IBM Plex Sans Condensed"/>
              </a:rPr>
              <a:t>First 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39177" y="232562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475262"/>
                </a:solidFill>
                <a:latin typeface="IBM Plex Sans Condensed"/>
              </a:rPr>
              <a:t>Converting visit</a:t>
            </a:r>
          </a:p>
        </p:txBody>
      </p:sp>
      <p:sp>
        <p:nvSpPr>
          <p:cNvPr id="9" name="Freeform 8"/>
          <p:cNvSpPr/>
          <p:nvPr/>
        </p:nvSpPr>
        <p:spPr>
          <a:xfrm>
            <a:off x="2018995" y="2618202"/>
            <a:ext cx="8153613" cy="634319"/>
          </a:xfrm>
          <a:custGeom>
            <a:avLst/>
            <a:gdLst/>
            <a:ahLst/>
            <a:cxnLst/>
            <a:rect l="l" t="t" r="r" b="b"/>
            <a:pathLst>
              <a:path w="89169" h="6937">
                <a:moveTo>
                  <a:pt x="0" y="0"/>
                </a:moveTo>
                <a:lnTo>
                  <a:pt x="5347" y="0"/>
                </a:lnTo>
                <a:lnTo>
                  <a:pt x="10269" y="0"/>
                </a:lnTo>
                <a:lnTo>
                  <a:pt x="14803" y="0"/>
                </a:lnTo>
                <a:lnTo>
                  <a:pt x="18990" y="0"/>
                </a:lnTo>
                <a:lnTo>
                  <a:pt x="22866" y="0"/>
                </a:lnTo>
                <a:lnTo>
                  <a:pt x="26472" y="0"/>
                </a:lnTo>
                <a:lnTo>
                  <a:pt x="29846" y="0"/>
                </a:lnTo>
                <a:lnTo>
                  <a:pt x="33026" y="0"/>
                </a:lnTo>
                <a:lnTo>
                  <a:pt x="36051" y="0"/>
                </a:lnTo>
                <a:lnTo>
                  <a:pt x="38960" y="0"/>
                </a:lnTo>
                <a:lnTo>
                  <a:pt x="41792" y="0"/>
                </a:lnTo>
                <a:lnTo>
                  <a:pt x="44585" y="0"/>
                </a:lnTo>
                <a:lnTo>
                  <a:pt x="47377" y="0"/>
                </a:lnTo>
                <a:lnTo>
                  <a:pt x="50209" y="0"/>
                </a:lnTo>
                <a:lnTo>
                  <a:pt x="53118" y="0"/>
                </a:lnTo>
                <a:lnTo>
                  <a:pt x="56143" y="0"/>
                </a:lnTo>
                <a:lnTo>
                  <a:pt x="59323" y="0"/>
                </a:lnTo>
                <a:lnTo>
                  <a:pt x="62697" y="0"/>
                </a:lnTo>
                <a:lnTo>
                  <a:pt x="66303" y="0"/>
                </a:lnTo>
                <a:lnTo>
                  <a:pt x="70179" y="0"/>
                </a:lnTo>
                <a:lnTo>
                  <a:pt x="74366" y="0"/>
                </a:lnTo>
                <a:lnTo>
                  <a:pt x="78900" y="0"/>
                </a:lnTo>
                <a:lnTo>
                  <a:pt x="83822" y="0"/>
                </a:lnTo>
                <a:lnTo>
                  <a:pt x="89169" y="0"/>
                </a:lnTo>
                <a:lnTo>
                  <a:pt x="89169" y="6937"/>
                </a:lnTo>
                <a:lnTo>
                  <a:pt x="83822" y="6937"/>
                </a:lnTo>
                <a:lnTo>
                  <a:pt x="78900" y="6937"/>
                </a:lnTo>
                <a:lnTo>
                  <a:pt x="74366" y="6937"/>
                </a:lnTo>
                <a:lnTo>
                  <a:pt x="70179" y="6937"/>
                </a:lnTo>
                <a:lnTo>
                  <a:pt x="66303" y="6937"/>
                </a:lnTo>
                <a:lnTo>
                  <a:pt x="62697" y="6937"/>
                </a:lnTo>
                <a:lnTo>
                  <a:pt x="59323" y="6937"/>
                </a:lnTo>
                <a:lnTo>
                  <a:pt x="56143" y="6937"/>
                </a:lnTo>
                <a:lnTo>
                  <a:pt x="53118" y="6937"/>
                </a:lnTo>
                <a:lnTo>
                  <a:pt x="50209" y="6937"/>
                </a:lnTo>
                <a:lnTo>
                  <a:pt x="47377" y="6937"/>
                </a:lnTo>
                <a:lnTo>
                  <a:pt x="44585" y="6937"/>
                </a:lnTo>
                <a:lnTo>
                  <a:pt x="41792" y="6937"/>
                </a:lnTo>
                <a:lnTo>
                  <a:pt x="38960" y="6937"/>
                </a:lnTo>
                <a:lnTo>
                  <a:pt x="36051" y="6937"/>
                </a:lnTo>
                <a:lnTo>
                  <a:pt x="33026" y="6937"/>
                </a:lnTo>
                <a:lnTo>
                  <a:pt x="29846" y="6937"/>
                </a:lnTo>
                <a:lnTo>
                  <a:pt x="26472" y="6937"/>
                </a:lnTo>
                <a:lnTo>
                  <a:pt x="22866" y="6937"/>
                </a:lnTo>
                <a:lnTo>
                  <a:pt x="18990" y="6937"/>
                </a:lnTo>
                <a:lnTo>
                  <a:pt x="14803" y="6937"/>
                </a:lnTo>
                <a:lnTo>
                  <a:pt x="10269" y="6937"/>
                </a:lnTo>
                <a:lnTo>
                  <a:pt x="5347" y="6937"/>
                </a:lnTo>
                <a:lnTo>
                  <a:pt x="0" y="6937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2018995" y="3252521"/>
            <a:ext cx="8153613" cy="515447"/>
          </a:xfrm>
          <a:custGeom>
            <a:avLst/>
            <a:gdLst/>
            <a:ahLst/>
            <a:cxnLst/>
            <a:rect l="l" t="t" r="r" b="b"/>
            <a:pathLst>
              <a:path w="89169" h="5637">
                <a:moveTo>
                  <a:pt x="0" y="0"/>
                </a:moveTo>
                <a:lnTo>
                  <a:pt x="5347" y="24"/>
                </a:lnTo>
                <a:lnTo>
                  <a:pt x="10269" y="96"/>
                </a:lnTo>
                <a:lnTo>
                  <a:pt x="14803" y="210"/>
                </a:lnTo>
                <a:lnTo>
                  <a:pt x="18990" y="362"/>
                </a:lnTo>
                <a:lnTo>
                  <a:pt x="22866" y="548"/>
                </a:lnTo>
                <a:lnTo>
                  <a:pt x="26472" y="764"/>
                </a:lnTo>
                <a:lnTo>
                  <a:pt x="29846" y="1005"/>
                </a:lnTo>
                <a:lnTo>
                  <a:pt x="33026" y="1268"/>
                </a:lnTo>
                <a:lnTo>
                  <a:pt x="36051" y="1548"/>
                </a:lnTo>
                <a:lnTo>
                  <a:pt x="38960" y="1840"/>
                </a:lnTo>
                <a:lnTo>
                  <a:pt x="41792" y="2141"/>
                </a:lnTo>
                <a:lnTo>
                  <a:pt x="44585" y="2446"/>
                </a:lnTo>
                <a:lnTo>
                  <a:pt x="47377" y="2751"/>
                </a:lnTo>
                <a:lnTo>
                  <a:pt x="50209" y="3052"/>
                </a:lnTo>
                <a:lnTo>
                  <a:pt x="53118" y="3344"/>
                </a:lnTo>
                <a:lnTo>
                  <a:pt x="56143" y="3624"/>
                </a:lnTo>
                <a:lnTo>
                  <a:pt x="59323" y="3887"/>
                </a:lnTo>
                <a:lnTo>
                  <a:pt x="62697" y="4128"/>
                </a:lnTo>
                <a:lnTo>
                  <a:pt x="66303" y="4344"/>
                </a:lnTo>
                <a:lnTo>
                  <a:pt x="70179" y="4530"/>
                </a:lnTo>
                <a:lnTo>
                  <a:pt x="74366" y="4682"/>
                </a:lnTo>
                <a:lnTo>
                  <a:pt x="78900" y="4796"/>
                </a:lnTo>
                <a:lnTo>
                  <a:pt x="83822" y="4868"/>
                </a:lnTo>
                <a:lnTo>
                  <a:pt x="89169" y="4892"/>
                </a:lnTo>
                <a:lnTo>
                  <a:pt x="89169" y="5637"/>
                </a:lnTo>
                <a:lnTo>
                  <a:pt x="83822" y="5612"/>
                </a:lnTo>
                <a:lnTo>
                  <a:pt x="78900" y="5540"/>
                </a:lnTo>
                <a:lnTo>
                  <a:pt x="74366" y="5426"/>
                </a:lnTo>
                <a:lnTo>
                  <a:pt x="70179" y="5274"/>
                </a:lnTo>
                <a:lnTo>
                  <a:pt x="66303" y="5088"/>
                </a:lnTo>
                <a:lnTo>
                  <a:pt x="62697" y="4872"/>
                </a:lnTo>
                <a:lnTo>
                  <a:pt x="59323" y="4631"/>
                </a:lnTo>
                <a:lnTo>
                  <a:pt x="56143" y="4368"/>
                </a:lnTo>
                <a:lnTo>
                  <a:pt x="53118" y="4088"/>
                </a:lnTo>
                <a:lnTo>
                  <a:pt x="50209" y="3796"/>
                </a:lnTo>
                <a:lnTo>
                  <a:pt x="47377" y="3495"/>
                </a:lnTo>
                <a:lnTo>
                  <a:pt x="44585" y="3190"/>
                </a:lnTo>
                <a:lnTo>
                  <a:pt x="41792" y="2885"/>
                </a:lnTo>
                <a:lnTo>
                  <a:pt x="38960" y="2584"/>
                </a:lnTo>
                <a:lnTo>
                  <a:pt x="36051" y="2292"/>
                </a:lnTo>
                <a:lnTo>
                  <a:pt x="33026" y="2012"/>
                </a:lnTo>
                <a:lnTo>
                  <a:pt x="29846" y="1750"/>
                </a:lnTo>
                <a:lnTo>
                  <a:pt x="26472" y="1508"/>
                </a:lnTo>
                <a:lnTo>
                  <a:pt x="22866" y="1292"/>
                </a:lnTo>
                <a:lnTo>
                  <a:pt x="18990" y="1106"/>
                </a:lnTo>
                <a:lnTo>
                  <a:pt x="14803" y="954"/>
                </a:lnTo>
                <a:lnTo>
                  <a:pt x="10269" y="840"/>
                </a:lnTo>
                <a:lnTo>
                  <a:pt x="5347" y="768"/>
                </a:lnTo>
                <a:lnTo>
                  <a:pt x="0" y="744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2018995" y="3320552"/>
            <a:ext cx="8153613" cy="1609527"/>
          </a:xfrm>
          <a:custGeom>
            <a:avLst/>
            <a:gdLst/>
            <a:ahLst/>
            <a:cxnLst/>
            <a:rect l="l" t="t" r="r" b="b"/>
            <a:pathLst>
              <a:path w="89169" h="17602">
                <a:moveTo>
                  <a:pt x="0" y="0"/>
                </a:moveTo>
                <a:lnTo>
                  <a:pt x="5347" y="88"/>
                </a:lnTo>
                <a:lnTo>
                  <a:pt x="10269" y="341"/>
                </a:lnTo>
                <a:lnTo>
                  <a:pt x="14803" y="746"/>
                </a:lnTo>
                <a:lnTo>
                  <a:pt x="18990" y="1286"/>
                </a:lnTo>
                <a:lnTo>
                  <a:pt x="22866" y="1947"/>
                </a:lnTo>
                <a:lnTo>
                  <a:pt x="26472" y="2713"/>
                </a:lnTo>
                <a:lnTo>
                  <a:pt x="29846" y="3569"/>
                </a:lnTo>
                <a:lnTo>
                  <a:pt x="33026" y="4501"/>
                </a:lnTo>
                <a:lnTo>
                  <a:pt x="36051" y="5493"/>
                </a:lnTo>
                <a:lnTo>
                  <a:pt x="38960" y="6531"/>
                </a:lnTo>
                <a:lnTo>
                  <a:pt x="41792" y="7599"/>
                </a:lnTo>
                <a:lnTo>
                  <a:pt x="44585" y="8681"/>
                </a:lnTo>
                <a:lnTo>
                  <a:pt x="47377" y="9764"/>
                </a:lnTo>
                <a:lnTo>
                  <a:pt x="50209" y="10832"/>
                </a:lnTo>
                <a:lnTo>
                  <a:pt x="53118" y="11869"/>
                </a:lnTo>
                <a:lnTo>
                  <a:pt x="56143" y="12861"/>
                </a:lnTo>
                <a:lnTo>
                  <a:pt x="59323" y="13793"/>
                </a:lnTo>
                <a:lnTo>
                  <a:pt x="62697" y="14650"/>
                </a:lnTo>
                <a:lnTo>
                  <a:pt x="66303" y="15416"/>
                </a:lnTo>
                <a:lnTo>
                  <a:pt x="70179" y="16077"/>
                </a:lnTo>
                <a:lnTo>
                  <a:pt x="74366" y="16617"/>
                </a:lnTo>
                <a:lnTo>
                  <a:pt x="78900" y="17021"/>
                </a:lnTo>
                <a:lnTo>
                  <a:pt x="83822" y="17275"/>
                </a:lnTo>
                <a:lnTo>
                  <a:pt x="89169" y="17363"/>
                </a:lnTo>
                <a:lnTo>
                  <a:pt x="89169" y="17602"/>
                </a:lnTo>
                <a:lnTo>
                  <a:pt x="83822" y="17514"/>
                </a:lnTo>
                <a:lnTo>
                  <a:pt x="78900" y="17260"/>
                </a:lnTo>
                <a:lnTo>
                  <a:pt x="74366" y="16856"/>
                </a:lnTo>
                <a:lnTo>
                  <a:pt x="70179" y="16316"/>
                </a:lnTo>
                <a:lnTo>
                  <a:pt x="66303" y="15655"/>
                </a:lnTo>
                <a:lnTo>
                  <a:pt x="62697" y="14889"/>
                </a:lnTo>
                <a:lnTo>
                  <a:pt x="59323" y="14032"/>
                </a:lnTo>
                <a:lnTo>
                  <a:pt x="56143" y="13100"/>
                </a:lnTo>
                <a:lnTo>
                  <a:pt x="53118" y="12108"/>
                </a:lnTo>
                <a:lnTo>
                  <a:pt x="50209" y="11071"/>
                </a:lnTo>
                <a:lnTo>
                  <a:pt x="47377" y="10003"/>
                </a:lnTo>
                <a:lnTo>
                  <a:pt x="44585" y="8920"/>
                </a:lnTo>
                <a:lnTo>
                  <a:pt x="41792" y="7838"/>
                </a:lnTo>
                <a:lnTo>
                  <a:pt x="38960" y="6770"/>
                </a:lnTo>
                <a:lnTo>
                  <a:pt x="36051" y="5733"/>
                </a:lnTo>
                <a:lnTo>
                  <a:pt x="33026" y="4740"/>
                </a:lnTo>
                <a:lnTo>
                  <a:pt x="29846" y="3808"/>
                </a:lnTo>
                <a:lnTo>
                  <a:pt x="26472" y="2952"/>
                </a:lnTo>
                <a:lnTo>
                  <a:pt x="22866" y="2186"/>
                </a:lnTo>
                <a:lnTo>
                  <a:pt x="18990" y="1525"/>
                </a:lnTo>
                <a:lnTo>
                  <a:pt x="14803" y="985"/>
                </a:lnTo>
                <a:lnTo>
                  <a:pt x="10269" y="581"/>
                </a:lnTo>
                <a:lnTo>
                  <a:pt x="5347" y="327"/>
                </a:lnTo>
                <a:lnTo>
                  <a:pt x="0" y="239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2018995" y="3342406"/>
            <a:ext cx="8153613" cy="2088764"/>
          </a:xfrm>
          <a:custGeom>
            <a:avLst/>
            <a:gdLst/>
            <a:ahLst/>
            <a:cxnLst/>
            <a:rect l="l" t="t" r="r" b="b"/>
            <a:pathLst>
              <a:path w="89169" h="22843">
                <a:moveTo>
                  <a:pt x="0" y="0"/>
                </a:moveTo>
                <a:lnTo>
                  <a:pt x="5347" y="114"/>
                </a:lnTo>
                <a:lnTo>
                  <a:pt x="10269" y="444"/>
                </a:lnTo>
                <a:lnTo>
                  <a:pt x="14803" y="970"/>
                </a:lnTo>
                <a:lnTo>
                  <a:pt x="18990" y="1672"/>
                </a:lnTo>
                <a:lnTo>
                  <a:pt x="22866" y="2531"/>
                </a:lnTo>
                <a:lnTo>
                  <a:pt x="26472" y="3528"/>
                </a:lnTo>
                <a:lnTo>
                  <a:pt x="29846" y="4641"/>
                </a:lnTo>
                <a:lnTo>
                  <a:pt x="33026" y="5853"/>
                </a:lnTo>
                <a:lnTo>
                  <a:pt x="36051" y="7144"/>
                </a:lnTo>
                <a:lnTo>
                  <a:pt x="38960" y="8493"/>
                </a:lnTo>
                <a:lnTo>
                  <a:pt x="41792" y="9881"/>
                </a:lnTo>
                <a:lnTo>
                  <a:pt x="44585" y="11289"/>
                </a:lnTo>
                <a:lnTo>
                  <a:pt x="47377" y="12697"/>
                </a:lnTo>
                <a:lnTo>
                  <a:pt x="50209" y="14085"/>
                </a:lnTo>
                <a:lnTo>
                  <a:pt x="53118" y="15434"/>
                </a:lnTo>
                <a:lnTo>
                  <a:pt x="56143" y="16724"/>
                </a:lnTo>
                <a:lnTo>
                  <a:pt x="59323" y="17936"/>
                </a:lnTo>
                <a:lnTo>
                  <a:pt x="62697" y="19050"/>
                </a:lnTo>
                <a:lnTo>
                  <a:pt x="66303" y="20046"/>
                </a:lnTo>
                <a:lnTo>
                  <a:pt x="70179" y="20905"/>
                </a:lnTo>
                <a:lnTo>
                  <a:pt x="74366" y="21607"/>
                </a:lnTo>
                <a:lnTo>
                  <a:pt x="78900" y="22133"/>
                </a:lnTo>
                <a:lnTo>
                  <a:pt x="83822" y="22463"/>
                </a:lnTo>
                <a:lnTo>
                  <a:pt x="89169" y="22577"/>
                </a:lnTo>
                <a:lnTo>
                  <a:pt x="89169" y="22843"/>
                </a:lnTo>
                <a:lnTo>
                  <a:pt x="83822" y="22729"/>
                </a:lnTo>
                <a:lnTo>
                  <a:pt x="78900" y="22399"/>
                </a:lnTo>
                <a:lnTo>
                  <a:pt x="74366" y="21873"/>
                </a:lnTo>
                <a:lnTo>
                  <a:pt x="70179" y="21171"/>
                </a:lnTo>
                <a:lnTo>
                  <a:pt x="66303" y="20312"/>
                </a:lnTo>
                <a:lnTo>
                  <a:pt x="62697" y="19316"/>
                </a:lnTo>
                <a:lnTo>
                  <a:pt x="59323" y="18202"/>
                </a:lnTo>
                <a:lnTo>
                  <a:pt x="56143" y="16990"/>
                </a:lnTo>
                <a:lnTo>
                  <a:pt x="53118" y="15700"/>
                </a:lnTo>
                <a:lnTo>
                  <a:pt x="50209" y="14351"/>
                </a:lnTo>
                <a:lnTo>
                  <a:pt x="47377" y="12962"/>
                </a:lnTo>
                <a:lnTo>
                  <a:pt x="44585" y="11554"/>
                </a:lnTo>
                <a:lnTo>
                  <a:pt x="41792" y="10147"/>
                </a:lnTo>
                <a:lnTo>
                  <a:pt x="38960" y="8758"/>
                </a:lnTo>
                <a:lnTo>
                  <a:pt x="36051" y="7409"/>
                </a:lnTo>
                <a:lnTo>
                  <a:pt x="33026" y="6119"/>
                </a:lnTo>
                <a:lnTo>
                  <a:pt x="29846" y="4907"/>
                </a:lnTo>
                <a:lnTo>
                  <a:pt x="26472" y="3793"/>
                </a:lnTo>
                <a:lnTo>
                  <a:pt x="22866" y="2797"/>
                </a:lnTo>
                <a:lnTo>
                  <a:pt x="18990" y="1938"/>
                </a:lnTo>
                <a:lnTo>
                  <a:pt x="14803" y="1236"/>
                </a:lnTo>
                <a:lnTo>
                  <a:pt x="10269" y="710"/>
                </a:lnTo>
                <a:lnTo>
                  <a:pt x="5347" y="380"/>
                </a:lnTo>
                <a:lnTo>
                  <a:pt x="0" y="266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2018995" y="3252521"/>
            <a:ext cx="8153613" cy="323423"/>
          </a:xfrm>
          <a:custGeom>
            <a:avLst/>
            <a:gdLst/>
            <a:ahLst/>
            <a:cxnLst/>
            <a:rect l="l" t="t" r="r" b="b"/>
            <a:pathLst>
              <a:path w="89169" h="3537">
                <a:moveTo>
                  <a:pt x="0" y="2049"/>
                </a:moveTo>
                <a:lnTo>
                  <a:pt x="5347" y="2038"/>
                </a:lnTo>
                <a:lnTo>
                  <a:pt x="10269" y="2008"/>
                </a:lnTo>
                <a:lnTo>
                  <a:pt x="14803" y="1961"/>
                </a:lnTo>
                <a:lnTo>
                  <a:pt x="18990" y="1897"/>
                </a:lnTo>
                <a:lnTo>
                  <a:pt x="22866" y="1819"/>
                </a:lnTo>
                <a:lnTo>
                  <a:pt x="26472" y="1728"/>
                </a:lnTo>
                <a:lnTo>
                  <a:pt x="29846" y="1627"/>
                </a:lnTo>
                <a:lnTo>
                  <a:pt x="33026" y="1517"/>
                </a:lnTo>
                <a:lnTo>
                  <a:pt x="36051" y="1400"/>
                </a:lnTo>
                <a:lnTo>
                  <a:pt x="38960" y="1278"/>
                </a:lnTo>
                <a:lnTo>
                  <a:pt x="41792" y="1152"/>
                </a:lnTo>
                <a:lnTo>
                  <a:pt x="44585" y="1024"/>
                </a:lnTo>
                <a:lnTo>
                  <a:pt x="47377" y="896"/>
                </a:lnTo>
                <a:lnTo>
                  <a:pt x="50209" y="770"/>
                </a:lnTo>
                <a:lnTo>
                  <a:pt x="53118" y="648"/>
                </a:lnTo>
                <a:lnTo>
                  <a:pt x="56143" y="531"/>
                </a:lnTo>
                <a:lnTo>
                  <a:pt x="59323" y="421"/>
                </a:lnTo>
                <a:lnTo>
                  <a:pt x="62697" y="320"/>
                </a:lnTo>
                <a:lnTo>
                  <a:pt x="66303" y="229"/>
                </a:lnTo>
                <a:lnTo>
                  <a:pt x="70179" y="151"/>
                </a:lnTo>
                <a:lnTo>
                  <a:pt x="74366" y="88"/>
                </a:lnTo>
                <a:lnTo>
                  <a:pt x="78900" y="40"/>
                </a:lnTo>
                <a:lnTo>
                  <a:pt x="83822" y="10"/>
                </a:lnTo>
                <a:lnTo>
                  <a:pt x="89169" y="0"/>
                </a:lnTo>
                <a:lnTo>
                  <a:pt x="89169" y="1488"/>
                </a:lnTo>
                <a:lnTo>
                  <a:pt x="83822" y="1498"/>
                </a:lnTo>
                <a:lnTo>
                  <a:pt x="78900" y="1528"/>
                </a:lnTo>
                <a:lnTo>
                  <a:pt x="74366" y="1576"/>
                </a:lnTo>
                <a:lnTo>
                  <a:pt x="70179" y="1640"/>
                </a:lnTo>
                <a:lnTo>
                  <a:pt x="66303" y="1718"/>
                </a:lnTo>
                <a:lnTo>
                  <a:pt x="62697" y="1808"/>
                </a:lnTo>
                <a:lnTo>
                  <a:pt x="59323" y="1909"/>
                </a:lnTo>
                <a:lnTo>
                  <a:pt x="56143" y="2019"/>
                </a:lnTo>
                <a:lnTo>
                  <a:pt x="53118" y="2136"/>
                </a:lnTo>
                <a:lnTo>
                  <a:pt x="50209" y="2259"/>
                </a:lnTo>
                <a:lnTo>
                  <a:pt x="47377" y="2385"/>
                </a:lnTo>
                <a:lnTo>
                  <a:pt x="44585" y="2512"/>
                </a:lnTo>
                <a:lnTo>
                  <a:pt x="41792" y="2640"/>
                </a:lnTo>
                <a:lnTo>
                  <a:pt x="38960" y="2766"/>
                </a:lnTo>
                <a:lnTo>
                  <a:pt x="36051" y="2889"/>
                </a:lnTo>
                <a:lnTo>
                  <a:pt x="33026" y="3006"/>
                </a:lnTo>
                <a:lnTo>
                  <a:pt x="29846" y="3116"/>
                </a:lnTo>
                <a:lnTo>
                  <a:pt x="26472" y="3217"/>
                </a:lnTo>
                <a:lnTo>
                  <a:pt x="22866" y="3307"/>
                </a:lnTo>
                <a:lnTo>
                  <a:pt x="18990" y="3385"/>
                </a:lnTo>
                <a:lnTo>
                  <a:pt x="14803" y="3449"/>
                </a:lnTo>
                <a:lnTo>
                  <a:pt x="10269" y="3497"/>
                </a:lnTo>
                <a:lnTo>
                  <a:pt x="5347" y="3527"/>
                </a:lnTo>
                <a:lnTo>
                  <a:pt x="0" y="3537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2018995" y="3575944"/>
            <a:ext cx="8153613" cy="733897"/>
          </a:xfrm>
          <a:custGeom>
            <a:avLst/>
            <a:gdLst/>
            <a:ahLst/>
            <a:cxnLst/>
            <a:rect l="l" t="t" r="r" b="b"/>
            <a:pathLst>
              <a:path w="89169" h="8026">
                <a:moveTo>
                  <a:pt x="0" y="0"/>
                </a:moveTo>
                <a:lnTo>
                  <a:pt x="5347" y="11"/>
                </a:lnTo>
                <a:lnTo>
                  <a:pt x="10269" y="41"/>
                </a:lnTo>
                <a:lnTo>
                  <a:pt x="14803" y="90"/>
                </a:lnTo>
                <a:lnTo>
                  <a:pt x="18990" y="156"/>
                </a:lnTo>
                <a:lnTo>
                  <a:pt x="22866" y="235"/>
                </a:lnTo>
                <a:lnTo>
                  <a:pt x="26472" y="328"/>
                </a:lnTo>
                <a:lnTo>
                  <a:pt x="29846" y="432"/>
                </a:lnTo>
                <a:lnTo>
                  <a:pt x="33026" y="544"/>
                </a:lnTo>
                <a:lnTo>
                  <a:pt x="36051" y="664"/>
                </a:lnTo>
                <a:lnTo>
                  <a:pt x="38960" y="790"/>
                </a:lnTo>
                <a:lnTo>
                  <a:pt x="41792" y="919"/>
                </a:lnTo>
                <a:lnTo>
                  <a:pt x="44585" y="1050"/>
                </a:lnTo>
                <a:lnTo>
                  <a:pt x="47377" y="1181"/>
                </a:lnTo>
                <a:lnTo>
                  <a:pt x="50209" y="1310"/>
                </a:lnTo>
                <a:lnTo>
                  <a:pt x="53118" y="1435"/>
                </a:lnTo>
                <a:lnTo>
                  <a:pt x="56143" y="1555"/>
                </a:lnTo>
                <a:lnTo>
                  <a:pt x="59323" y="1668"/>
                </a:lnTo>
                <a:lnTo>
                  <a:pt x="62697" y="1772"/>
                </a:lnTo>
                <a:lnTo>
                  <a:pt x="66303" y="1864"/>
                </a:lnTo>
                <a:lnTo>
                  <a:pt x="70179" y="1944"/>
                </a:lnTo>
                <a:lnTo>
                  <a:pt x="74366" y="2009"/>
                </a:lnTo>
                <a:lnTo>
                  <a:pt x="78900" y="2058"/>
                </a:lnTo>
                <a:lnTo>
                  <a:pt x="83822" y="2089"/>
                </a:lnTo>
                <a:lnTo>
                  <a:pt x="89169" y="2100"/>
                </a:lnTo>
                <a:lnTo>
                  <a:pt x="89169" y="8026"/>
                </a:lnTo>
                <a:lnTo>
                  <a:pt x="83822" y="8016"/>
                </a:lnTo>
                <a:lnTo>
                  <a:pt x="78900" y="7985"/>
                </a:lnTo>
                <a:lnTo>
                  <a:pt x="74366" y="7936"/>
                </a:lnTo>
                <a:lnTo>
                  <a:pt x="70179" y="7871"/>
                </a:lnTo>
                <a:lnTo>
                  <a:pt x="66303" y="7791"/>
                </a:lnTo>
                <a:lnTo>
                  <a:pt x="62697" y="7698"/>
                </a:lnTo>
                <a:lnTo>
                  <a:pt x="59323" y="7595"/>
                </a:lnTo>
                <a:lnTo>
                  <a:pt x="56143" y="7482"/>
                </a:lnTo>
                <a:lnTo>
                  <a:pt x="53118" y="7362"/>
                </a:lnTo>
                <a:lnTo>
                  <a:pt x="50209" y="7237"/>
                </a:lnTo>
                <a:lnTo>
                  <a:pt x="47377" y="7107"/>
                </a:lnTo>
                <a:lnTo>
                  <a:pt x="44585" y="6977"/>
                </a:lnTo>
                <a:lnTo>
                  <a:pt x="41792" y="6846"/>
                </a:lnTo>
                <a:lnTo>
                  <a:pt x="38960" y="6717"/>
                </a:lnTo>
                <a:lnTo>
                  <a:pt x="36051" y="6591"/>
                </a:lnTo>
                <a:lnTo>
                  <a:pt x="33026" y="6471"/>
                </a:lnTo>
                <a:lnTo>
                  <a:pt x="29846" y="6358"/>
                </a:lnTo>
                <a:lnTo>
                  <a:pt x="26472" y="6255"/>
                </a:lnTo>
                <a:lnTo>
                  <a:pt x="22866" y="6162"/>
                </a:lnTo>
                <a:lnTo>
                  <a:pt x="18990" y="6082"/>
                </a:lnTo>
                <a:lnTo>
                  <a:pt x="14803" y="6017"/>
                </a:lnTo>
                <a:lnTo>
                  <a:pt x="10269" y="5968"/>
                </a:lnTo>
                <a:lnTo>
                  <a:pt x="5347" y="5937"/>
                </a:lnTo>
                <a:lnTo>
                  <a:pt x="0" y="5927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2018995" y="4117909"/>
            <a:ext cx="8153613" cy="381762"/>
          </a:xfrm>
          <a:custGeom>
            <a:avLst/>
            <a:gdLst/>
            <a:ahLst/>
            <a:cxnLst/>
            <a:rect l="l" t="t" r="r" b="b"/>
            <a:pathLst>
              <a:path w="89169" h="4175">
                <a:moveTo>
                  <a:pt x="0" y="0"/>
                </a:moveTo>
                <a:lnTo>
                  <a:pt x="5347" y="19"/>
                </a:lnTo>
                <a:lnTo>
                  <a:pt x="10269" y="76"/>
                </a:lnTo>
                <a:lnTo>
                  <a:pt x="14803" y="165"/>
                </a:lnTo>
                <a:lnTo>
                  <a:pt x="18990" y="285"/>
                </a:lnTo>
                <a:lnTo>
                  <a:pt x="22866" y="432"/>
                </a:lnTo>
                <a:lnTo>
                  <a:pt x="26472" y="602"/>
                </a:lnTo>
                <a:lnTo>
                  <a:pt x="29846" y="793"/>
                </a:lnTo>
                <a:lnTo>
                  <a:pt x="33026" y="1000"/>
                </a:lnTo>
                <a:lnTo>
                  <a:pt x="36051" y="1220"/>
                </a:lnTo>
                <a:lnTo>
                  <a:pt x="38960" y="1450"/>
                </a:lnTo>
                <a:lnTo>
                  <a:pt x="41792" y="1687"/>
                </a:lnTo>
                <a:lnTo>
                  <a:pt x="44585" y="1928"/>
                </a:lnTo>
                <a:lnTo>
                  <a:pt x="47377" y="2168"/>
                </a:lnTo>
                <a:lnTo>
                  <a:pt x="50209" y="2406"/>
                </a:lnTo>
                <a:lnTo>
                  <a:pt x="53118" y="2636"/>
                </a:lnTo>
                <a:lnTo>
                  <a:pt x="56143" y="2856"/>
                </a:lnTo>
                <a:lnTo>
                  <a:pt x="59323" y="3063"/>
                </a:lnTo>
                <a:lnTo>
                  <a:pt x="62697" y="3254"/>
                </a:lnTo>
                <a:lnTo>
                  <a:pt x="66303" y="3424"/>
                </a:lnTo>
                <a:lnTo>
                  <a:pt x="70179" y="3570"/>
                </a:lnTo>
                <a:lnTo>
                  <a:pt x="74366" y="3690"/>
                </a:lnTo>
                <a:lnTo>
                  <a:pt x="78900" y="3780"/>
                </a:lnTo>
                <a:lnTo>
                  <a:pt x="83822" y="3837"/>
                </a:lnTo>
                <a:lnTo>
                  <a:pt x="89169" y="3856"/>
                </a:lnTo>
                <a:lnTo>
                  <a:pt x="89169" y="4175"/>
                </a:lnTo>
                <a:lnTo>
                  <a:pt x="83822" y="4156"/>
                </a:lnTo>
                <a:lnTo>
                  <a:pt x="78900" y="4099"/>
                </a:lnTo>
                <a:lnTo>
                  <a:pt x="74366" y="4009"/>
                </a:lnTo>
                <a:lnTo>
                  <a:pt x="70179" y="3889"/>
                </a:lnTo>
                <a:lnTo>
                  <a:pt x="66303" y="3743"/>
                </a:lnTo>
                <a:lnTo>
                  <a:pt x="62697" y="3573"/>
                </a:lnTo>
                <a:lnTo>
                  <a:pt x="59323" y="3382"/>
                </a:lnTo>
                <a:lnTo>
                  <a:pt x="56143" y="3175"/>
                </a:lnTo>
                <a:lnTo>
                  <a:pt x="53118" y="2955"/>
                </a:lnTo>
                <a:lnTo>
                  <a:pt x="50209" y="2724"/>
                </a:lnTo>
                <a:lnTo>
                  <a:pt x="47377" y="2487"/>
                </a:lnTo>
                <a:lnTo>
                  <a:pt x="44585" y="2247"/>
                </a:lnTo>
                <a:lnTo>
                  <a:pt x="41792" y="2006"/>
                </a:lnTo>
                <a:lnTo>
                  <a:pt x="38960" y="1769"/>
                </a:lnTo>
                <a:lnTo>
                  <a:pt x="36051" y="1539"/>
                </a:lnTo>
                <a:lnTo>
                  <a:pt x="33026" y="1318"/>
                </a:lnTo>
                <a:lnTo>
                  <a:pt x="29846" y="1112"/>
                </a:lnTo>
                <a:lnTo>
                  <a:pt x="26472" y="921"/>
                </a:lnTo>
                <a:lnTo>
                  <a:pt x="22866" y="751"/>
                </a:lnTo>
                <a:lnTo>
                  <a:pt x="18990" y="604"/>
                </a:lnTo>
                <a:lnTo>
                  <a:pt x="14803" y="484"/>
                </a:lnTo>
                <a:lnTo>
                  <a:pt x="10269" y="395"/>
                </a:lnTo>
                <a:lnTo>
                  <a:pt x="5347" y="338"/>
                </a:lnTo>
                <a:lnTo>
                  <a:pt x="0" y="319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018995" y="4147078"/>
            <a:ext cx="8153613" cy="797540"/>
          </a:xfrm>
          <a:custGeom>
            <a:avLst/>
            <a:gdLst/>
            <a:ahLst/>
            <a:cxnLst/>
            <a:rect l="l" t="t" r="r" b="b"/>
            <a:pathLst>
              <a:path w="89169" h="8722">
                <a:moveTo>
                  <a:pt x="0" y="0"/>
                </a:moveTo>
                <a:lnTo>
                  <a:pt x="5347" y="43"/>
                </a:lnTo>
                <a:lnTo>
                  <a:pt x="10269" y="168"/>
                </a:lnTo>
                <a:lnTo>
                  <a:pt x="14803" y="368"/>
                </a:lnTo>
                <a:lnTo>
                  <a:pt x="18990" y="634"/>
                </a:lnTo>
                <a:lnTo>
                  <a:pt x="22866" y="960"/>
                </a:lnTo>
                <a:lnTo>
                  <a:pt x="26472" y="1338"/>
                </a:lnTo>
                <a:lnTo>
                  <a:pt x="29846" y="1760"/>
                </a:lnTo>
                <a:lnTo>
                  <a:pt x="33026" y="2220"/>
                </a:lnTo>
                <a:lnTo>
                  <a:pt x="36051" y="2709"/>
                </a:lnTo>
                <a:lnTo>
                  <a:pt x="38960" y="3221"/>
                </a:lnTo>
                <a:lnTo>
                  <a:pt x="41792" y="3747"/>
                </a:lnTo>
                <a:lnTo>
                  <a:pt x="44585" y="4281"/>
                </a:lnTo>
                <a:lnTo>
                  <a:pt x="47377" y="4815"/>
                </a:lnTo>
                <a:lnTo>
                  <a:pt x="50209" y="5342"/>
                </a:lnTo>
                <a:lnTo>
                  <a:pt x="53118" y="5853"/>
                </a:lnTo>
                <a:lnTo>
                  <a:pt x="56143" y="6343"/>
                </a:lnTo>
                <a:lnTo>
                  <a:pt x="59323" y="6802"/>
                </a:lnTo>
                <a:lnTo>
                  <a:pt x="62697" y="7225"/>
                </a:lnTo>
                <a:lnTo>
                  <a:pt x="66303" y="7603"/>
                </a:lnTo>
                <a:lnTo>
                  <a:pt x="70179" y="7929"/>
                </a:lnTo>
                <a:lnTo>
                  <a:pt x="74366" y="8195"/>
                </a:lnTo>
                <a:lnTo>
                  <a:pt x="78900" y="8394"/>
                </a:lnTo>
                <a:lnTo>
                  <a:pt x="83822" y="8520"/>
                </a:lnTo>
                <a:lnTo>
                  <a:pt x="89169" y="8563"/>
                </a:lnTo>
                <a:lnTo>
                  <a:pt x="89169" y="8722"/>
                </a:lnTo>
                <a:lnTo>
                  <a:pt x="83822" y="8679"/>
                </a:lnTo>
                <a:lnTo>
                  <a:pt x="78900" y="8554"/>
                </a:lnTo>
                <a:lnTo>
                  <a:pt x="74366" y="8354"/>
                </a:lnTo>
                <a:lnTo>
                  <a:pt x="70179" y="8088"/>
                </a:lnTo>
                <a:lnTo>
                  <a:pt x="66303" y="7762"/>
                </a:lnTo>
                <a:lnTo>
                  <a:pt x="62697" y="7384"/>
                </a:lnTo>
                <a:lnTo>
                  <a:pt x="59323" y="6962"/>
                </a:lnTo>
                <a:lnTo>
                  <a:pt x="56143" y="6502"/>
                </a:lnTo>
                <a:lnTo>
                  <a:pt x="53118" y="6013"/>
                </a:lnTo>
                <a:lnTo>
                  <a:pt x="50209" y="5501"/>
                </a:lnTo>
                <a:lnTo>
                  <a:pt x="47377" y="4975"/>
                </a:lnTo>
                <a:lnTo>
                  <a:pt x="44585" y="4441"/>
                </a:lnTo>
                <a:lnTo>
                  <a:pt x="41792" y="3907"/>
                </a:lnTo>
                <a:lnTo>
                  <a:pt x="38960" y="3380"/>
                </a:lnTo>
                <a:lnTo>
                  <a:pt x="36051" y="2869"/>
                </a:lnTo>
                <a:lnTo>
                  <a:pt x="33026" y="2379"/>
                </a:lnTo>
                <a:lnTo>
                  <a:pt x="29846" y="1920"/>
                </a:lnTo>
                <a:lnTo>
                  <a:pt x="26472" y="1497"/>
                </a:lnTo>
                <a:lnTo>
                  <a:pt x="22866" y="1119"/>
                </a:lnTo>
                <a:lnTo>
                  <a:pt x="18990" y="793"/>
                </a:lnTo>
                <a:lnTo>
                  <a:pt x="14803" y="527"/>
                </a:lnTo>
                <a:lnTo>
                  <a:pt x="10269" y="328"/>
                </a:lnTo>
                <a:lnTo>
                  <a:pt x="5347" y="203"/>
                </a:lnTo>
                <a:lnTo>
                  <a:pt x="0" y="159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2018995" y="4161617"/>
            <a:ext cx="8153613" cy="1289030"/>
          </a:xfrm>
          <a:custGeom>
            <a:avLst/>
            <a:gdLst/>
            <a:ahLst/>
            <a:cxnLst/>
            <a:rect l="l" t="t" r="r" b="b"/>
            <a:pathLst>
              <a:path w="89169" h="14097">
                <a:moveTo>
                  <a:pt x="0" y="0"/>
                </a:moveTo>
                <a:lnTo>
                  <a:pt x="5347" y="70"/>
                </a:lnTo>
                <a:lnTo>
                  <a:pt x="10269" y="273"/>
                </a:lnTo>
                <a:lnTo>
                  <a:pt x="14803" y="597"/>
                </a:lnTo>
                <a:lnTo>
                  <a:pt x="18990" y="1029"/>
                </a:lnTo>
                <a:lnTo>
                  <a:pt x="22866" y="1557"/>
                </a:lnTo>
                <a:lnTo>
                  <a:pt x="26472" y="2170"/>
                </a:lnTo>
                <a:lnTo>
                  <a:pt x="29846" y="2855"/>
                </a:lnTo>
                <a:lnTo>
                  <a:pt x="33026" y="3600"/>
                </a:lnTo>
                <a:lnTo>
                  <a:pt x="36051" y="4393"/>
                </a:lnTo>
                <a:lnTo>
                  <a:pt x="38960" y="5223"/>
                </a:lnTo>
                <a:lnTo>
                  <a:pt x="41792" y="6076"/>
                </a:lnTo>
                <a:lnTo>
                  <a:pt x="44585" y="6942"/>
                </a:lnTo>
                <a:lnTo>
                  <a:pt x="47377" y="7808"/>
                </a:lnTo>
                <a:lnTo>
                  <a:pt x="50209" y="8662"/>
                </a:lnTo>
                <a:lnTo>
                  <a:pt x="53118" y="9491"/>
                </a:lnTo>
                <a:lnTo>
                  <a:pt x="56143" y="10285"/>
                </a:lnTo>
                <a:lnTo>
                  <a:pt x="59323" y="11030"/>
                </a:lnTo>
                <a:lnTo>
                  <a:pt x="62697" y="11715"/>
                </a:lnTo>
                <a:lnTo>
                  <a:pt x="66303" y="12328"/>
                </a:lnTo>
                <a:lnTo>
                  <a:pt x="70179" y="12856"/>
                </a:lnTo>
                <a:lnTo>
                  <a:pt x="74366" y="13288"/>
                </a:lnTo>
                <a:lnTo>
                  <a:pt x="78900" y="13611"/>
                </a:lnTo>
                <a:lnTo>
                  <a:pt x="83822" y="13814"/>
                </a:lnTo>
                <a:lnTo>
                  <a:pt x="89169" y="13884"/>
                </a:lnTo>
                <a:lnTo>
                  <a:pt x="89169" y="14097"/>
                </a:lnTo>
                <a:lnTo>
                  <a:pt x="83822" y="14027"/>
                </a:lnTo>
                <a:lnTo>
                  <a:pt x="78900" y="13824"/>
                </a:lnTo>
                <a:lnTo>
                  <a:pt x="74366" y="13500"/>
                </a:lnTo>
                <a:lnTo>
                  <a:pt x="70179" y="13068"/>
                </a:lnTo>
                <a:lnTo>
                  <a:pt x="66303" y="12540"/>
                </a:lnTo>
                <a:lnTo>
                  <a:pt x="62697" y="11927"/>
                </a:lnTo>
                <a:lnTo>
                  <a:pt x="59323" y="11243"/>
                </a:lnTo>
                <a:lnTo>
                  <a:pt x="56143" y="10497"/>
                </a:lnTo>
                <a:lnTo>
                  <a:pt x="53118" y="9704"/>
                </a:lnTo>
                <a:lnTo>
                  <a:pt x="50209" y="8874"/>
                </a:lnTo>
                <a:lnTo>
                  <a:pt x="47377" y="8021"/>
                </a:lnTo>
                <a:lnTo>
                  <a:pt x="44585" y="7155"/>
                </a:lnTo>
                <a:lnTo>
                  <a:pt x="41792" y="6289"/>
                </a:lnTo>
                <a:lnTo>
                  <a:pt x="38960" y="5435"/>
                </a:lnTo>
                <a:lnTo>
                  <a:pt x="36051" y="4606"/>
                </a:lnTo>
                <a:lnTo>
                  <a:pt x="33026" y="3812"/>
                </a:lnTo>
                <a:lnTo>
                  <a:pt x="29846" y="3067"/>
                </a:lnTo>
                <a:lnTo>
                  <a:pt x="26472" y="2382"/>
                </a:lnTo>
                <a:lnTo>
                  <a:pt x="22866" y="1770"/>
                </a:lnTo>
                <a:lnTo>
                  <a:pt x="18990" y="1241"/>
                </a:lnTo>
                <a:lnTo>
                  <a:pt x="14803" y="809"/>
                </a:lnTo>
                <a:lnTo>
                  <a:pt x="10269" y="486"/>
                </a:lnTo>
                <a:lnTo>
                  <a:pt x="5347" y="283"/>
                </a:lnTo>
                <a:lnTo>
                  <a:pt x="0" y="213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2018995" y="3388584"/>
            <a:ext cx="8153613" cy="992033"/>
          </a:xfrm>
          <a:custGeom>
            <a:avLst/>
            <a:gdLst/>
            <a:ahLst/>
            <a:cxnLst/>
            <a:rect l="l" t="t" r="r" b="b"/>
            <a:pathLst>
              <a:path w="89169" h="10849">
                <a:moveTo>
                  <a:pt x="0" y="9467"/>
                </a:moveTo>
                <a:lnTo>
                  <a:pt x="5347" y="9419"/>
                </a:lnTo>
                <a:lnTo>
                  <a:pt x="10269" y="9280"/>
                </a:lnTo>
                <a:lnTo>
                  <a:pt x="14803" y="9060"/>
                </a:lnTo>
                <a:lnTo>
                  <a:pt x="18990" y="8766"/>
                </a:lnTo>
                <a:lnTo>
                  <a:pt x="22866" y="8405"/>
                </a:lnTo>
                <a:lnTo>
                  <a:pt x="26472" y="7988"/>
                </a:lnTo>
                <a:lnTo>
                  <a:pt x="29846" y="7521"/>
                </a:lnTo>
                <a:lnTo>
                  <a:pt x="33026" y="7012"/>
                </a:lnTo>
                <a:lnTo>
                  <a:pt x="36051" y="6471"/>
                </a:lnTo>
                <a:lnTo>
                  <a:pt x="38960" y="5906"/>
                </a:lnTo>
                <a:lnTo>
                  <a:pt x="41792" y="5324"/>
                </a:lnTo>
                <a:lnTo>
                  <a:pt x="44585" y="4733"/>
                </a:lnTo>
                <a:lnTo>
                  <a:pt x="47377" y="4143"/>
                </a:lnTo>
                <a:lnTo>
                  <a:pt x="50209" y="3561"/>
                </a:lnTo>
                <a:lnTo>
                  <a:pt x="53118" y="2995"/>
                </a:lnTo>
                <a:lnTo>
                  <a:pt x="56143" y="2454"/>
                </a:lnTo>
                <a:lnTo>
                  <a:pt x="59323" y="1946"/>
                </a:lnTo>
                <a:lnTo>
                  <a:pt x="62697" y="1479"/>
                </a:lnTo>
                <a:lnTo>
                  <a:pt x="66303" y="1061"/>
                </a:lnTo>
                <a:lnTo>
                  <a:pt x="70179" y="701"/>
                </a:lnTo>
                <a:lnTo>
                  <a:pt x="74366" y="407"/>
                </a:lnTo>
                <a:lnTo>
                  <a:pt x="78900" y="186"/>
                </a:lnTo>
                <a:lnTo>
                  <a:pt x="83822" y="48"/>
                </a:lnTo>
                <a:lnTo>
                  <a:pt x="89169" y="0"/>
                </a:lnTo>
                <a:lnTo>
                  <a:pt x="89169" y="1382"/>
                </a:lnTo>
                <a:lnTo>
                  <a:pt x="83822" y="1430"/>
                </a:lnTo>
                <a:lnTo>
                  <a:pt x="78900" y="1568"/>
                </a:lnTo>
                <a:lnTo>
                  <a:pt x="74366" y="1789"/>
                </a:lnTo>
                <a:lnTo>
                  <a:pt x="70179" y="2083"/>
                </a:lnTo>
                <a:lnTo>
                  <a:pt x="66303" y="2443"/>
                </a:lnTo>
                <a:lnTo>
                  <a:pt x="62697" y="2861"/>
                </a:lnTo>
                <a:lnTo>
                  <a:pt x="59323" y="3328"/>
                </a:lnTo>
                <a:lnTo>
                  <a:pt x="56143" y="3836"/>
                </a:lnTo>
                <a:lnTo>
                  <a:pt x="53118" y="4377"/>
                </a:lnTo>
                <a:lnTo>
                  <a:pt x="50209" y="4943"/>
                </a:lnTo>
                <a:lnTo>
                  <a:pt x="47377" y="5525"/>
                </a:lnTo>
                <a:lnTo>
                  <a:pt x="44585" y="6115"/>
                </a:lnTo>
                <a:lnTo>
                  <a:pt x="41792" y="6706"/>
                </a:lnTo>
                <a:lnTo>
                  <a:pt x="38960" y="7288"/>
                </a:lnTo>
                <a:lnTo>
                  <a:pt x="36051" y="7853"/>
                </a:lnTo>
                <a:lnTo>
                  <a:pt x="33026" y="8394"/>
                </a:lnTo>
                <a:lnTo>
                  <a:pt x="29846" y="8903"/>
                </a:lnTo>
                <a:lnTo>
                  <a:pt x="26472" y="9370"/>
                </a:lnTo>
                <a:lnTo>
                  <a:pt x="22866" y="9787"/>
                </a:lnTo>
                <a:lnTo>
                  <a:pt x="18990" y="10148"/>
                </a:lnTo>
                <a:lnTo>
                  <a:pt x="14803" y="10442"/>
                </a:lnTo>
                <a:lnTo>
                  <a:pt x="10269" y="10663"/>
                </a:lnTo>
                <a:lnTo>
                  <a:pt x="5347" y="10801"/>
                </a:lnTo>
                <a:lnTo>
                  <a:pt x="0" y="10849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2018995" y="4309842"/>
            <a:ext cx="8153613" cy="136337"/>
          </a:xfrm>
          <a:custGeom>
            <a:avLst/>
            <a:gdLst/>
            <a:ahLst/>
            <a:cxnLst/>
            <a:rect l="l" t="t" r="r" b="b"/>
            <a:pathLst>
              <a:path w="89169" h="1491">
                <a:moveTo>
                  <a:pt x="0" y="774"/>
                </a:moveTo>
                <a:lnTo>
                  <a:pt x="5347" y="770"/>
                </a:lnTo>
                <a:lnTo>
                  <a:pt x="10269" y="759"/>
                </a:lnTo>
                <a:lnTo>
                  <a:pt x="14803" y="741"/>
                </a:lnTo>
                <a:lnTo>
                  <a:pt x="18990" y="717"/>
                </a:lnTo>
                <a:lnTo>
                  <a:pt x="22866" y="687"/>
                </a:lnTo>
                <a:lnTo>
                  <a:pt x="26472" y="653"/>
                </a:lnTo>
                <a:lnTo>
                  <a:pt x="29846" y="615"/>
                </a:lnTo>
                <a:lnTo>
                  <a:pt x="33026" y="573"/>
                </a:lnTo>
                <a:lnTo>
                  <a:pt x="36051" y="529"/>
                </a:lnTo>
                <a:lnTo>
                  <a:pt x="38960" y="483"/>
                </a:lnTo>
                <a:lnTo>
                  <a:pt x="41792" y="435"/>
                </a:lnTo>
                <a:lnTo>
                  <a:pt x="44585" y="387"/>
                </a:lnTo>
                <a:lnTo>
                  <a:pt x="47377" y="339"/>
                </a:lnTo>
                <a:lnTo>
                  <a:pt x="50209" y="291"/>
                </a:lnTo>
                <a:lnTo>
                  <a:pt x="53118" y="245"/>
                </a:lnTo>
                <a:lnTo>
                  <a:pt x="56143" y="201"/>
                </a:lnTo>
                <a:lnTo>
                  <a:pt x="59323" y="159"/>
                </a:lnTo>
                <a:lnTo>
                  <a:pt x="62697" y="121"/>
                </a:lnTo>
                <a:lnTo>
                  <a:pt x="66303" y="87"/>
                </a:lnTo>
                <a:lnTo>
                  <a:pt x="70179" y="58"/>
                </a:lnTo>
                <a:lnTo>
                  <a:pt x="74366" y="34"/>
                </a:lnTo>
                <a:lnTo>
                  <a:pt x="78900" y="16"/>
                </a:lnTo>
                <a:lnTo>
                  <a:pt x="83822" y="4"/>
                </a:lnTo>
                <a:lnTo>
                  <a:pt x="89169" y="0"/>
                </a:lnTo>
                <a:lnTo>
                  <a:pt x="89169" y="718"/>
                </a:lnTo>
                <a:lnTo>
                  <a:pt x="83822" y="722"/>
                </a:lnTo>
                <a:lnTo>
                  <a:pt x="78900" y="733"/>
                </a:lnTo>
                <a:lnTo>
                  <a:pt x="74366" y="751"/>
                </a:lnTo>
                <a:lnTo>
                  <a:pt x="70179" y="775"/>
                </a:lnTo>
                <a:lnTo>
                  <a:pt x="66303" y="805"/>
                </a:lnTo>
                <a:lnTo>
                  <a:pt x="62697" y="839"/>
                </a:lnTo>
                <a:lnTo>
                  <a:pt x="59323" y="877"/>
                </a:lnTo>
                <a:lnTo>
                  <a:pt x="56143" y="918"/>
                </a:lnTo>
                <a:lnTo>
                  <a:pt x="53118" y="963"/>
                </a:lnTo>
                <a:lnTo>
                  <a:pt x="50209" y="1009"/>
                </a:lnTo>
                <a:lnTo>
                  <a:pt x="47377" y="1056"/>
                </a:lnTo>
                <a:lnTo>
                  <a:pt x="44585" y="1105"/>
                </a:lnTo>
                <a:lnTo>
                  <a:pt x="41792" y="1153"/>
                </a:lnTo>
                <a:lnTo>
                  <a:pt x="38960" y="1200"/>
                </a:lnTo>
                <a:lnTo>
                  <a:pt x="36051" y="1247"/>
                </a:lnTo>
                <a:lnTo>
                  <a:pt x="33026" y="1291"/>
                </a:lnTo>
                <a:lnTo>
                  <a:pt x="29846" y="1332"/>
                </a:lnTo>
                <a:lnTo>
                  <a:pt x="26472" y="1371"/>
                </a:lnTo>
                <a:lnTo>
                  <a:pt x="22866" y="1405"/>
                </a:lnTo>
                <a:lnTo>
                  <a:pt x="18990" y="1434"/>
                </a:lnTo>
                <a:lnTo>
                  <a:pt x="14803" y="1458"/>
                </a:lnTo>
                <a:lnTo>
                  <a:pt x="10269" y="1476"/>
                </a:lnTo>
                <a:lnTo>
                  <a:pt x="5347" y="1487"/>
                </a:lnTo>
                <a:lnTo>
                  <a:pt x="0" y="1491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2018995" y="4446179"/>
            <a:ext cx="8153613" cy="325709"/>
          </a:xfrm>
          <a:custGeom>
            <a:avLst/>
            <a:gdLst/>
            <a:ahLst/>
            <a:cxnLst/>
            <a:rect l="l" t="t" r="r" b="b"/>
            <a:pathLst>
              <a:path w="89169" h="3562">
                <a:moveTo>
                  <a:pt x="0" y="0"/>
                </a:moveTo>
                <a:lnTo>
                  <a:pt x="5347" y="3"/>
                </a:lnTo>
                <a:lnTo>
                  <a:pt x="10269" y="12"/>
                </a:lnTo>
                <a:lnTo>
                  <a:pt x="14803" y="26"/>
                </a:lnTo>
                <a:lnTo>
                  <a:pt x="18990" y="44"/>
                </a:lnTo>
                <a:lnTo>
                  <a:pt x="22866" y="66"/>
                </a:lnTo>
                <a:lnTo>
                  <a:pt x="26472" y="92"/>
                </a:lnTo>
                <a:lnTo>
                  <a:pt x="29846" y="121"/>
                </a:lnTo>
                <a:lnTo>
                  <a:pt x="33026" y="152"/>
                </a:lnTo>
                <a:lnTo>
                  <a:pt x="36051" y="185"/>
                </a:lnTo>
                <a:lnTo>
                  <a:pt x="38960" y="220"/>
                </a:lnTo>
                <a:lnTo>
                  <a:pt x="41792" y="256"/>
                </a:lnTo>
                <a:lnTo>
                  <a:pt x="44585" y="293"/>
                </a:lnTo>
                <a:lnTo>
                  <a:pt x="47377" y="329"/>
                </a:lnTo>
                <a:lnTo>
                  <a:pt x="50209" y="365"/>
                </a:lnTo>
                <a:lnTo>
                  <a:pt x="53118" y="400"/>
                </a:lnTo>
                <a:lnTo>
                  <a:pt x="56143" y="433"/>
                </a:lnTo>
                <a:lnTo>
                  <a:pt x="59323" y="465"/>
                </a:lnTo>
                <a:lnTo>
                  <a:pt x="62697" y="494"/>
                </a:lnTo>
                <a:lnTo>
                  <a:pt x="66303" y="520"/>
                </a:lnTo>
                <a:lnTo>
                  <a:pt x="70179" y="542"/>
                </a:lnTo>
                <a:lnTo>
                  <a:pt x="74366" y="560"/>
                </a:lnTo>
                <a:lnTo>
                  <a:pt x="78900" y="574"/>
                </a:lnTo>
                <a:lnTo>
                  <a:pt x="83822" y="582"/>
                </a:lnTo>
                <a:lnTo>
                  <a:pt x="89169" y="585"/>
                </a:lnTo>
                <a:lnTo>
                  <a:pt x="89169" y="3562"/>
                </a:lnTo>
                <a:lnTo>
                  <a:pt x="83822" y="3559"/>
                </a:lnTo>
                <a:lnTo>
                  <a:pt x="78900" y="3550"/>
                </a:lnTo>
                <a:lnTo>
                  <a:pt x="74366" y="3537"/>
                </a:lnTo>
                <a:lnTo>
                  <a:pt x="70179" y="3518"/>
                </a:lnTo>
                <a:lnTo>
                  <a:pt x="66303" y="3496"/>
                </a:lnTo>
                <a:lnTo>
                  <a:pt x="62697" y="3470"/>
                </a:lnTo>
                <a:lnTo>
                  <a:pt x="59323" y="3442"/>
                </a:lnTo>
                <a:lnTo>
                  <a:pt x="56143" y="3410"/>
                </a:lnTo>
                <a:lnTo>
                  <a:pt x="53118" y="3377"/>
                </a:lnTo>
                <a:lnTo>
                  <a:pt x="50209" y="3342"/>
                </a:lnTo>
                <a:lnTo>
                  <a:pt x="47377" y="3306"/>
                </a:lnTo>
                <a:lnTo>
                  <a:pt x="44585" y="3269"/>
                </a:lnTo>
                <a:lnTo>
                  <a:pt x="41792" y="3233"/>
                </a:lnTo>
                <a:lnTo>
                  <a:pt x="38960" y="3197"/>
                </a:lnTo>
                <a:lnTo>
                  <a:pt x="36051" y="3162"/>
                </a:lnTo>
                <a:lnTo>
                  <a:pt x="33026" y="3129"/>
                </a:lnTo>
                <a:lnTo>
                  <a:pt x="29846" y="3097"/>
                </a:lnTo>
                <a:lnTo>
                  <a:pt x="26472" y="3068"/>
                </a:lnTo>
                <a:lnTo>
                  <a:pt x="22866" y="3043"/>
                </a:lnTo>
                <a:lnTo>
                  <a:pt x="18990" y="3020"/>
                </a:lnTo>
                <a:lnTo>
                  <a:pt x="14803" y="3002"/>
                </a:lnTo>
                <a:lnTo>
                  <a:pt x="10269" y="2989"/>
                </a:lnTo>
                <a:lnTo>
                  <a:pt x="5347" y="2980"/>
                </a:lnTo>
                <a:lnTo>
                  <a:pt x="0" y="2977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2018995" y="4718395"/>
            <a:ext cx="8153613" cy="262707"/>
          </a:xfrm>
          <a:custGeom>
            <a:avLst/>
            <a:gdLst/>
            <a:ahLst/>
            <a:cxnLst/>
            <a:rect l="l" t="t" r="r" b="b"/>
            <a:pathLst>
              <a:path w="89169" h="2873">
                <a:moveTo>
                  <a:pt x="0" y="0"/>
                </a:moveTo>
                <a:lnTo>
                  <a:pt x="5347" y="13"/>
                </a:lnTo>
                <a:lnTo>
                  <a:pt x="10269" y="49"/>
                </a:lnTo>
                <a:lnTo>
                  <a:pt x="14803" y="106"/>
                </a:lnTo>
                <a:lnTo>
                  <a:pt x="18990" y="183"/>
                </a:lnTo>
                <a:lnTo>
                  <a:pt x="22866" y="277"/>
                </a:lnTo>
                <a:lnTo>
                  <a:pt x="26472" y="387"/>
                </a:lnTo>
                <a:lnTo>
                  <a:pt x="29846" y="509"/>
                </a:lnTo>
                <a:lnTo>
                  <a:pt x="33026" y="642"/>
                </a:lnTo>
                <a:lnTo>
                  <a:pt x="36051" y="783"/>
                </a:lnTo>
                <a:lnTo>
                  <a:pt x="38960" y="931"/>
                </a:lnTo>
                <a:lnTo>
                  <a:pt x="41792" y="1083"/>
                </a:lnTo>
                <a:lnTo>
                  <a:pt x="44585" y="1237"/>
                </a:lnTo>
                <a:lnTo>
                  <a:pt x="47377" y="1392"/>
                </a:lnTo>
                <a:lnTo>
                  <a:pt x="50209" y="1544"/>
                </a:lnTo>
                <a:lnTo>
                  <a:pt x="53118" y="1692"/>
                </a:lnTo>
                <a:lnTo>
                  <a:pt x="56143" y="1833"/>
                </a:lnTo>
                <a:lnTo>
                  <a:pt x="59323" y="1966"/>
                </a:lnTo>
                <a:lnTo>
                  <a:pt x="62697" y="2088"/>
                </a:lnTo>
                <a:lnTo>
                  <a:pt x="66303" y="2197"/>
                </a:lnTo>
                <a:lnTo>
                  <a:pt x="70179" y="2291"/>
                </a:lnTo>
                <a:lnTo>
                  <a:pt x="74366" y="2368"/>
                </a:lnTo>
                <a:lnTo>
                  <a:pt x="78900" y="2426"/>
                </a:lnTo>
                <a:lnTo>
                  <a:pt x="83822" y="2462"/>
                </a:lnTo>
                <a:lnTo>
                  <a:pt x="89169" y="2474"/>
                </a:lnTo>
                <a:lnTo>
                  <a:pt x="89169" y="2873"/>
                </a:lnTo>
                <a:lnTo>
                  <a:pt x="83822" y="2861"/>
                </a:lnTo>
                <a:lnTo>
                  <a:pt x="78900" y="2824"/>
                </a:lnTo>
                <a:lnTo>
                  <a:pt x="74366" y="2767"/>
                </a:lnTo>
                <a:lnTo>
                  <a:pt x="70179" y="2690"/>
                </a:lnTo>
                <a:lnTo>
                  <a:pt x="66303" y="2596"/>
                </a:lnTo>
                <a:lnTo>
                  <a:pt x="62697" y="2486"/>
                </a:lnTo>
                <a:lnTo>
                  <a:pt x="59323" y="2364"/>
                </a:lnTo>
                <a:lnTo>
                  <a:pt x="56143" y="2232"/>
                </a:lnTo>
                <a:lnTo>
                  <a:pt x="53118" y="2090"/>
                </a:lnTo>
                <a:lnTo>
                  <a:pt x="50209" y="1942"/>
                </a:lnTo>
                <a:lnTo>
                  <a:pt x="47377" y="1790"/>
                </a:lnTo>
                <a:lnTo>
                  <a:pt x="44585" y="1636"/>
                </a:lnTo>
                <a:lnTo>
                  <a:pt x="41792" y="1482"/>
                </a:lnTo>
                <a:lnTo>
                  <a:pt x="38960" y="1329"/>
                </a:lnTo>
                <a:lnTo>
                  <a:pt x="36051" y="1182"/>
                </a:lnTo>
                <a:lnTo>
                  <a:pt x="33026" y="1040"/>
                </a:lnTo>
                <a:lnTo>
                  <a:pt x="29846" y="907"/>
                </a:lnTo>
                <a:lnTo>
                  <a:pt x="26472" y="785"/>
                </a:lnTo>
                <a:lnTo>
                  <a:pt x="22866" y="676"/>
                </a:lnTo>
                <a:lnTo>
                  <a:pt x="18990" y="582"/>
                </a:lnTo>
                <a:lnTo>
                  <a:pt x="14803" y="505"/>
                </a:lnTo>
                <a:lnTo>
                  <a:pt x="10269" y="447"/>
                </a:lnTo>
                <a:lnTo>
                  <a:pt x="5347" y="411"/>
                </a:lnTo>
                <a:lnTo>
                  <a:pt x="0" y="399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2018995" y="4754880"/>
            <a:ext cx="8153613" cy="440375"/>
          </a:xfrm>
          <a:custGeom>
            <a:avLst/>
            <a:gdLst/>
            <a:ahLst/>
            <a:cxnLst/>
            <a:rect l="l" t="t" r="r" b="b"/>
            <a:pathLst>
              <a:path w="89169" h="4816">
                <a:moveTo>
                  <a:pt x="0" y="0"/>
                </a:moveTo>
                <a:lnTo>
                  <a:pt x="5347" y="24"/>
                </a:lnTo>
                <a:lnTo>
                  <a:pt x="10269" y="93"/>
                </a:lnTo>
                <a:lnTo>
                  <a:pt x="14803" y="203"/>
                </a:lnTo>
                <a:lnTo>
                  <a:pt x="18990" y="351"/>
                </a:lnTo>
                <a:lnTo>
                  <a:pt x="22866" y="531"/>
                </a:lnTo>
                <a:lnTo>
                  <a:pt x="26472" y="740"/>
                </a:lnTo>
                <a:lnTo>
                  <a:pt x="29846" y="973"/>
                </a:lnTo>
                <a:lnTo>
                  <a:pt x="33026" y="1228"/>
                </a:lnTo>
                <a:lnTo>
                  <a:pt x="36051" y="1498"/>
                </a:lnTo>
                <a:lnTo>
                  <a:pt x="38960" y="1781"/>
                </a:lnTo>
                <a:lnTo>
                  <a:pt x="41792" y="2072"/>
                </a:lnTo>
                <a:lnTo>
                  <a:pt x="44585" y="2368"/>
                </a:lnTo>
                <a:lnTo>
                  <a:pt x="47377" y="2663"/>
                </a:lnTo>
                <a:lnTo>
                  <a:pt x="50209" y="2954"/>
                </a:lnTo>
                <a:lnTo>
                  <a:pt x="53118" y="3237"/>
                </a:lnTo>
                <a:lnTo>
                  <a:pt x="56143" y="3508"/>
                </a:lnTo>
                <a:lnTo>
                  <a:pt x="59323" y="3762"/>
                </a:lnTo>
                <a:lnTo>
                  <a:pt x="62697" y="3996"/>
                </a:lnTo>
                <a:lnTo>
                  <a:pt x="66303" y="4205"/>
                </a:lnTo>
                <a:lnTo>
                  <a:pt x="70179" y="4385"/>
                </a:lnTo>
                <a:lnTo>
                  <a:pt x="74366" y="4532"/>
                </a:lnTo>
                <a:lnTo>
                  <a:pt x="78900" y="4643"/>
                </a:lnTo>
                <a:lnTo>
                  <a:pt x="83822" y="4712"/>
                </a:lnTo>
                <a:lnTo>
                  <a:pt x="89169" y="4736"/>
                </a:lnTo>
                <a:lnTo>
                  <a:pt x="89169" y="4816"/>
                </a:lnTo>
                <a:lnTo>
                  <a:pt x="83822" y="4792"/>
                </a:lnTo>
                <a:lnTo>
                  <a:pt x="78900" y="4722"/>
                </a:lnTo>
                <a:lnTo>
                  <a:pt x="74366" y="4612"/>
                </a:lnTo>
                <a:lnTo>
                  <a:pt x="70179" y="4465"/>
                </a:lnTo>
                <a:lnTo>
                  <a:pt x="66303" y="4285"/>
                </a:lnTo>
                <a:lnTo>
                  <a:pt x="62697" y="4076"/>
                </a:lnTo>
                <a:lnTo>
                  <a:pt x="59323" y="3842"/>
                </a:lnTo>
                <a:lnTo>
                  <a:pt x="56143" y="3588"/>
                </a:lnTo>
                <a:lnTo>
                  <a:pt x="53118" y="3317"/>
                </a:lnTo>
                <a:lnTo>
                  <a:pt x="50209" y="3034"/>
                </a:lnTo>
                <a:lnTo>
                  <a:pt x="47377" y="2743"/>
                </a:lnTo>
                <a:lnTo>
                  <a:pt x="44585" y="2448"/>
                </a:lnTo>
                <a:lnTo>
                  <a:pt x="41792" y="2152"/>
                </a:lnTo>
                <a:lnTo>
                  <a:pt x="38960" y="1861"/>
                </a:lnTo>
                <a:lnTo>
                  <a:pt x="36051" y="1578"/>
                </a:lnTo>
                <a:lnTo>
                  <a:pt x="33026" y="1307"/>
                </a:lnTo>
                <a:lnTo>
                  <a:pt x="29846" y="1053"/>
                </a:lnTo>
                <a:lnTo>
                  <a:pt x="26472" y="819"/>
                </a:lnTo>
                <a:lnTo>
                  <a:pt x="22866" y="610"/>
                </a:lnTo>
                <a:lnTo>
                  <a:pt x="18990" y="430"/>
                </a:lnTo>
                <a:lnTo>
                  <a:pt x="14803" y="283"/>
                </a:lnTo>
                <a:lnTo>
                  <a:pt x="10269" y="173"/>
                </a:lnTo>
                <a:lnTo>
                  <a:pt x="5347" y="103"/>
                </a:lnTo>
                <a:lnTo>
                  <a:pt x="0" y="79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2018995" y="4762104"/>
            <a:ext cx="8153613" cy="734720"/>
          </a:xfrm>
          <a:custGeom>
            <a:avLst/>
            <a:gdLst/>
            <a:ahLst/>
            <a:cxnLst/>
            <a:rect l="l" t="t" r="r" b="b"/>
            <a:pathLst>
              <a:path w="89169" h="8035">
                <a:moveTo>
                  <a:pt x="0" y="0"/>
                </a:moveTo>
                <a:lnTo>
                  <a:pt x="5347" y="39"/>
                </a:lnTo>
                <a:lnTo>
                  <a:pt x="10269" y="149"/>
                </a:lnTo>
                <a:lnTo>
                  <a:pt x="14803" y="324"/>
                </a:lnTo>
                <a:lnTo>
                  <a:pt x="18990" y="558"/>
                </a:lnTo>
                <a:lnTo>
                  <a:pt x="22866" y="845"/>
                </a:lnTo>
                <a:lnTo>
                  <a:pt x="26472" y="1177"/>
                </a:lnTo>
                <a:lnTo>
                  <a:pt x="29846" y="1548"/>
                </a:lnTo>
                <a:lnTo>
                  <a:pt x="33026" y="1953"/>
                </a:lnTo>
                <a:lnTo>
                  <a:pt x="36051" y="2383"/>
                </a:lnTo>
                <a:lnTo>
                  <a:pt x="38960" y="2833"/>
                </a:lnTo>
                <a:lnTo>
                  <a:pt x="41792" y="3296"/>
                </a:lnTo>
                <a:lnTo>
                  <a:pt x="44585" y="3765"/>
                </a:lnTo>
                <a:lnTo>
                  <a:pt x="47377" y="4235"/>
                </a:lnTo>
                <a:lnTo>
                  <a:pt x="50209" y="4698"/>
                </a:lnTo>
                <a:lnTo>
                  <a:pt x="53118" y="5148"/>
                </a:lnTo>
                <a:lnTo>
                  <a:pt x="56143" y="5578"/>
                </a:lnTo>
                <a:lnTo>
                  <a:pt x="59323" y="5982"/>
                </a:lnTo>
                <a:lnTo>
                  <a:pt x="62697" y="6353"/>
                </a:lnTo>
                <a:lnTo>
                  <a:pt x="66303" y="6686"/>
                </a:lnTo>
                <a:lnTo>
                  <a:pt x="70179" y="6972"/>
                </a:lnTo>
                <a:lnTo>
                  <a:pt x="74366" y="7206"/>
                </a:lnTo>
                <a:lnTo>
                  <a:pt x="78900" y="7382"/>
                </a:lnTo>
                <a:lnTo>
                  <a:pt x="83822" y="7492"/>
                </a:lnTo>
                <a:lnTo>
                  <a:pt x="89169" y="7530"/>
                </a:lnTo>
                <a:lnTo>
                  <a:pt x="89169" y="8035"/>
                </a:lnTo>
                <a:lnTo>
                  <a:pt x="83822" y="7997"/>
                </a:lnTo>
                <a:lnTo>
                  <a:pt x="78900" y="7887"/>
                </a:lnTo>
                <a:lnTo>
                  <a:pt x="74366" y="7711"/>
                </a:lnTo>
                <a:lnTo>
                  <a:pt x="70179" y="7477"/>
                </a:lnTo>
                <a:lnTo>
                  <a:pt x="66303" y="7191"/>
                </a:lnTo>
                <a:lnTo>
                  <a:pt x="62697" y="6858"/>
                </a:lnTo>
                <a:lnTo>
                  <a:pt x="59323" y="6487"/>
                </a:lnTo>
                <a:lnTo>
                  <a:pt x="56143" y="6083"/>
                </a:lnTo>
                <a:lnTo>
                  <a:pt x="53118" y="5652"/>
                </a:lnTo>
                <a:lnTo>
                  <a:pt x="50209" y="5203"/>
                </a:lnTo>
                <a:lnTo>
                  <a:pt x="47377" y="4740"/>
                </a:lnTo>
                <a:lnTo>
                  <a:pt x="44585" y="4270"/>
                </a:lnTo>
                <a:lnTo>
                  <a:pt x="41792" y="3801"/>
                </a:lnTo>
                <a:lnTo>
                  <a:pt x="38960" y="3338"/>
                </a:lnTo>
                <a:lnTo>
                  <a:pt x="36051" y="2888"/>
                </a:lnTo>
                <a:lnTo>
                  <a:pt x="33026" y="2457"/>
                </a:lnTo>
                <a:lnTo>
                  <a:pt x="29846" y="2053"/>
                </a:lnTo>
                <a:lnTo>
                  <a:pt x="26472" y="1682"/>
                </a:lnTo>
                <a:lnTo>
                  <a:pt x="22866" y="1350"/>
                </a:lnTo>
                <a:lnTo>
                  <a:pt x="18990" y="1063"/>
                </a:lnTo>
                <a:lnTo>
                  <a:pt x="14803" y="829"/>
                </a:lnTo>
                <a:lnTo>
                  <a:pt x="10269" y="654"/>
                </a:lnTo>
                <a:lnTo>
                  <a:pt x="5347" y="544"/>
                </a:lnTo>
                <a:lnTo>
                  <a:pt x="0" y="505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2018995" y="3514954"/>
            <a:ext cx="8153613" cy="1461303"/>
          </a:xfrm>
          <a:custGeom>
            <a:avLst/>
            <a:gdLst/>
            <a:ahLst/>
            <a:cxnLst/>
            <a:rect l="l" t="t" r="r" b="b"/>
            <a:pathLst>
              <a:path w="89169" h="15981">
                <a:moveTo>
                  <a:pt x="0" y="14944"/>
                </a:moveTo>
                <a:lnTo>
                  <a:pt x="5347" y="14869"/>
                </a:lnTo>
                <a:lnTo>
                  <a:pt x="10269" y="14650"/>
                </a:lnTo>
                <a:lnTo>
                  <a:pt x="14803" y="14302"/>
                </a:lnTo>
                <a:lnTo>
                  <a:pt x="18990" y="13837"/>
                </a:lnTo>
                <a:lnTo>
                  <a:pt x="22866" y="13269"/>
                </a:lnTo>
                <a:lnTo>
                  <a:pt x="26472" y="12609"/>
                </a:lnTo>
                <a:lnTo>
                  <a:pt x="29846" y="11872"/>
                </a:lnTo>
                <a:lnTo>
                  <a:pt x="33026" y="11070"/>
                </a:lnTo>
                <a:lnTo>
                  <a:pt x="36051" y="10216"/>
                </a:lnTo>
                <a:lnTo>
                  <a:pt x="38960" y="9323"/>
                </a:lnTo>
                <a:lnTo>
                  <a:pt x="41792" y="8404"/>
                </a:lnTo>
                <a:lnTo>
                  <a:pt x="44585" y="7472"/>
                </a:lnTo>
                <a:lnTo>
                  <a:pt x="47377" y="6540"/>
                </a:lnTo>
                <a:lnTo>
                  <a:pt x="50209" y="5621"/>
                </a:lnTo>
                <a:lnTo>
                  <a:pt x="53118" y="4728"/>
                </a:lnTo>
                <a:lnTo>
                  <a:pt x="56143" y="3874"/>
                </a:lnTo>
                <a:lnTo>
                  <a:pt x="59323" y="3072"/>
                </a:lnTo>
                <a:lnTo>
                  <a:pt x="62697" y="2335"/>
                </a:lnTo>
                <a:lnTo>
                  <a:pt x="66303" y="1676"/>
                </a:lnTo>
                <a:lnTo>
                  <a:pt x="70179" y="1107"/>
                </a:lnTo>
                <a:lnTo>
                  <a:pt x="74366" y="642"/>
                </a:lnTo>
                <a:lnTo>
                  <a:pt x="78900" y="294"/>
                </a:lnTo>
                <a:lnTo>
                  <a:pt x="83822" y="76"/>
                </a:lnTo>
                <a:lnTo>
                  <a:pt x="89169" y="0"/>
                </a:lnTo>
                <a:lnTo>
                  <a:pt x="89169" y="1036"/>
                </a:lnTo>
                <a:lnTo>
                  <a:pt x="83822" y="1112"/>
                </a:lnTo>
                <a:lnTo>
                  <a:pt x="78900" y="1330"/>
                </a:lnTo>
                <a:lnTo>
                  <a:pt x="74366" y="1679"/>
                </a:lnTo>
                <a:lnTo>
                  <a:pt x="70179" y="2143"/>
                </a:lnTo>
                <a:lnTo>
                  <a:pt x="66303" y="2712"/>
                </a:lnTo>
                <a:lnTo>
                  <a:pt x="62697" y="3371"/>
                </a:lnTo>
                <a:lnTo>
                  <a:pt x="59323" y="4109"/>
                </a:lnTo>
                <a:lnTo>
                  <a:pt x="56143" y="4911"/>
                </a:lnTo>
                <a:lnTo>
                  <a:pt x="53118" y="5765"/>
                </a:lnTo>
                <a:lnTo>
                  <a:pt x="50209" y="6658"/>
                </a:lnTo>
                <a:lnTo>
                  <a:pt x="47377" y="7577"/>
                </a:lnTo>
                <a:lnTo>
                  <a:pt x="44585" y="8509"/>
                </a:lnTo>
                <a:lnTo>
                  <a:pt x="41792" y="9441"/>
                </a:lnTo>
                <a:lnTo>
                  <a:pt x="38960" y="10359"/>
                </a:lnTo>
                <a:lnTo>
                  <a:pt x="36051" y="11252"/>
                </a:lnTo>
                <a:lnTo>
                  <a:pt x="33026" y="12106"/>
                </a:lnTo>
                <a:lnTo>
                  <a:pt x="29846" y="12909"/>
                </a:lnTo>
                <a:lnTo>
                  <a:pt x="26472" y="13646"/>
                </a:lnTo>
                <a:lnTo>
                  <a:pt x="22866" y="14305"/>
                </a:lnTo>
                <a:lnTo>
                  <a:pt x="18990" y="14874"/>
                </a:lnTo>
                <a:lnTo>
                  <a:pt x="14803" y="15339"/>
                </a:lnTo>
                <a:lnTo>
                  <a:pt x="10269" y="15687"/>
                </a:lnTo>
                <a:lnTo>
                  <a:pt x="5347" y="15905"/>
                </a:lnTo>
                <a:lnTo>
                  <a:pt x="0" y="15981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2018995" y="4375495"/>
            <a:ext cx="8153613" cy="622615"/>
          </a:xfrm>
          <a:custGeom>
            <a:avLst/>
            <a:gdLst/>
            <a:ahLst/>
            <a:cxnLst/>
            <a:rect l="l" t="t" r="r" b="b"/>
            <a:pathLst>
              <a:path w="89169" h="6809">
                <a:moveTo>
                  <a:pt x="0" y="6570"/>
                </a:moveTo>
                <a:lnTo>
                  <a:pt x="5347" y="6537"/>
                </a:lnTo>
                <a:lnTo>
                  <a:pt x="10269" y="6441"/>
                </a:lnTo>
                <a:lnTo>
                  <a:pt x="14803" y="6288"/>
                </a:lnTo>
                <a:lnTo>
                  <a:pt x="18990" y="6083"/>
                </a:lnTo>
                <a:lnTo>
                  <a:pt x="22866" y="5833"/>
                </a:lnTo>
                <a:lnTo>
                  <a:pt x="26472" y="5543"/>
                </a:lnTo>
                <a:lnTo>
                  <a:pt x="29846" y="5219"/>
                </a:lnTo>
                <a:lnTo>
                  <a:pt x="33026" y="4867"/>
                </a:lnTo>
                <a:lnTo>
                  <a:pt x="36051" y="4491"/>
                </a:lnTo>
                <a:lnTo>
                  <a:pt x="38960" y="4099"/>
                </a:lnTo>
                <a:lnTo>
                  <a:pt x="41792" y="3695"/>
                </a:lnTo>
                <a:lnTo>
                  <a:pt x="44585" y="3285"/>
                </a:lnTo>
                <a:lnTo>
                  <a:pt x="47377" y="2875"/>
                </a:lnTo>
                <a:lnTo>
                  <a:pt x="50209" y="2471"/>
                </a:lnTo>
                <a:lnTo>
                  <a:pt x="53118" y="2079"/>
                </a:lnTo>
                <a:lnTo>
                  <a:pt x="56143" y="1703"/>
                </a:lnTo>
                <a:lnTo>
                  <a:pt x="59323" y="1351"/>
                </a:lnTo>
                <a:lnTo>
                  <a:pt x="62697" y="1027"/>
                </a:lnTo>
                <a:lnTo>
                  <a:pt x="66303" y="737"/>
                </a:lnTo>
                <a:lnTo>
                  <a:pt x="70179" y="487"/>
                </a:lnTo>
                <a:lnTo>
                  <a:pt x="74366" y="282"/>
                </a:lnTo>
                <a:lnTo>
                  <a:pt x="78900" y="129"/>
                </a:lnTo>
                <a:lnTo>
                  <a:pt x="83822" y="33"/>
                </a:lnTo>
                <a:lnTo>
                  <a:pt x="89169" y="0"/>
                </a:lnTo>
                <a:lnTo>
                  <a:pt x="89169" y="239"/>
                </a:lnTo>
                <a:lnTo>
                  <a:pt x="83822" y="272"/>
                </a:lnTo>
                <a:lnTo>
                  <a:pt x="78900" y="368"/>
                </a:lnTo>
                <a:lnTo>
                  <a:pt x="74366" y="521"/>
                </a:lnTo>
                <a:lnTo>
                  <a:pt x="70179" y="726"/>
                </a:lnTo>
                <a:lnTo>
                  <a:pt x="66303" y="976"/>
                </a:lnTo>
                <a:lnTo>
                  <a:pt x="62697" y="1266"/>
                </a:lnTo>
                <a:lnTo>
                  <a:pt x="59323" y="1590"/>
                </a:lnTo>
                <a:lnTo>
                  <a:pt x="56143" y="1942"/>
                </a:lnTo>
                <a:lnTo>
                  <a:pt x="53118" y="2318"/>
                </a:lnTo>
                <a:lnTo>
                  <a:pt x="50209" y="2710"/>
                </a:lnTo>
                <a:lnTo>
                  <a:pt x="47377" y="3114"/>
                </a:lnTo>
                <a:lnTo>
                  <a:pt x="44585" y="3524"/>
                </a:lnTo>
                <a:lnTo>
                  <a:pt x="41792" y="3934"/>
                </a:lnTo>
                <a:lnTo>
                  <a:pt x="38960" y="4338"/>
                </a:lnTo>
                <a:lnTo>
                  <a:pt x="36051" y="4730"/>
                </a:lnTo>
                <a:lnTo>
                  <a:pt x="33026" y="5106"/>
                </a:lnTo>
                <a:lnTo>
                  <a:pt x="29846" y="5458"/>
                </a:lnTo>
                <a:lnTo>
                  <a:pt x="26472" y="5783"/>
                </a:lnTo>
                <a:lnTo>
                  <a:pt x="22866" y="6072"/>
                </a:lnTo>
                <a:lnTo>
                  <a:pt x="18990" y="6322"/>
                </a:lnTo>
                <a:lnTo>
                  <a:pt x="14803" y="6527"/>
                </a:lnTo>
                <a:lnTo>
                  <a:pt x="10269" y="6680"/>
                </a:lnTo>
                <a:lnTo>
                  <a:pt x="5347" y="6776"/>
                </a:lnTo>
                <a:lnTo>
                  <a:pt x="0" y="6809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2018995" y="4771888"/>
            <a:ext cx="8153613" cy="272400"/>
          </a:xfrm>
          <a:custGeom>
            <a:avLst/>
            <a:gdLst/>
            <a:ahLst/>
            <a:cxnLst/>
            <a:rect l="l" t="t" r="r" b="b"/>
            <a:pathLst>
              <a:path w="89169" h="2979">
                <a:moveTo>
                  <a:pt x="0" y="2474"/>
                </a:moveTo>
                <a:lnTo>
                  <a:pt x="5347" y="2462"/>
                </a:lnTo>
                <a:lnTo>
                  <a:pt x="10269" y="2425"/>
                </a:lnTo>
                <a:lnTo>
                  <a:pt x="14803" y="2368"/>
                </a:lnTo>
                <a:lnTo>
                  <a:pt x="18990" y="2291"/>
                </a:lnTo>
                <a:lnTo>
                  <a:pt x="22866" y="2197"/>
                </a:lnTo>
                <a:lnTo>
                  <a:pt x="26472" y="2088"/>
                </a:lnTo>
                <a:lnTo>
                  <a:pt x="29846" y="1965"/>
                </a:lnTo>
                <a:lnTo>
                  <a:pt x="33026" y="1833"/>
                </a:lnTo>
                <a:lnTo>
                  <a:pt x="36051" y="1691"/>
                </a:lnTo>
                <a:lnTo>
                  <a:pt x="38960" y="1543"/>
                </a:lnTo>
                <a:lnTo>
                  <a:pt x="41792" y="1391"/>
                </a:lnTo>
                <a:lnTo>
                  <a:pt x="44585" y="1237"/>
                </a:lnTo>
                <a:lnTo>
                  <a:pt x="47377" y="1083"/>
                </a:lnTo>
                <a:lnTo>
                  <a:pt x="50209" y="931"/>
                </a:lnTo>
                <a:lnTo>
                  <a:pt x="53118" y="783"/>
                </a:lnTo>
                <a:lnTo>
                  <a:pt x="56143" y="641"/>
                </a:lnTo>
                <a:lnTo>
                  <a:pt x="59323" y="508"/>
                </a:lnTo>
                <a:lnTo>
                  <a:pt x="62697" y="386"/>
                </a:lnTo>
                <a:lnTo>
                  <a:pt x="66303" y="277"/>
                </a:lnTo>
                <a:lnTo>
                  <a:pt x="70179" y="183"/>
                </a:lnTo>
                <a:lnTo>
                  <a:pt x="74366" y="106"/>
                </a:lnTo>
                <a:lnTo>
                  <a:pt x="78900" y="48"/>
                </a:lnTo>
                <a:lnTo>
                  <a:pt x="83822" y="12"/>
                </a:lnTo>
                <a:lnTo>
                  <a:pt x="89169" y="0"/>
                </a:lnTo>
                <a:lnTo>
                  <a:pt x="89169" y="505"/>
                </a:lnTo>
                <a:lnTo>
                  <a:pt x="83822" y="517"/>
                </a:lnTo>
                <a:lnTo>
                  <a:pt x="78900" y="553"/>
                </a:lnTo>
                <a:lnTo>
                  <a:pt x="74366" y="611"/>
                </a:lnTo>
                <a:lnTo>
                  <a:pt x="70179" y="688"/>
                </a:lnTo>
                <a:lnTo>
                  <a:pt x="66303" y="782"/>
                </a:lnTo>
                <a:lnTo>
                  <a:pt x="62697" y="891"/>
                </a:lnTo>
                <a:lnTo>
                  <a:pt x="59323" y="1013"/>
                </a:lnTo>
                <a:lnTo>
                  <a:pt x="56143" y="1146"/>
                </a:lnTo>
                <a:lnTo>
                  <a:pt x="53118" y="1288"/>
                </a:lnTo>
                <a:lnTo>
                  <a:pt x="50209" y="1435"/>
                </a:lnTo>
                <a:lnTo>
                  <a:pt x="47377" y="1588"/>
                </a:lnTo>
                <a:lnTo>
                  <a:pt x="44585" y="1742"/>
                </a:lnTo>
                <a:lnTo>
                  <a:pt x="41792" y="1896"/>
                </a:lnTo>
                <a:lnTo>
                  <a:pt x="38960" y="2048"/>
                </a:lnTo>
                <a:lnTo>
                  <a:pt x="36051" y="2196"/>
                </a:lnTo>
                <a:lnTo>
                  <a:pt x="33026" y="2338"/>
                </a:lnTo>
                <a:lnTo>
                  <a:pt x="29846" y="2470"/>
                </a:lnTo>
                <a:lnTo>
                  <a:pt x="26472" y="2592"/>
                </a:lnTo>
                <a:lnTo>
                  <a:pt x="22866" y="2702"/>
                </a:lnTo>
                <a:lnTo>
                  <a:pt x="18990" y="2796"/>
                </a:lnTo>
                <a:lnTo>
                  <a:pt x="14803" y="2873"/>
                </a:lnTo>
                <a:lnTo>
                  <a:pt x="10269" y="2930"/>
                </a:lnTo>
                <a:lnTo>
                  <a:pt x="5347" y="2967"/>
                </a:lnTo>
                <a:lnTo>
                  <a:pt x="0" y="2979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2018995" y="4981103"/>
            <a:ext cx="8153613" cy="80193"/>
          </a:xfrm>
          <a:custGeom>
            <a:avLst/>
            <a:gdLst/>
            <a:ahLst/>
            <a:cxnLst/>
            <a:rect l="l" t="t" r="r" b="b"/>
            <a:pathLst>
              <a:path w="89169" h="877">
                <a:moveTo>
                  <a:pt x="0" y="691"/>
                </a:moveTo>
                <a:lnTo>
                  <a:pt x="5347" y="688"/>
                </a:lnTo>
                <a:lnTo>
                  <a:pt x="10269" y="677"/>
                </a:lnTo>
                <a:lnTo>
                  <a:pt x="14803" y="661"/>
                </a:lnTo>
                <a:lnTo>
                  <a:pt x="18990" y="640"/>
                </a:lnTo>
                <a:lnTo>
                  <a:pt x="22866" y="614"/>
                </a:lnTo>
                <a:lnTo>
                  <a:pt x="26472" y="583"/>
                </a:lnTo>
                <a:lnTo>
                  <a:pt x="29846" y="549"/>
                </a:lnTo>
                <a:lnTo>
                  <a:pt x="33026" y="512"/>
                </a:lnTo>
                <a:lnTo>
                  <a:pt x="36051" y="472"/>
                </a:lnTo>
                <a:lnTo>
                  <a:pt x="38960" y="431"/>
                </a:lnTo>
                <a:lnTo>
                  <a:pt x="41792" y="389"/>
                </a:lnTo>
                <a:lnTo>
                  <a:pt x="44585" y="346"/>
                </a:lnTo>
                <a:lnTo>
                  <a:pt x="47377" y="303"/>
                </a:lnTo>
                <a:lnTo>
                  <a:pt x="50209" y="260"/>
                </a:lnTo>
                <a:lnTo>
                  <a:pt x="53118" y="219"/>
                </a:lnTo>
                <a:lnTo>
                  <a:pt x="56143" y="179"/>
                </a:lnTo>
                <a:lnTo>
                  <a:pt x="59323" y="142"/>
                </a:lnTo>
                <a:lnTo>
                  <a:pt x="62697" y="108"/>
                </a:lnTo>
                <a:lnTo>
                  <a:pt x="66303" y="78"/>
                </a:lnTo>
                <a:lnTo>
                  <a:pt x="70179" y="51"/>
                </a:lnTo>
                <a:lnTo>
                  <a:pt x="74366" y="30"/>
                </a:lnTo>
                <a:lnTo>
                  <a:pt x="78900" y="14"/>
                </a:lnTo>
                <a:lnTo>
                  <a:pt x="83822" y="4"/>
                </a:lnTo>
                <a:lnTo>
                  <a:pt x="89169" y="0"/>
                </a:lnTo>
                <a:lnTo>
                  <a:pt x="89169" y="186"/>
                </a:lnTo>
                <a:lnTo>
                  <a:pt x="83822" y="190"/>
                </a:lnTo>
                <a:lnTo>
                  <a:pt x="78900" y="200"/>
                </a:lnTo>
                <a:lnTo>
                  <a:pt x="74366" y="216"/>
                </a:lnTo>
                <a:lnTo>
                  <a:pt x="70179" y="237"/>
                </a:lnTo>
                <a:lnTo>
                  <a:pt x="66303" y="264"/>
                </a:lnTo>
                <a:lnTo>
                  <a:pt x="62697" y="294"/>
                </a:lnTo>
                <a:lnTo>
                  <a:pt x="59323" y="328"/>
                </a:lnTo>
                <a:lnTo>
                  <a:pt x="56143" y="365"/>
                </a:lnTo>
                <a:lnTo>
                  <a:pt x="53118" y="405"/>
                </a:lnTo>
                <a:lnTo>
                  <a:pt x="50209" y="446"/>
                </a:lnTo>
                <a:lnTo>
                  <a:pt x="47377" y="489"/>
                </a:lnTo>
                <a:lnTo>
                  <a:pt x="44585" y="532"/>
                </a:lnTo>
                <a:lnTo>
                  <a:pt x="41792" y="575"/>
                </a:lnTo>
                <a:lnTo>
                  <a:pt x="38960" y="617"/>
                </a:lnTo>
                <a:lnTo>
                  <a:pt x="36051" y="658"/>
                </a:lnTo>
                <a:lnTo>
                  <a:pt x="33026" y="698"/>
                </a:lnTo>
                <a:lnTo>
                  <a:pt x="29846" y="735"/>
                </a:lnTo>
                <a:lnTo>
                  <a:pt x="26472" y="769"/>
                </a:lnTo>
                <a:lnTo>
                  <a:pt x="22866" y="800"/>
                </a:lnTo>
                <a:lnTo>
                  <a:pt x="18990" y="826"/>
                </a:lnTo>
                <a:lnTo>
                  <a:pt x="14803" y="847"/>
                </a:lnTo>
                <a:lnTo>
                  <a:pt x="10269" y="864"/>
                </a:lnTo>
                <a:lnTo>
                  <a:pt x="5347" y="874"/>
                </a:lnTo>
                <a:lnTo>
                  <a:pt x="0" y="877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2018995" y="5061295"/>
            <a:ext cx="8153613" cy="272400"/>
          </a:xfrm>
          <a:custGeom>
            <a:avLst/>
            <a:gdLst/>
            <a:ahLst/>
            <a:cxnLst/>
            <a:rect l="l" t="t" r="r" b="b"/>
            <a:pathLst>
              <a:path w="89169" h="2979">
                <a:moveTo>
                  <a:pt x="0" y="0"/>
                </a:moveTo>
                <a:lnTo>
                  <a:pt x="5347" y="8"/>
                </a:lnTo>
                <a:lnTo>
                  <a:pt x="10269" y="29"/>
                </a:lnTo>
                <a:lnTo>
                  <a:pt x="14803" y="63"/>
                </a:lnTo>
                <a:lnTo>
                  <a:pt x="18990" y="109"/>
                </a:lnTo>
                <a:lnTo>
                  <a:pt x="22866" y="164"/>
                </a:lnTo>
                <a:lnTo>
                  <a:pt x="26472" y="229"/>
                </a:lnTo>
                <a:lnTo>
                  <a:pt x="29846" y="301"/>
                </a:lnTo>
                <a:lnTo>
                  <a:pt x="33026" y="380"/>
                </a:lnTo>
                <a:lnTo>
                  <a:pt x="36051" y="463"/>
                </a:lnTo>
                <a:lnTo>
                  <a:pt x="38960" y="551"/>
                </a:lnTo>
                <a:lnTo>
                  <a:pt x="41792" y="641"/>
                </a:lnTo>
                <a:lnTo>
                  <a:pt x="44585" y="732"/>
                </a:lnTo>
                <a:lnTo>
                  <a:pt x="47377" y="824"/>
                </a:lnTo>
                <a:lnTo>
                  <a:pt x="50209" y="914"/>
                </a:lnTo>
                <a:lnTo>
                  <a:pt x="53118" y="1001"/>
                </a:lnTo>
                <a:lnTo>
                  <a:pt x="56143" y="1085"/>
                </a:lnTo>
                <a:lnTo>
                  <a:pt x="59323" y="1164"/>
                </a:lnTo>
                <a:lnTo>
                  <a:pt x="62697" y="1236"/>
                </a:lnTo>
                <a:lnTo>
                  <a:pt x="66303" y="1300"/>
                </a:lnTo>
                <a:lnTo>
                  <a:pt x="70179" y="1356"/>
                </a:lnTo>
                <a:lnTo>
                  <a:pt x="74366" y="1402"/>
                </a:lnTo>
                <a:lnTo>
                  <a:pt x="78900" y="1436"/>
                </a:lnTo>
                <a:lnTo>
                  <a:pt x="83822" y="1457"/>
                </a:lnTo>
                <a:lnTo>
                  <a:pt x="89169" y="1465"/>
                </a:lnTo>
                <a:lnTo>
                  <a:pt x="89169" y="2979"/>
                </a:lnTo>
                <a:lnTo>
                  <a:pt x="83822" y="2972"/>
                </a:lnTo>
                <a:lnTo>
                  <a:pt x="78900" y="2951"/>
                </a:lnTo>
                <a:lnTo>
                  <a:pt x="74366" y="2917"/>
                </a:lnTo>
                <a:lnTo>
                  <a:pt x="70179" y="2871"/>
                </a:lnTo>
                <a:lnTo>
                  <a:pt x="66303" y="2815"/>
                </a:lnTo>
                <a:lnTo>
                  <a:pt x="62697" y="2751"/>
                </a:lnTo>
                <a:lnTo>
                  <a:pt x="59323" y="2678"/>
                </a:lnTo>
                <a:lnTo>
                  <a:pt x="56143" y="2600"/>
                </a:lnTo>
                <a:lnTo>
                  <a:pt x="53118" y="2516"/>
                </a:lnTo>
                <a:lnTo>
                  <a:pt x="50209" y="2429"/>
                </a:lnTo>
                <a:lnTo>
                  <a:pt x="47377" y="2339"/>
                </a:lnTo>
                <a:lnTo>
                  <a:pt x="44585" y="2247"/>
                </a:lnTo>
                <a:lnTo>
                  <a:pt x="41792" y="2156"/>
                </a:lnTo>
                <a:lnTo>
                  <a:pt x="38960" y="2066"/>
                </a:lnTo>
                <a:lnTo>
                  <a:pt x="36051" y="1978"/>
                </a:lnTo>
                <a:lnTo>
                  <a:pt x="33026" y="1895"/>
                </a:lnTo>
                <a:lnTo>
                  <a:pt x="29846" y="1816"/>
                </a:lnTo>
                <a:lnTo>
                  <a:pt x="26472" y="1744"/>
                </a:lnTo>
                <a:lnTo>
                  <a:pt x="22866" y="1679"/>
                </a:lnTo>
                <a:lnTo>
                  <a:pt x="18990" y="1624"/>
                </a:lnTo>
                <a:lnTo>
                  <a:pt x="14803" y="1578"/>
                </a:lnTo>
                <a:lnTo>
                  <a:pt x="10269" y="1544"/>
                </a:lnTo>
                <a:lnTo>
                  <a:pt x="5347" y="1522"/>
                </a:lnTo>
                <a:lnTo>
                  <a:pt x="0" y="1515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2018995" y="5199827"/>
            <a:ext cx="8153613" cy="306690"/>
          </a:xfrm>
          <a:custGeom>
            <a:avLst/>
            <a:gdLst/>
            <a:ahLst/>
            <a:cxnLst/>
            <a:rect l="l" t="t" r="r" b="b"/>
            <a:pathLst>
              <a:path w="89169" h="3354">
                <a:moveTo>
                  <a:pt x="0" y="0"/>
                </a:moveTo>
                <a:lnTo>
                  <a:pt x="5347" y="16"/>
                </a:lnTo>
                <a:lnTo>
                  <a:pt x="10269" y="64"/>
                </a:lnTo>
                <a:lnTo>
                  <a:pt x="14803" y="140"/>
                </a:lnTo>
                <a:lnTo>
                  <a:pt x="18990" y="241"/>
                </a:lnTo>
                <a:lnTo>
                  <a:pt x="22866" y="364"/>
                </a:lnTo>
                <a:lnTo>
                  <a:pt x="26472" y="508"/>
                </a:lnTo>
                <a:lnTo>
                  <a:pt x="29846" y="668"/>
                </a:lnTo>
                <a:lnTo>
                  <a:pt x="33026" y="842"/>
                </a:lnTo>
                <a:lnTo>
                  <a:pt x="36051" y="1028"/>
                </a:lnTo>
                <a:lnTo>
                  <a:pt x="38960" y="1222"/>
                </a:lnTo>
                <a:lnTo>
                  <a:pt x="41792" y="1421"/>
                </a:lnTo>
                <a:lnTo>
                  <a:pt x="44585" y="1624"/>
                </a:lnTo>
                <a:lnTo>
                  <a:pt x="47377" y="1826"/>
                </a:lnTo>
                <a:lnTo>
                  <a:pt x="50209" y="2026"/>
                </a:lnTo>
                <a:lnTo>
                  <a:pt x="53118" y="2220"/>
                </a:lnTo>
                <a:lnTo>
                  <a:pt x="56143" y="2406"/>
                </a:lnTo>
                <a:lnTo>
                  <a:pt x="59323" y="2580"/>
                </a:lnTo>
                <a:lnTo>
                  <a:pt x="62697" y="2740"/>
                </a:lnTo>
                <a:lnTo>
                  <a:pt x="66303" y="2884"/>
                </a:lnTo>
                <a:lnTo>
                  <a:pt x="70179" y="3007"/>
                </a:lnTo>
                <a:lnTo>
                  <a:pt x="74366" y="3108"/>
                </a:lnTo>
                <a:lnTo>
                  <a:pt x="78900" y="3184"/>
                </a:lnTo>
                <a:lnTo>
                  <a:pt x="83822" y="3231"/>
                </a:lnTo>
                <a:lnTo>
                  <a:pt x="89169" y="3248"/>
                </a:lnTo>
                <a:lnTo>
                  <a:pt x="89169" y="3354"/>
                </a:lnTo>
                <a:lnTo>
                  <a:pt x="83822" y="3338"/>
                </a:lnTo>
                <a:lnTo>
                  <a:pt x="78900" y="3290"/>
                </a:lnTo>
                <a:lnTo>
                  <a:pt x="74366" y="3215"/>
                </a:lnTo>
                <a:lnTo>
                  <a:pt x="70179" y="3114"/>
                </a:lnTo>
                <a:lnTo>
                  <a:pt x="66303" y="2990"/>
                </a:lnTo>
                <a:lnTo>
                  <a:pt x="62697" y="2847"/>
                </a:lnTo>
                <a:lnTo>
                  <a:pt x="59323" y="2686"/>
                </a:lnTo>
                <a:lnTo>
                  <a:pt x="56143" y="2512"/>
                </a:lnTo>
                <a:lnTo>
                  <a:pt x="53118" y="2327"/>
                </a:lnTo>
                <a:lnTo>
                  <a:pt x="50209" y="2132"/>
                </a:lnTo>
                <a:lnTo>
                  <a:pt x="47377" y="1933"/>
                </a:lnTo>
                <a:lnTo>
                  <a:pt x="44585" y="1730"/>
                </a:lnTo>
                <a:lnTo>
                  <a:pt x="41792" y="1528"/>
                </a:lnTo>
                <a:lnTo>
                  <a:pt x="38960" y="1328"/>
                </a:lnTo>
                <a:lnTo>
                  <a:pt x="36051" y="1134"/>
                </a:lnTo>
                <a:lnTo>
                  <a:pt x="33026" y="948"/>
                </a:lnTo>
                <a:lnTo>
                  <a:pt x="29846" y="774"/>
                </a:lnTo>
                <a:lnTo>
                  <a:pt x="26472" y="614"/>
                </a:lnTo>
                <a:lnTo>
                  <a:pt x="22866" y="471"/>
                </a:lnTo>
                <a:lnTo>
                  <a:pt x="18990" y="347"/>
                </a:lnTo>
                <a:lnTo>
                  <a:pt x="14803" y="246"/>
                </a:lnTo>
                <a:lnTo>
                  <a:pt x="10269" y="170"/>
                </a:lnTo>
                <a:lnTo>
                  <a:pt x="5347" y="123"/>
                </a:lnTo>
                <a:lnTo>
                  <a:pt x="0" y="106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2018995" y="4998110"/>
            <a:ext cx="8153613" cy="381762"/>
          </a:xfrm>
          <a:custGeom>
            <a:avLst/>
            <a:gdLst/>
            <a:ahLst/>
            <a:cxnLst/>
            <a:rect l="l" t="t" r="r" b="b"/>
            <a:pathLst>
              <a:path w="89169" h="4175">
                <a:moveTo>
                  <a:pt x="0" y="3112"/>
                </a:moveTo>
                <a:lnTo>
                  <a:pt x="5347" y="3097"/>
                </a:lnTo>
                <a:lnTo>
                  <a:pt x="10269" y="3051"/>
                </a:lnTo>
                <a:lnTo>
                  <a:pt x="14803" y="2979"/>
                </a:lnTo>
                <a:lnTo>
                  <a:pt x="18990" y="2882"/>
                </a:lnTo>
                <a:lnTo>
                  <a:pt x="22866" y="2763"/>
                </a:lnTo>
                <a:lnTo>
                  <a:pt x="26472" y="2626"/>
                </a:lnTo>
                <a:lnTo>
                  <a:pt x="29846" y="2473"/>
                </a:lnTo>
                <a:lnTo>
                  <a:pt x="33026" y="2305"/>
                </a:lnTo>
                <a:lnTo>
                  <a:pt x="36051" y="2128"/>
                </a:lnTo>
                <a:lnTo>
                  <a:pt x="38960" y="1942"/>
                </a:lnTo>
                <a:lnTo>
                  <a:pt x="41792" y="1750"/>
                </a:lnTo>
                <a:lnTo>
                  <a:pt x="44585" y="1556"/>
                </a:lnTo>
                <a:lnTo>
                  <a:pt x="47377" y="1362"/>
                </a:lnTo>
                <a:lnTo>
                  <a:pt x="50209" y="1171"/>
                </a:lnTo>
                <a:lnTo>
                  <a:pt x="53118" y="985"/>
                </a:lnTo>
                <a:lnTo>
                  <a:pt x="56143" y="807"/>
                </a:lnTo>
                <a:lnTo>
                  <a:pt x="59323" y="640"/>
                </a:lnTo>
                <a:lnTo>
                  <a:pt x="62697" y="486"/>
                </a:lnTo>
                <a:lnTo>
                  <a:pt x="66303" y="349"/>
                </a:lnTo>
                <a:lnTo>
                  <a:pt x="70179" y="231"/>
                </a:lnTo>
                <a:lnTo>
                  <a:pt x="74366" y="134"/>
                </a:lnTo>
                <a:lnTo>
                  <a:pt x="78900" y="61"/>
                </a:lnTo>
                <a:lnTo>
                  <a:pt x="83822" y="16"/>
                </a:lnTo>
                <a:lnTo>
                  <a:pt x="89169" y="0"/>
                </a:lnTo>
                <a:lnTo>
                  <a:pt x="89169" y="1063"/>
                </a:lnTo>
                <a:lnTo>
                  <a:pt x="83822" y="1079"/>
                </a:lnTo>
                <a:lnTo>
                  <a:pt x="78900" y="1124"/>
                </a:lnTo>
                <a:lnTo>
                  <a:pt x="74366" y="1197"/>
                </a:lnTo>
                <a:lnTo>
                  <a:pt x="70179" y="1294"/>
                </a:lnTo>
                <a:lnTo>
                  <a:pt x="66303" y="1412"/>
                </a:lnTo>
                <a:lnTo>
                  <a:pt x="62697" y="1550"/>
                </a:lnTo>
                <a:lnTo>
                  <a:pt x="59323" y="1703"/>
                </a:lnTo>
                <a:lnTo>
                  <a:pt x="56143" y="1870"/>
                </a:lnTo>
                <a:lnTo>
                  <a:pt x="53118" y="2048"/>
                </a:lnTo>
                <a:lnTo>
                  <a:pt x="50209" y="2234"/>
                </a:lnTo>
                <a:lnTo>
                  <a:pt x="47377" y="2425"/>
                </a:lnTo>
                <a:lnTo>
                  <a:pt x="44585" y="2619"/>
                </a:lnTo>
                <a:lnTo>
                  <a:pt x="41792" y="2813"/>
                </a:lnTo>
                <a:lnTo>
                  <a:pt x="38960" y="3005"/>
                </a:lnTo>
                <a:lnTo>
                  <a:pt x="36051" y="3191"/>
                </a:lnTo>
                <a:lnTo>
                  <a:pt x="33026" y="3369"/>
                </a:lnTo>
                <a:lnTo>
                  <a:pt x="29846" y="3536"/>
                </a:lnTo>
                <a:lnTo>
                  <a:pt x="26472" y="3689"/>
                </a:lnTo>
                <a:lnTo>
                  <a:pt x="22866" y="3826"/>
                </a:lnTo>
                <a:lnTo>
                  <a:pt x="18990" y="3945"/>
                </a:lnTo>
                <a:lnTo>
                  <a:pt x="14803" y="4042"/>
                </a:lnTo>
                <a:lnTo>
                  <a:pt x="10269" y="4114"/>
                </a:lnTo>
                <a:lnTo>
                  <a:pt x="5347" y="4160"/>
                </a:lnTo>
                <a:lnTo>
                  <a:pt x="0" y="4175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2018995" y="5379872"/>
            <a:ext cx="8153613" cy="136337"/>
          </a:xfrm>
          <a:custGeom>
            <a:avLst/>
            <a:gdLst/>
            <a:ahLst/>
            <a:cxnLst/>
            <a:rect l="l" t="t" r="r" b="b"/>
            <a:pathLst>
              <a:path w="89169" h="1491">
                <a:moveTo>
                  <a:pt x="0" y="0"/>
                </a:moveTo>
                <a:lnTo>
                  <a:pt x="5347" y="7"/>
                </a:lnTo>
                <a:lnTo>
                  <a:pt x="10269" y="28"/>
                </a:lnTo>
                <a:lnTo>
                  <a:pt x="14803" y="60"/>
                </a:lnTo>
                <a:lnTo>
                  <a:pt x="18990" y="103"/>
                </a:lnTo>
                <a:lnTo>
                  <a:pt x="22866" y="156"/>
                </a:lnTo>
                <a:lnTo>
                  <a:pt x="26472" y="217"/>
                </a:lnTo>
                <a:lnTo>
                  <a:pt x="29846" y="285"/>
                </a:lnTo>
                <a:lnTo>
                  <a:pt x="33026" y="359"/>
                </a:lnTo>
                <a:lnTo>
                  <a:pt x="36051" y="439"/>
                </a:lnTo>
                <a:lnTo>
                  <a:pt x="38960" y="521"/>
                </a:lnTo>
                <a:lnTo>
                  <a:pt x="41792" y="606"/>
                </a:lnTo>
                <a:lnTo>
                  <a:pt x="44585" y="693"/>
                </a:lnTo>
                <a:lnTo>
                  <a:pt x="47377" y="779"/>
                </a:lnTo>
                <a:lnTo>
                  <a:pt x="50209" y="864"/>
                </a:lnTo>
                <a:lnTo>
                  <a:pt x="53118" y="947"/>
                </a:lnTo>
                <a:lnTo>
                  <a:pt x="56143" y="1026"/>
                </a:lnTo>
                <a:lnTo>
                  <a:pt x="59323" y="1100"/>
                </a:lnTo>
                <a:lnTo>
                  <a:pt x="62697" y="1169"/>
                </a:lnTo>
                <a:lnTo>
                  <a:pt x="66303" y="1230"/>
                </a:lnTo>
                <a:lnTo>
                  <a:pt x="70179" y="1283"/>
                </a:lnTo>
                <a:lnTo>
                  <a:pt x="74366" y="1326"/>
                </a:lnTo>
                <a:lnTo>
                  <a:pt x="78900" y="1358"/>
                </a:lnTo>
                <a:lnTo>
                  <a:pt x="83822" y="1378"/>
                </a:lnTo>
                <a:lnTo>
                  <a:pt x="89169" y="1385"/>
                </a:lnTo>
                <a:lnTo>
                  <a:pt x="89169" y="1491"/>
                </a:lnTo>
                <a:lnTo>
                  <a:pt x="83822" y="1484"/>
                </a:lnTo>
                <a:lnTo>
                  <a:pt x="78900" y="1464"/>
                </a:lnTo>
                <a:lnTo>
                  <a:pt x="74366" y="1432"/>
                </a:lnTo>
                <a:lnTo>
                  <a:pt x="70179" y="1389"/>
                </a:lnTo>
                <a:lnTo>
                  <a:pt x="66303" y="1336"/>
                </a:lnTo>
                <a:lnTo>
                  <a:pt x="62697" y="1275"/>
                </a:lnTo>
                <a:lnTo>
                  <a:pt x="59323" y="1207"/>
                </a:lnTo>
                <a:lnTo>
                  <a:pt x="56143" y="1132"/>
                </a:lnTo>
                <a:lnTo>
                  <a:pt x="53118" y="1053"/>
                </a:lnTo>
                <a:lnTo>
                  <a:pt x="50209" y="971"/>
                </a:lnTo>
                <a:lnTo>
                  <a:pt x="47377" y="885"/>
                </a:lnTo>
                <a:lnTo>
                  <a:pt x="44585" y="799"/>
                </a:lnTo>
                <a:lnTo>
                  <a:pt x="41792" y="713"/>
                </a:lnTo>
                <a:lnTo>
                  <a:pt x="38960" y="628"/>
                </a:lnTo>
                <a:lnTo>
                  <a:pt x="36051" y="545"/>
                </a:lnTo>
                <a:lnTo>
                  <a:pt x="33026" y="466"/>
                </a:lnTo>
                <a:lnTo>
                  <a:pt x="29846" y="391"/>
                </a:lnTo>
                <a:lnTo>
                  <a:pt x="26472" y="323"/>
                </a:lnTo>
                <a:lnTo>
                  <a:pt x="22866" y="262"/>
                </a:lnTo>
                <a:lnTo>
                  <a:pt x="18990" y="209"/>
                </a:lnTo>
                <a:lnTo>
                  <a:pt x="14803" y="166"/>
                </a:lnTo>
                <a:lnTo>
                  <a:pt x="10269" y="134"/>
                </a:lnTo>
                <a:lnTo>
                  <a:pt x="5347" y="114"/>
                </a:lnTo>
                <a:lnTo>
                  <a:pt x="0" y="107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2018995" y="3609685"/>
            <a:ext cx="8153613" cy="1870131"/>
          </a:xfrm>
          <a:custGeom>
            <a:avLst/>
            <a:gdLst/>
            <a:ahLst/>
            <a:cxnLst/>
            <a:rect l="l" t="t" r="r" b="b"/>
            <a:pathLst>
              <a:path w="89169" h="20452">
                <a:moveTo>
                  <a:pt x="0" y="20266"/>
                </a:moveTo>
                <a:lnTo>
                  <a:pt x="5347" y="20163"/>
                </a:lnTo>
                <a:lnTo>
                  <a:pt x="10269" y="19867"/>
                </a:lnTo>
                <a:lnTo>
                  <a:pt x="14803" y="19395"/>
                </a:lnTo>
                <a:lnTo>
                  <a:pt x="18990" y="18765"/>
                </a:lnTo>
                <a:lnTo>
                  <a:pt x="22866" y="17994"/>
                </a:lnTo>
                <a:lnTo>
                  <a:pt x="26472" y="17099"/>
                </a:lnTo>
                <a:lnTo>
                  <a:pt x="29846" y="16100"/>
                </a:lnTo>
                <a:lnTo>
                  <a:pt x="33026" y="15012"/>
                </a:lnTo>
                <a:lnTo>
                  <a:pt x="36051" y="13854"/>
                </a:lnTo>
                <a:lnTo>
                  <a:pt x="38960" y="12643"/>
                </a:lnTo>
                <a:lnTo>
                  <a:pt x="41792" y="11397"/>
                </a:lnTo>
                <a:lnTo>
                  <a:pt x="44585" y="10133"/>
                </a:lnTo>
                <a:lnTo>
                  <a:pt x="47377" y="8869"/>
                </a:lnTo>
                <a:lnTo>
                  <a:pt x="50209" y="7623"/>
                </a:lnTo>
                <a:lnTo>
                  <a:pt x="53118" y="6412"/>
                </a:lnTo>
                <a:lnTo>
                  <a:pt x="56143" y="5254"/>
                </a:lnTo>
                <a:lnTo>
                  <a:pt x="59323" y="4167"/>
                </a:lnTo>
                <a:lnTo>
                  <a:pt x="62697" y="3167"/>
                </a:lnTo>
                <a:lnTo>
                  <a:pt x="66303" y="2273"/>
                </a:lnTo>
                <a:lnTo>
                  <a:pt x="70179" y="1502"/>
                </a:lnTo>
                <a:lnTo>
                  <a:pt x="74366" y="871"/>
                </a:lnTo>
                <a:lnTo>
                  <a:pt x="78900" y="399"/>
                </a:lnTo>
                <a:lnTo>
                  <a:pt x="83822" y="103"/>
                </a:lnTo>
                <a:lnTo>
                  <a:pt x="89169" y="0"/>
                </a:lnTo>
                <a:lnTo>
                  <a:pt x="89169" y="186"/>
                </a:lnTo>
                <a:lnTo>
                  <a:pt x="83822" y="289"/>
                </a:lnTo>
                <a:lnTo>
                  <a:pt x="78900" y="585"/>
                </a:lnTo>
                <a:lnTo>
                  <a:pt x="74366" y="1057"/>
                </a:lnTo>
                <a:lnTo>
                  <a:pt x="70179" y="1688"/>
                </a:lnTo>
                <a:lnTo>
                  <a:pt x="66303" y="2459"/>
                </a:lnTo>
                <a:lnTo>
                  <a:pt x="62697" y="3353"/>
                </a:lnTo>
                <a:lnTo>
                  <a:pt x="59323" y="4353"/>
                </a:lnTo>
                <a:lnTo>
                  <a:pt x="56143" y="5440"/>
                </a:lnTo>
                <a:lnTo>
                  <a:pt x="53118" y="6599"/>
                </a:lnTo>
                <a:lnTo>
                  <a:pt x="50209" y="7809"/>
                </a:lnTo>
                <a:lnTo>
                  <a:pt x="47377" y="9055"/>
                </a:lnTo>
                <a:lnTo>
                  <a:pt x="44585" y="10319"/>
                </a:lnTo>
                <a:lnTo>
                  <a:pt x="41792" y="11583"/>
                </a:lnTo>
                <a:lnTo>
                  <a:pt x="38960" y="12829"/>
                </a:lnTo>
                <a:lnTo>
                  <a:pt x="36051" y="14040"/>
                </a:lnTo>
                <a:lnTo>
                  <a:pt x="33026" y="15198"/>
                </a:lnTo>
                <a:lnTo>
                  <a:pt x="29846" y="16286"/>
                </a:lnTo>
                <a:lnTo>
                  <a:pt x="26472" y="17285"/>
                </a:lnTo>
                <a:lnTo>
                  <a:pt x="22866" y="18180"/>
                </a:lnTo>
                <a:lnTo>
                  <a:pt x="18990" y="18951"/>
                </a:lnTo>
                <a:lnTo>
                  <a:pt x="14803" y="19581"/>
                </a:lnTo>
                <a:lnTo>
                  <a:pt x="10269" y="20053"/>
                </a:lnTo>
                <a:lnTo>
                  <a:pt x="5347" y="20349"/>
                </a:lnTo>
                <a:lnTo>
                  <a:pt x="0" y="20452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2018995" y="4818065"/>
            <a:ext cx="8153613" cy="678759"/>
          </a:xfrm>
          <a:custGeom>
            <a:avLst/>
            <a:gdLst/>
            <a:ahLst/>
            <a:cxnLst/>
            <a:rect l="l" t="t" r="r" b="b"/>
            <a:pathLst>
              <a:path w="89169" h="7423">
                <a:moveTo>
                  <a:pt x="0" y="7237"/>
                </a:moveTo>
                <a:lnTo>
                  <a:pt x="5347" y="7200"/>
                </a:lnTo>
                <a:lnTo>
                  <a:pt x="10269" y="7094"/>
                </a:lnTo>
                <a:lnTo>
                  <a:pt x="14803" y="6926"/>
                </a:lnTo>
                <a:lnTo>
                  <a:pt x="18990" y="6701"/>
                </a:lnTo>
                <a:lnTo>
                  <a:pt x="22866" y="6425"/>
                </a:lnTo>
                <a:lnTo>
                  <a:pt x="26472" y="6106"/>
                </a:lnTo>
                <a:lnTo>
                  <a:pt x="29846" y="5749"/>
                </a:lnTo>
                <a:lnTo>
                  <a:pt x="33026" y="5361"/>
                </a:lnTo>
                <a:lnTo>
                  <a:pt x="36051" y="4947"/>
                </a:lnTo>
                <a:lnTo>
                  <a:pt x="38960" y="4515"/>
                </a:lnTo>
                <a:lnTo>
                  <a:pt x="41792" y="4070"/>
                </a:lnTo>
                <a:lnTo>
                  <a:pt x="44585" y="3618"/>
                </a:lnTo>
                <a:lnTo>
                  <a:pt x="47377" y="3167"/>
                </a:lnTo>
                <a:lnTo>
                  <a:pt x="50209" y="2722"/>
                </a:lnTo>
                <a:lnTo>
                  <a:pt x="53118" y="2290"/>
                </a:lnTo>
                <a:lnTo>
                  <a:pt x="56143" y="1876"/>
                </a:lnTo>
                <a:lnTo>
                  <a:pt x="59323" y="1488"/>
                </a:lnTo>
                <a:lnTo>
                  <a:pt x="62697" y="1131"/>
                </a:lnTo>
                <a:lnTo>
                  <a:pt x="66303" y="811"/>
                </a:lnTo>
                <a:lnTo>
                  <a:pt x="70179" y="536"/>
                </a:lnTo>
                <a:lnTo>
                  <a:pt x="74366" y="311"/>
                </a:lnTo>
                <a:lnTo>
                  <a:pt x="78900" y="142"/>
                </a:lnTo>
                <a:lnTo>
                  <a:pt x="83822" y="36"/>
                </a:lnTo>
                <a:lnTo>
                  <a:pt x="89169" y="0"/>
                </a:lnTo>
                <a:lnTo>
                  <a:pt x="89169" y="186"/>
                </a:lnTo>
                <a:lnTo>
                  <a:pt x="83822" y="222"/>
                </a:lnTo>
                <a:lnTo>
                  <a:pt x="78900" y="328"/>
                </a:lnTo>
                <a:lnTo>
                  <a:pt x="74366" y="497"/>
                </a:lnTo>
                <a:lnTo>
                  <a:pt x="70179" y="722"/>
                </a:lnTo>
                <a:lnTo>
                  <a:pt x="66303" y="997"/>
                </a:lnTo>
                <a:lnTo>
                  <a:pt x="62697" y="1317"/>
                </a:lnTo>
                <a:lnTo>
                  <a:pt x="59323" y="1674"/>
                </a:lnTo>
                <a:lnTo>
                  <a:pt x="56143" y="2062"/>
                </a:lnTo>
                <a:lnTo>
                  <a:pt x="53118" y="2476"/>
                </a:lnTo>
                <a:lnTo>
                  <a:pt x="50209" y="2908"/>
                </a:lnTo>
                <a:lnTo>
                  <a:pt x="47377" y="3353"/>
                </a:lnTo>
                <a:lnTo>
                  <a:pt x="44585" y="3804"/>
                </a:lnTo>
                <a:lnTo>
                  <a:pt x="41792" y="4256"/>
                </a:lnTo>
                <a:lnTo>
                  <a:pt x="38960" y="4701"/>
                </a:lnTo>
                <a:lnTo>
                  <a:pt x="36051" y="5133"/>
                </a:lnTo>
                <a:lnTo>
                  <a:pt x="33026" y="5547"/>
                </a:lnTo>
                <a:lnTo>
                  <a:pt x="29846" y="5935"/>
                </a:lnTo>
                <a:lnTo>
                  <a:pt x="26472" y="6292"/>
                </a:lnTo>
                <a:lnTo>
                  <a:pt x="22866" y="6611"/>
                </a:lnTo>
                <a:lnTo>
                  <a:pt x="18990" y="6887"/>
                </a:lnTo>
                <a:lnTo>
                  <a:pt x="14803" y="7112"/>
                </a:lnTo>
                <a:lnTo>
                  <a:pt x="10269" y="7280"/>
                </a:lnTo>
                <a:lnTo>
                  <a:pt x="5347" y="7386"/>
                </a:lnTo>
                <a:lnTo>
                  <a:pt x="0" y="7423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2018995" y="5095311"/>
            <a:ext cx="8153613" cy="420898"/>
          </a:xfrm>
          <a:custGeom>
            <a:avLst/>
            <a:gdLst/>
            <a:ahLst/>
            <a:cxnLst/>
            <a:rect l="l" t="t" r="r" b="b"/>
            <a:pathLst>
              <a:path w="89169" h="4603">
                <a:moveTo>
                  <a:pt x="0" y="4391"/>
                </a:moveTo>
                <a:lnTo>
                  <a:pt x="5347" y="4369"/>
                </a:lnTo>
                <a:lnTo>
                  <a:pt x="10269" y="4304"/>
                </a:lnTo>
                <a:lnTo>
                  <a:pt x="14803" y="4202"/>
                </a:lnTo>
                <a:lnTo>
                  <a:pt x="18990" y="4066"/>
                </a:lnTo>
                <a:lnTo>
                  <a:pt x="22866" y="3899"/>
                </a:lnTo>
                <a:lnTo>
                  <a:pt x="26472" y="3705"/>
                </a:lnTo>
                <a:lnTo>
                  <a:pt x="29846" y="3488"/>
                </a:lnTo>
                <a:lnTo>
                  <a:pt x="33026" y="3253"/>
                </a:lnTo>
                <a:lnTo>
                  <a:pt x="36051" y="3002"/>
                </a:lnTo>
                <a:lnTo>
                  <a:pt x="38960" y="2739"/>
                </a:lnTo>
                <a:lnTo>
                  <a:pt x="41792" y="2469"/>
                </a:lnTo>
                <a:lnTo>
                  <a:pt x="44585" y="2196"/>
                </a:lnTo>
                <a:lnTo>
                  <a:pt x="47377" y="1922"/>
                </a:lnTo>
                <a:lnTo>
                  <a:pt x="50209" y="1652"/>
                </a:lnTo>
                <a:lnTo>
                  <a:pt x="53118" y="1389"/>
                </a:lnTo>
                <a:lnTo>
                  <a:pt x="56143" y="1139"/>
                </a:lnTo>
                <a:lnTo>
                  <a:pt x="59323" y="903"/>
                </a:lnTo>
                <a:lnTo>
                  <a:pt x="62697" y="686"/>
                </a:lnTo>
                <a:lnTo>
                  <a:pt x="66303" y="493"/>
                </a:lnTo>
                <a:lnTo>
                  <a:pt x="70179" y="325"/>
                </a:lnTo>
                <a:lnTo>
                  <a:pt x="74366" y="189"/>
                </a:lnTo>
                <a:lnTo>
                  <a:pt x="78900" y="87"/>
                </a:lnTo>
                <a:lnTo>
                  <a:pt x="83822" y="22"/>
                </a:lnTo>
                <a:lnTo>
                  <a:pt x="89169" y="0"/>
                </a:lnTo>
                <a:lnTo>
                  <a:pt x="89169" y="213"/>
                </a:lnTo>
                <a:lnTo>
                  <a:pt x="83822" y="235"/>
                </a:lnTo>
                <a:lnTo>
                  <a:pt x="78900" y="299"/>
                </a:lnTo>
                <a:lnTo>
                  <a:pt x="74366" y="401"/>
                </a:lnTo>
                <a:lnTo>
                  <a:pt x="70179" y="538"/>
                </a:lnTo>
                <a:lnTo>
                  <a:pt x="66303" y="705"/>
                </a:lnTo>
                <a:lnTo>
                  <a:pt x="62697" y="899"/>
                </a:lnTo>
                <a:lnTo>
                  <a:pt x="59323" y="1115"/>
                </a:lnTo>
                <a:lnTo>
                  <a:pt x="56143" y="1351"/>
                </a:lnTo>
                <a:lnTo>
                  <a:pt x="53118" y="1602"/>
                </a:lnTo>
                <a:lnTo>
                  <a:pt x="50209" y="1864"/>
                </a:lnTo>
                <a:lnTo>
                  <a:pt x="47377" y="2134"/>
                </a:lnTo>
                <a:lnTo>
                  <a:pt x="44585" y="2408"/>
                </a:lnTo>
                <a:lnTo>
                  <a:pt x="41792" y="2682"/>
                </a:lnTo>
                <a:lnTo>
                  <a:pt x="38960" y="2952"/>
                </a:lnTo>
                <a:lnTo>
                  <a:pt x="36051" y="3214"/>
                </a:lnTo>
                <a:lnTo>
                  <a:pt x="33026" y="3465"/>
                </a:lnTo>
                <a:lnTo>
                  <a:pt x="29846" y="3701"/>
                </a:lnTo>
                <a:lnTo>
                  <a:pt x="26472" y="3917"/>
                </a:lnTo>
                <a:lnTo>
                  <a:pt x="22866" y="4111"/>
                </a:lnTo>
                <a:lnTo>
                  <a:pt x="18990" y="4278"/>
                </a:lnTo>
                <a:lnTo>
                  <a:pt x="14803" y="4415"/>
                </a:lnTo>
                <a:lnTo>
                  <a:pt x="10269" y="4517"/>
                </a:lnTo>
                <a:lnTo>
                  <a:pt x="5347" y="4581"/>
                </a:lnTo>
                <a:lnTo>
                  <a:pt x="0" y="4603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2018995" y="5516209"/>
            <a:ext cx="8153613" cy="189647"/>
          </a:xfrm>
          <a:custGeom>
            <a:avLst/>
            <a:gdLst/>
            <a:ahLst/>
            <a:cxnLst/>
            <a:rect l="l" t="t" r="r" b="b"/>
            <a:pathLst>
              <a:path w="89169" h="2074">
                <a:moveTo>
                  <a:pt x="0" y="0"/>
                </a:moveTo>
                <a:lnTo>
                  <a:pt x="5347" y="0"/>
                </a:lnTo>
                <a:lnTo>
                  <a:pt x="10269" y="0"/>
                </a:lnTo>
                <a:lnTo>
                  <a:pt x="14803" y="0"/>
                </a:lnTo>
                <a:lnTo>
                  <a:pt x="18990" y="0"/>
                </a:lnTo>
                <a:lnTo>
                  <a:pt x="22866" y="0"/>
                </a:lnTo>
                <a:lnTo>
                  <a:pt x="26472" y="0"/>
                </a:lnTo>
                <a:lnTo>
                  <a:pt x="29846" y="0"/>
                </a:lnTo>
                <a:lnTo>
                  <a:pt x="33026" y="0"/>
                </a:lnTo>
                <a:lnTo>
                  <a:pt x="36051" y="0"/>
                </a:lnTo>
                <a:lnTo>
                  <a:pt x="38960" y="0"/>
                </a:lnTo>
                <a:lnTo>
                  <a:pt x="41792" y="0"/>
                </a:lnTo>
                <a:lnTo>
                  <a:pt x="44585" y="0"/>
                </a:lnTo>
                <a:lnTo>
                  <a:pt x="47377" y="0"/>
                </a:lnTo>
                <a:lnTo>
                  <a:pt x="50209" y="0"/>
                </a:lnTo>
                <a:lnTo>
                  <a:pt x="53118" y="0"/>
                </a:lnTo>
                <a:lnTo>
                  <a:pt x="56143" y="0"/>
                </a:lnTo>
                <a:lnTo>
                  <a:pt x="59323" y="0"/>
                </a:lnTo>
                <a:lnTo>
                  <a:pt x="62697" y="0"/>
                </a:lnTo>
                <a:lnTo>
                  <a:pt x="66303" y="0"/>
                </a:lnTo>
                <a:lnTo>
                  <a:pt x="70179" y="0"/>
                </a:lnTo>
                <a:lnTo>
                  <a:pt x="74366" y="0"/>
                </a:lnTo>
                <a:lnTo>
                  <a:pt x="78900" y="0"/>
                </a:lnTo>
                <a:lnTo>
                  <a:pt x="83822" y="0"/>
                </a:lnTo>
                <a:lnTo>
                  <a:pt x="89169" y="0"/>
                </a:lnTo>
                <a:lnTo>
                  <a:pt x="89169" y="2074"/>
                </a:lnTo>
                <a:lnTo>
                  <a:pt x="83822" y="2074"/>
                </a:lnTo>
                <a:lnTo>
                  <a:pt x="78900" y="2074"/>
                </a:lnTo>
                <a:lnTo>
                  <a:pt x="74366" y="2074"/>
                </a:lnTo>
                <a:lnTo>
                  <a:pt x="70179" y="2074"/>
                </a:lnTo>
                <a:lnTo>
                  <a:pt x="66303" y="2074"/>
                </a:lnTo>
                <a:lnTo>
                  <a:pt x="62697" y="2074"/>
                </a:lnTo>
                <a:lnTo>
                  <a:pt x="59323" y="2073"/>
                </a:lnTo>
                <a:lnTo>
                  <a:pt x="56143" y="2074"/>
                </a:lnTo>
                <a:lnTo>
                  <a:pt x="53118" y="2074"/>
                </a:lnTo>
                <a:lnTo>
                  <a:pt x="50209" y="2073"/>
                </a:lnTo>
                <a:lnTo>
                  <a:pt x="47377" y="2074"/>
                </a:lnTo>
                <a:lnTo>
                  <a:pt x="44585" y="2074"/>
                </a:lnTo>
                <a:lnTo>
                  <a:pt x="41792" y="2074"/>
                </a:lnTo>
                <a:lnTo>
                  <a:pt x="38960" y="2074"/>
                </a:lnTo>
                <a:lnTo>
                  <a:pt x="36051" y="2074"/>
                </a:lnTo>
                <a:lnTo>
                  <a:pt x="33026" y="2074"/>
                </a:lnTo>
                <a:lnTo>
                  <a:pt x="29846" y="2074"/>
                </a:lnTo>
                <a:lnTo>
                  <a:pt x="26472" y="2074"/>
                </a:lnTo>
                <a:lnTo>
                  <a:pt x="22866" y="2074"/>
                </a:lnTo>
                <a:lnTo>
                  <a:pt x="18990" y="2074"/>
                </a:lnTo>
                <a:lnTo>
                  <a:pt x="14803" y="2074"/>
                </a:lnTo>
                <a:lnTo>
                  <a:pt x="10269" y="2074"/>
                </a:lnTo>
                <a:lnTo>
                  <a:pt x="5347" y="2074"/>
                </a:lnTo>
                <a:lnTo>
                  <a:pt x="0" y="2074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1909318" y="2618232"/>
            <a:ext cx="109728" cy="748513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2809608"/>
            <a:ext cx="102235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Paid search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95528" y="3010776"/>
            <a:ext cx="10223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6E7887"/>
                </a:solidFill>
                <a:latin typeface="IBM Plex Sans Condensed"/>
              </a:rPr>
              <a:t>308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909318" y="3439897"/>
            <a:ext cx="109728" cy="741222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795528" y="3627628"/>
            <a:ext cx="102235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Paid social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5528" y="3828796"/>
            <a:ext cx="10223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6E7887"/>
                </a:solidFill>
                <a:latin typeface="IBM Plex Sans Condensed"/>
              </a:rPr>
              <a:t>305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909318" y="4254270"/>
            <a:ext cx="109728" cy="554094"/>
          </a:xfrm>
          <a:prstGeom prst="roundRect">
            <a:avLst>
              <a:gd name="adj" fmla="val 16666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795528" y="4348437"/>
            <a:ext cx="102235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Organic search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95528" y="4549605"/>
            <a:ext cx="102235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6E7887"/>
                </a:solidFill>
                <a:latin typeface="IBM Plex Sans Condensed"/>
              </a:rPr>
              <a:t>228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909318" y="4881516"/>
            <a:ext cx="109728" cy="328082"/>
          </a:xfrm>
          <a:prstGeom prst="roundRect">
            <a:avLst>
              <a:gd name="adj" fmla="val 16666"/>
            </a:avLst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795528" y="4862677"/>
            <a:ext cx="102235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AI assistants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909318" y="5282750"/>
            <a:ext cx="109728" cy="106930"/>
          </a:xfrm>
          <a:prstGeom prst="roundRect">
            <a:avLst>
              <a:gd name="adj" fmla="val 17102"/>
            </a:avLst>
          </a:prstGeom>
          <a:solidFill>
            <a:srgbClr val="4A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795528" y="5153335"/>
            <a:ext cx="102235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Direct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909318" y="5462832"/>
            <a:ext cx="109728" cy="243024"/>
          </a:xfrm>
          <a:prstGeom prst="roundRect">
            <a:avLst>
              <a:gd name="adj" fmla="val 16666"/>
            </a:avLst>
          </a:prstGeom>
          <a:solidFill>
            <a:srgbClr val="E87B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795528" y="5401464"/>
            <a:ext cx="102235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0161F"/>
                </a:solidFill>
                <a:latin typeface="IBM Plex Sans"/>
              </a:rPr>
              <a:t>Other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10172649" y="2618232"/>
            <a:ext cx="109728" cy="1008548"/>
          </a:xfrm>
          <a:prstGeom prst="roundRect">
            <a:avLst>
              <a:gd name="adj" fmla="val 16666"/>
            </a:avLst>
          </a:prstGeom>
          <a:solidFill>
            <a:srgbClr val="4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TextBox 51"/>
          <p:cNvSpPr txBox="1"/>
          <p:nvPr/>
        </p:nvSpPr>
        <p:spPr>
          <a:xfrm>
            <a:off x="10373817" y="2939626"/>
            <a:ext cx="11137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Paid search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373817" y="3140794"/>
            <a:ext cx="11137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415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172649" y="3699932"/>
            <a:ext cx="109728" cy="697478"/>
          </a:xfrm>
          <a:prstGeom prst="roundRect">
            <a:avLst>
              <a:gd name="adj" fmla="val 16666"/>
            </a:avLst>
          </a:prstGeom>
          <a:solidFill>
            <a:srgbClr val="4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10373817" y="3865791"/>
            <a:ext cx="11137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Paid social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373817" y="4066959"/>
            <a:ext cx="111379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287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0172649" y="4470561"/>
            <a:ext cx="109728" cy="364535"/>
          </a:xfrm>
          <a:prstGeom prst="roundRect">
            <a:avLst>
              <a:gd name="adj" fmla="val 16666"/>
            </a:avLst>
          </a:prstGeom>
          <a:solidFill>
            <a:srgbClr val="4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10373817" y="4469949"/>
            <a:ext cx="11137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Organic search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10172649" y="4908249"/>
            <a:ext cx="109728" cy="206570"/>
          </a:xfrm>
          <a:prstGeom prst="roundRect">
            <a:avLst>
              <a:gd name="adj" fmla="val 16666"/>
            </a:avLst>
          </a:prstGeom>
          <a:solidFill>
            <a:srgbClr val="4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10373817" y="4828654"/>
            <a:ext cx="11137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Direct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10172649" y="5187971"/>
            <a:ext cx="109728" cy="145814"/>
          </a:xfrm>
          <a:prstGeom prst="roundRect">
            <a:avLst>
              <a:gd name="adj" fmla="val 16666"/>
            </a:avLst>
          </a:prstGeom>
          <a:solidFill>
            <a:srgbClr val="4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10373817" y="5077998"/>
            <a:ext cx="11137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AI assistants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0172649" y="5406937"/>
            <a:ext cx="109728" cy="298919"/>
          </a:xfrm>
          <a:prstGeom prst="roundRect">
            <a:avLst>
              <a:gd name="adj" fmla="val 16666"/>
            </a:avLst>
          </a:prstGeom>
          <a:solidFill>
            <a:srgbClr val="4752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10373817" y="5373517"/>
            <a:ext cx="111379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0161F"/>
                </a:solidFill>
                <a:latin typeface="IBM Plex Sans"/>
              </a:rPr>
              <a:t>Other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1,120 traced leads. Bands that cross changed channel on the way. Other: Email, Organic social, Referral.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Customer journeys, Northwind Dental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Openers vs closers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channels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open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and which close.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61239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First touch against last touch,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channel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96440"/>
          <a:ext cx="10600639" cy="37368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credited to each channel by first touch and by last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Customer journeys,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1121"/>
            </a:avLst>
          </a:prstGeom>
          <a:solidFill>
            <a:srgbClr val="E9F1E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Openers vs closers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10845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10161F"/>
                </a:solidFill>
                <a:latin typeface="IBM Plex Sans"/>
              </a:rPr>
              <a:t>Organic search</a:t>
            </a:r>
            <a:r>
              <a:rPr sz="3400" b="1" i="0">
                <a:solidFill>
                  <a:srgbClr val="10161F"/>
                </a:solidFill>
                <a:latin typeface="IBM Plex Sans"/>
              </a:rPr>
              <a:t> starts more journeys than it gets credit for.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3434588"/>
            <a:ext cx="9229039" cy="25547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Organic search opened 228 journeys and closed 150.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Paid search closed 415; 154 of them started on another channel.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Customer journeys,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Fair credit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Credit per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channel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, three ways.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First touch credits the opener, last touch the closer, the 50/50 split shares each lead between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 credit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channel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39" cy="395630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992121"/>
                <a:gridCol w="2601845"/>
                <a:gridCol w="1300922"/>
                <a:gridCol w="1300922"/>
                <a:gridCol w="1300922"/>
                <a:gridCol w="1561107"/>
              </a:tblGrid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Last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50/50 split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Split vs last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Last click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415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361.5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−53.5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287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296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150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189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AI assistants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60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97.5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+37.5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64.5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−20.5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48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38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36.5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−1.5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27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−18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95630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1,120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50489" y="255331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4849" y="262646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244849" y="262646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10155100" y="2562454"/>
            <a:ext cx="101473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0155100" y="2562454"/>
            <a:ext cx="10147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Overcredited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489" y="29489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305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44849" y="302209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244849" y="3022092"/>
            <a:ext cx="180683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10155100" y="2958084"/>
            <a:ext cx="5524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155100" y="2958084"/>
            <a:ext cx="5524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Even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0489" y="334457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228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44849" y="341772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4244849" y="3417722"/>
            <a:ext cx="135068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10155100" y="3353714"/>
            <a:ext cx="1007110" cy="219456"/>
          </a:xfrm>
          <a:prstGeom prst="roundRect">
            <a:avLst>
              <a:gd name="adj" fmla="val 12500"/>
            </a:avLst>
          </a:prstGeom>
          <a:solidFill>
            <a:srgbClr val="E9F1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155100" y="3353714"/>
            <a:ext cx="10071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IBM Plex Sans"/>
              </a:rPr>
              <a:t>Undervalued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0489" y="374020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135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44849" y="3813353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4244849" y="3813353"/>
            <a:ext cx="79974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155100" y="3749345"/>
            <a:ext cx="1007110" cy="219456"/>
          </a:xfrm>
          <a:prstGeom prst="roundRect">
            <a:avLst>
              <a:gd name="adj" fmla="val 12500"/>
            </a:avLst>
          </a:prstGeom>
          <a:solidFill>
            <a:srgbClr val="E9F1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155100" y="3749345"/>
            <a:ext cx="10071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IBM Plex Sans"/>
              </a:rPr>
              <a:t>Undervalued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50489" y="413583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44849" y="4208983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4244849" y="4208983"/>
            <a:ext cx="26065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10155100" y="4144975"/>
            <a:ext cx="101473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155100" y="4144975"/>
            <a:ext cx="10147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Overcredited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50489" y="453146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56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44849" y="460461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4244849" y="4604614"/>
            <a:ext cx="33174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10155100" y="4540606"/>
            <a:ext cx="5524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10155100" y="4540606"/>
            <a:ext cx="5524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Even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50489" y="49270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244849" y="500024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4244849" y="5000244"/>
            <a:ext cx="20734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10155100" y="4936236"/>
            <a:ext cx="5524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155100" y="4936236"/>
            <a:ext cx="5524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Even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50489" y="532272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244849" y="539587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4244849" y="5395874"/>
            <a:ext cx="53316" cy="91440"/>
          </a:xfrm>
          <a:prstGeom prst="roundRect">
            <a:avLst>
              <a:gd name="adj" fmla="val 1715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10155100" y="5331866"/>
            <a:ext cx="101473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155100" y="5331866"/>
            <a:ext cx="10147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Overcredited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Undervalued: the 50/50 split gives the channel more credit than last click does.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Customer journeys,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Revenue credit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channel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4663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992121"/>
                <a:gridCol w="2601845"/>
                <a:gridCol w="1300922"/>
                <a:gridCol w="1300922"/>
                <a:gridCol w="1300922"/>
                <a:gridCol w="1561107"/>
              </a:tblGrid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Channel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Last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50/50 split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Split vs last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Last click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Paid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$100K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$97.7K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−$2,340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Paid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$64.4K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$68.4K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+$3,995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Organic search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$31.8K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$34.6K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+$2,865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$31K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$18.3K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−$12.7K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$15.3K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$16.1K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+$822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AI assistants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$4,090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$13.3K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+$9,192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$4,005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$2,165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−$1,840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Organic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0161F"/>
                          </a:solidFill>
                          <a:latin typeface="IBM Plex Sans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$0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$251K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6E7887"/>
                      </a:solidFill>
                    </a:lnT>
                    <a:lnB w="0">
                      <a:noFill/>
                    </a:lnB>
                    <a:solidFill>
                      <a:srgbClr val="F4F9F7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0489" y="1952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$95.4K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4849" y="202539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4244849" y="202539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155100" y="1961388"/>
            <a:ext cx="5524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155100" y="1961388"/>
            <a:ext cx="5524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Even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0489" y="24185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$72.4K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44849" y="2491740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244849" y="2491740"/>
            <a:ext cx="138535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155100" y="2427732"/>
            <a:ext cx="5524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155100" y="2427732"/>
            <a:ext cx="5524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Even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489" y="28849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$37.5K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44849" y="295808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4244849" y="2958084"/>
            <a:ext cx="71744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155100" y="2894076"/>
            <a:ext cx="5524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155100" y="2894076"/>
            <a:ext cx="5524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Even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0489" y="33512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$5,585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44849" y="3424428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44849" y="3424428"/>
            <a:ext cx="10682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155100" y="3360420"/>
            <a:ext cx="101473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155100" y="3360420"/>
            <a:ext cx="101473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Overcredited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0489" y="38176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$17K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44849" y="3890772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4244849" y="3890772"/>
            <a:ext cx="32439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155100" y="3826764"/>
            <a:ext cx="5524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155100" y="3826764"/>
            <a:ext cx="5524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Even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50489" y="428396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$22.5K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44849" y="4357116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4244849" y="4357116"/>
            <a:ext cx="42987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155100" y="4293108"/>
            <a:ext cx="1007110" cy="219456"/>
          </a:xfrm>
          <a:prstGeom prst="roundRect">
            <a:avLst>
              <a:gd name="adj" fmla="val 12500"/>
            </a:avLst>
          </a:prstGeom>
          <a:solidFill>
            <a:srgbClr val="E9F1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155100" y="4293108"/>
            <a:ext cx="10071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IBM Plex Sans"/>
              </a:rPr>
              <a:t>Undervalued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50489" y="475030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$325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44849" y="4823460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4244849" y="4823460"/>
            <a:ext cx="27432" cy="91440"/>
          </a:xfrm>
          <a:prstGeom prst="roundRect">
            <a:avLst>
              <a:gd name="adj" fmla="val 33333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10155100" y="4759452"/>
            <a:ext cx="5524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10155100" y="4759452"/>
            <a:ext cx="5524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Even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50489" y="52166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$700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244849" y="5289804"/>
            <a:ext cx="1824605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4244849" y="5289804"/>
            <a:ext cx="27432" cy="91440"/>
          </a:xfrm>
          <a:prstGeom prst="roundRect">
            <a:avLst>
              <a:gd name="adj" fmla="val 33333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10155100" y="5225796"/>
            <a:ext cx="55245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155100" y="5225796"/>
            <a:ext cx="5524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Even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Revenue from 219 won CRM deals matched to these leads by email, credited the same three ways.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Customer journeys, Northwind Dental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Give every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channel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fair credit.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3840480"/>
          </a:xfrm>
          <a:prstGeom prst="roundRect">
            <a:avLst>
              <a:gd name="adj" fmla="val 142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Reporting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Judge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Organic search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on first touch, not last click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Last click gives it 150 leads; the 50/50 split gives it 189. Report both so budget follows the channel that finds people.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Budget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Keep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Paid search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as the closer, and fund its openers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closed 415 journeys; 154 of them started on another channel. Its results depend on the channels that bring people in first.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Content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Count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AI assistants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as an opener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They were the first visit for 135 leads and the converting visit for 60. Pages that answer questions clearly keep them recommending you.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641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5528" y="439216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7008" y="437388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Revenue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55676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Credit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AI assistants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for the revenue they find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87568" y="439216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By first touch they found $22.5K of revenue; last click gives them $4,090.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81567" y="489508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881567" y="489508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054539" y="489508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054539" y="489508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Customer journeys,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Journeys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judge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Organic search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on first touch. It opens 228 journeys and closes 150.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 traced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Changed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31%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opener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Paid search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closer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Paid search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Changed-channel share moved from 34% in August to 31%.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Most undervalued by last click: Organic search (+78).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Paid search closed the most journeys: 415.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Customer journeys,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First touch: the first visit UTM Grabber Premium recorded for the person (first-touch source, medium, referrer and landing page). Last touch: the visit that converted.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50/50 split: each lead gives half its credit to its first-touch channel and half to its last-touch channel; a lead that stayed on one channel gives that channel full credit.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Channels: Paid search is a paid click from a search engine (cpc tags or a Google or Microsoft click ID); Paid social is a paid click from a social platform (paid social tags or a Meta click ID); Organic search is an unpaid visit from a search engine; AI assistants is a visit from an AI assistant such as ChatGPT or Perplexity; Direct is a typed URL, bookmark or untagged link; Referral is a link on another website; Organic social is an unpaid social post or profile link; Email is an email or newsletter link.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Revenue: 219 won CRM deals matched to these leads by email.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Customer journeys,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