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nstrument Serif" charset="0"/>
      <p:regular r:id="rId16"/>
      <p:italic r:id="rId17"/>
    </p:embeddedFont>
    <p:embeddedFont>
      <p:font typeface="Geist" charset="0"/>
      <p:regular r:id="rId18"/>
    </p:embeddedFont>
    <p:embeddedFont>
      <p:font typeface="Geist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308.0</c:v>
                </c:pt>
                <c:pt idx="1">
                  <c:v>305.0</c:v>
                </c:pt>
                <c:pt idx="2">
                  <c:v>228.0</c:v>
                </c:pt>
                <c:pt idx="3">
                  <c:v>135.0</c:v>
                </c:pt>
                <c:pt idx="4">
                  <c:v>44.0</c:v>
                </c:pt>
                <c:pt idx="5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F2A541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60.0</c:v>
                </c:pt>
                <c:pt idx="4">
                  <c:v>85.0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CUSTOMER JOURNEYS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Organic search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opens 228 journeys but closes only 150.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31% of leads converted on a different channel than their first visit. Paid search closed the most (415), and 154 of those started elsewhere.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1,120 submissions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150037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226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CRM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43986" y="5806440"/>
            <a:ext cx="1500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519 deals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5244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4479544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39564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23484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Last click undervalues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Organic search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by 78 leads.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TRACED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CHANGED CHANNEL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550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▼ −3 pts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Paid search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TOP OPENER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Paid search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TOP CLOSER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7" name="Connector 26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$251K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REVENUE TRACED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Organic search was the first visit for 228 leads and the converting visit for 150. Split 50/50 between the two touches, it earns 189.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Paid search works the other way: it closes 415 and opens 308, so last click flatters it.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PATHS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people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move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from first visit to form.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Left: the channel of each lead's first visit. Right: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From first visit to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2658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First 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85837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Converting visit</a:t>
            </a:r>
          </a:p>
        </p:txBody>
      </p:sp>
      <p:sp>
        <p:nvSpPr>
          <p:cNvPr id="9" name="Freeform 8"/>
          <p:cNvSpPr/>
          <p:nvPr/>
        </p:nvSpPr>
        <p:spPr>
          <a:xfrm>
            <a:off x="2072305" y="2709642"/>
            <a:ext cx="8046994" cy="612922"/>
          </a:xfrm>
          <a:custGeom>
            <a:avLst/>
            <a:gdLst/>
            <a:ahLst/>
            <a:cxnLst/>
            <a:rect l="l" t="t" r="r" b="b"/>
            <a:pathLst>
              <a:path w="88003" h="6703">
                <a:moveTo>
                  <a:pt x="0" y="0"/>
                </a:moveTo>
                <a:lnTo>
                  <a:pt x="5278" y="0"/>
                </a:lnTo>
                <a:lnTo>
                  <a:pt x="10135" y="0"/>
                </a:lnTo>
                <a:lnTo>
                  <a:pt x="14610" y="0"/>
                </a:lnTo>
                <a:lnTo>
                  <a:pt x="18742" y="0"/>
                </a:lnTo>
                <a:lnTo>
                  <a:pt x="22568" y="0"/>
                </a:lnTo>
                <a:lnTo>
                  <a:pt x="26126" y="0"/>
                </a:lnTo>
                <a:lnTo>
                  <a:pt x="29455" y="0"/>
                </a:lnTo>
                <a:lnTo>
                  <a:pt x="32594" y="0"/>
                </a:lnTo>
                <a:lnTo>
                  <a:pt x="35579" y="0"/>
                </a:lnTo>
                <a:lnTo>
                  <a:pt x="38450" y="0"/>
                </a:lnTo>
                <a:lnTo>
                  <a:pt x="41245" y="0"/>
                </a:lnTo>
                <a:lnTo>
                  <a:pt x="44002" y="0"/>
                </a:lnTo>
                <a:lnTo>
                  <a:pt x="46758" y="0"/>
                </a:lnTo>
                <a:lnTo>
                  <a:pt x="49553" y="0"/>
                </a:lnTo>
                <a:lnTo>
                  <a:pt x="52424" y="0"/>
                </a:lnTo>
                <a:lnTo>
                  <a:pt x="55409" y="0"/>
                </a:lnTo>
                <a:lnTo>
                  <a:pt x="58548" y="0"/>
                </a:lnTo>
                <a:lnTo>
                  <a:pt x="61877" y="0"/>
                </a:lnTo>
                <a:lnTo>
                  <a:pt x="65435" y="0"/>
                </a:lnTo>
                <a:lnTo>
                  <a:pt x="69261" y="0"/>
                </a:lnTo>
                <a:lnTo>
                  <a:pt x="73393" y="0"/>
                </a:lnTo>
                <a:lnTo>
                  <a:pt x="77868" y="0"/>
                </a:lnTo>
                <a:lnTo>
                  <a:pt x="82725" y="0"/>
                </a:lnTo>
                <a:lnTo>
                  <a:pt x="88003" y="0"/>
                </a:lnTo>
                <a:lnTo>
                  <a:pt x="88003" y="6703"/>
                </a:lnTo>
                <a:lnTo>
                  <a:pt x="82725" y="6703"/>
                </a:lnTo>
                <a:lnTo>
                  <a:pt x="77868" y="6703"/>
                </a:lnTo>
                <a:lnTo>
                  <a:pt x="73393" y="6703"/>
                </a:lnTo>
                <a:lnTo>
                  <a:pt x="69261" y="6703"/>
                </a:lnTo>
                <a:lnTo>
                  <a:pt x="65435" y="6703"/>
                </a:lnTo>
                <a:lnTo>
                  <a:pt x="61877" y="6703"/>
                </a:lnTo>
                <a:lnTo>
                  <a:pt x="58548" y="6703"/>
                </a:lnTo>
                <a:lnTo>
                  <a:pt x="55409" y="6703"/>
                </a:lnTo>
                <a:lnTo>
                  <a:pt x="52424" y="6703"/>
                </a:lnTo>
                <a:lnTo>
                  <a:pt x="49553" y="6703"/>
                </a:lnTo>
                <a:lnTo>
                  <a:pt x="46758" y="6703"/>
                </a:lnTo>
                <a:lnTo>
                  <a:pt x="44002" y="6703"/>
                </a:lnTo>
                <a:lnTo>
                  <a:pt x="41245" y="6703"/>
                </a:lnTo>
                <a:lnTo>
                  <a:pt x="38450" y="6703"/>
                </a:lnTo>
                <a:lnTo>
                  <a:pt x="35579" y="6703"/>
                </a:lnTo>
                <a:lnTo>
                  <a:pt x="32594" y="6703"/>
                </a:lnTo>
                <a:lnTo>
                  <a:pt x="29455" y="6703"/>
                </a:lnTo>
                <a:lnTo>
                  <a:pt x="26126" y="6703"/>
                </a:lnTo>
                <a:lnTo>
                  <a:pt x="22568" y="6703"/>
                </a:lnTo>
                <a:lnTo>
                  <a:pt x="18742" y="6703"/>
                </a:lnTo>
                <a:lnTo>
                  <a:pt x="14610" y="6703"/>
                </a:lnTo>
                <a:lnTo>
                  <a:pt x="10135" y="6703"/>
                </a:lnTo>
                <a:lnTo>
                  <a:pt x="5278" y="6703"/>
                </a:lnTo>
                <a:lnTo>
                  <a:pt x="0" y="6703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072305" y="3322564"/>
            <a:ext cx="8046994" cy="500634"/>
          </a:xfrm>
          <a:custGeom>
            <a:avLst/>
            <a:gdLst/>
            <a:ahLst/>
            <a:cxnLst/>
            <a:rect l="l" t="t" r="r" b="b"/>
            <a:pathLst>
              <a:path w="88003" h="5475">
                <a:moveTo>
                  <a:pt x="0" y="0"/>
                </a:moveTo>
                <a:lnTo>
                  <a:pt x="5278" y="25"/>
                </a:lnTo>
                <a:lnTo>
                  <a:pt x="10135" y="94"/>
                </a:lnTo>
                <a:lnTo>
                  <a:pt x="14610" y="205"/>
                </a:lnTo>
                <a:lnTo>
                  <a:pt x="18742" y="353"/>
                </a:lnTo>
                <a:lnTo>
                  <a:pt x="22568" y="534"/>
                </a:lnTo>
                <a:lnTo>
                  <a:pt x="26126" y="744"/>
                </a:lnTo>
                <a:lnTo>
                  <a:pt x="29455" y="978"/>
                </a:lnTo>
                <a:lnTo>
                  <a:pt x="32594" y="1233"/>
                </a:lnTo>
                <a:lnTo>
                  <a:pt x="35579" y="1505"/>
                </a:lnTo>
                <a:lnTo>
                  <a:pt x="38450" y="1789"/>
                </a:lnTo>
                <a:lnTo>
                  <a:pt x="41245" y="2082"/>
                </a:lnTo>
                <a:lnTo>
                  <a:pt x="44002" y="2378"/>
                </a:lnTo>
                <a:lnTo>
                  <a:pt x="46758" y="2675"/>
                </a:lnTo>
                <a:lnTo>
                  <a:pt x="49553" y="2967"/>
                </a:lnTo>
                <a:lnTo>
                  <a:pt x="52424" y="3251"/>
                </a:lnTo>
                <a:lnTo>
                  <a:pt x="55409" y="3523"/>
                </a:lnTo>
                <a:lnTo>
                  <a:pt x="58548" y="3778"/>
                </a:lnTo>
                <a:lnTo>
                  <a:pt x="61877" y="4013"/>
                </a:lnTo>
                <a:lnTo>
                  <a:pt x="65435" y="4223"/>
                </a:lnTo>
                <a:lnTo>
                  <a:pt x="69261" y="4404"/>
                </a:lnTo>
                <a:lnTo>
                  <a:pt x="73393" y="4552"/>
                </a:lnTo>
                <a:lnTo>
                  <a:pt x="77868" y="4662"/>
                </a:lnTo>
                <a:lnTo>
                  <a:pt x="82725" y="4732"/>
                </a:lnTo>
                <a:lnTo>
                  <a:pt x="88003" y="4756"/>
                </a:lnTo>
                <a:lnTo>
                  <a:pt x="88003" y="5475"/>
                </a:lnTo>
                <a:lnTo>
                  <a:pt x="82725" y="5451"/>
                </a:lnTo>
                <a:lnTo>
                  <a:pt x="77868" y="5382"/>
                </a:lnTo>
                <a:lnTo>
                  <a:pt x="73393" y="5271"/>
                </a:lnTo>
                <a:lnTo>
                  <a:pt x="69261" y="5123"/>
                </a:lnTo>
                <a:lnTo>
                  <a:pt x="65435" y="4942"/>
                </a:lnTo>
                <a:lnTo>
                  <a:pt x="61877" y="4732"/>
                </a:lnTo>
                <a:lnTo>
                  <a:pt x="58548" y="4497"/>
                </a:lnTo>
                <a:lnTo>
                  <a:pt x="55409" y="4242"/>
                </a:lnTo>
                <a:lnTo>
                  <a:pt x="52424" y="3970"/>
                </a:lnTo>
                <a:lnTo>
                  <a:pt x="49553" y="3686"/>
                </a:lnTo>
                <a:lnTo>
                  <a:pt x="46758" y="3394"/>
                </a:lnTo>
                <a:lnTo>
                  <a:pt x="44002" y="3097"/>
                </a:lnTo>
                <a:lnTo>
                  <a:pt x="41245" y="2801"/>
                </a:lnTo>
                <a:lnTo>
                  <a:pt x="38450" y="2508"/>
                </a:lnTo>
                <a:lnTo>
                  <a:pt x="35579" y="2224"/>
                </a:lnTo>
                <a:lnTo>
                  <a:pt x="32594" y="1953"/>
                </a:lnTo>
                <a:lnTo>
                  <a:pt x="29455" y="1697"/>
                </a:lnTo>
                <a:lnTo>
                  <a:pt x="26126" y="1463"/>
                </a:lnTo>
                <a:lnTo>
                  <a:pt x="22568" y="1253"/>
                </a:lnTo>
                <a:lnTo>
                  <a:pt x="18742" y="1072"/>
                </a:lnTo>
                <a:lnTo>
                  <a:pt x="14610" y="924"/>
                </a:lnTo>
                <a:lnTo>
                  <a:pt x="10135" y="813"/>
                </a:lnTo>
                <a:lnTo>
                  <a:pt x="5278" y="744"/>
                </a:lnTo>
                <a:lnTo>
                  <a:pt x="0" y="720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072305" y="3388401"/>
            <a:ext cx="8046994" cy="1562801"/>
          </a:xfrm>
          <a:custGeom>
            <a:avLst/>
            <a:gdLst/>
            <a:ahLst/>
            <a:cxnLst/>
            <a:rect l="l" t="t" r="r" b="b"/>
            <a:pathLst>
              <a:path w="88003" h="17091">
                <a:moveTo>
                  <a:pt x="0" y="0"/>
                </a:moveTo>
                <a:lnTo>
                  <a:pt x="5278" y="85"/>
                </a:lnTo>
                <a:lnTo>
                  <a:pt x="10135" y="331"/>
                </a:lnTo>
                <a:lnTo>
                  <a:pt x="14610" y="724"/>
                </a:lnTo>
                <a:lnTo>
                  <a:pt x="18742" y="1249"/>
                </a:lnTo>
                <a:lnTo>
                  <a:pt x="22568" y="1890"/>
                </a:lnTo>
                <a:lnTo>
                  <a:pt x="26126" y="2634"/>
                </a:lnTo>
                <a:lnTo>
                  <a:pt x="29455" y="3466"/>
                </a:lnTo>
                <a:lnTo>
                  <a:pt x="32594" y="4371"/>
                </a:lnTo>
                <a:lnTo>
                  <a:pt x="35579" y="5334"/>
                </a:lnTo>
                <a:lnTo>
                  <a:pt x="38450" y="6342"/>
                </a:lnTo>
                <a:lnTo>
                  <a:pt x="41245" y="7379"/>
                </a:lnTo>
                <a:lnTo>
                  <a:pt x="44002" y="8430"/>
                </a:lnTo>
                <a:lnTo>
                  <a:pt x="46758" y="9481"/>
                </a:lnTo>
                <a:lnTo>
                  <a:pt x="49553" y="10518"/>
                </a:lnTo>
                <a:lnTo>
                  <a:pt x="52424" y="11525"/>
                </a:lnTo>
                <a:lnTo>
                  <a:pt x="55409" y="12489"/>
                </a:lnTo>
                <a:lnTo>
                  <a:pt x="58548" y="13394"/>
                </a:lnTo>
                <a:lnTo>
                  <a:pt x="61877" y="14226"/>
                </a:lnTo>
                <a:lnTo>
                  <a:pt x="65435" y="14970"/>
                </a:lnTo>
                <a:lnTo>
                  <a:pt x="69261" y="15611"/>
                </a:lnTo>
                <a:lnTo>
                  <a:pt x="73393" y="16136"/>
                </a:lnTo>
                <a:lnTo>
                  <a:pt x="77868" y="16528"/>
                </a:lnTo>
                <a:lnTo>
                  <a:pt x="82725" y="16775"/>
                </a:lnTo>
                <a:lnTo>
                  <a:pt x="88003" y="16860"/>
                </a:lnTo>
                <a:lnTo>
                  <a:pt x="88003" y="17091"/>
                </a:lnTo>
                <a:lnTo>
                  <a:pt x="82725" y="17006"/>
                </a:lnTo>
                <a:lnTo>
                  <a:pt x="77868" y="16759"/>
                </a:lnTo>
                <a:lnTo>
                  <a:pt x="73393" y="16367"/>
                </a:lnTo>
                <a:lnTo>
                  <a:pt x="69261" y="15842"/>
                </a:lnTo>
                <a:lnTo>
                  <a:pt x="65435" y="15201"/>
                </a:lnTo>
                <a:lnTo>
                  <a:pt x="61877" y="14457"/>
                </a:lnTo>
                <a:lnTo>
                  <a:pt x="58548" y="13625"/>
                </a:lnTo>
                <a:lnTo>
                  <a:pt x="55409" y="12720"/>
                </a:lnTo>
                <a:lnTo>
                  <a:pt x="52424" y="11756"/>
                </a:lnTo>
                <a:lnTo>
                  <a:pt x="49553" y="10749"/>
                </a:lnTo>
                <a:lnTo>
                  <a:pt x="46758" y="9712"/>
                </a:lnTo>
                <a:lnTo>
                  <a:pt x="44002" y="8661"/>
                </a:lnTo>
                <a:lnTo>
                  <a:pt x="41245" y="7610"/>
                </a:lnTo>
                <a:lnTo>
                  <a:pt x="38450" y="6573"/>
                </a:lnTo>
                <a:lnTo>
                  <a:pt x="35579" y="5566"/>
                </a:lnTo>
                <a:lnTo>
                  <a:pt x="32594" y="4602"/>
                </a:lnTo>
                <a:lnTo>
                  <a:pt x="29455" y="3697"/>
                </a:lnTo>
                <a:lnTo>
                  <a:pt x="26126" y="2865"/>
                </a:lnTo>
                <a:lnTo>
                  <a:pt x="22568" y="2121"/>
                </a:lnTo>
                <a:lnTo>
                  <a:pt x="18742" y="1480"/>
                </a:lnTo>
                <a:lnTo>
                  <a:pt x="14610" y="955"/>
                </a:lnTo>
                <a:lnTo>
                  <a:pt x="10135" y="563"/>
                </a:lnTo>
                <a:lnTo>
                  <a:pt x="5278" y="316"/>
                </a:lnTo>
                <a:lnTo>
                  <a:pt x="0" y="231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072305" y="3409523"/>
            <a:ext cx="8046994" cy="2030882"/>
          </a:xfrm>
          <a:custGeom>
            <a:avLst/>
            <a:gdLst/>
            <a:ahLst/>
            <a:cxnLst/>
            <a:rect l="l" t="t" r="r" b="b"/>
            <a:pathLst>
              <a:path w="88003" h="22210">
                <a:moveTo>
                  <a:pt x="0" y="0"/>
                </a:moveTo>
                <a:lnTo>
                  <a:pt x="5278" y="111"/>
                </a:lnTo>
                <a:lnTo>
                  <a:pt x="10135" y="432"/>
                </a:lnTo>
                <a:lnTo>
                  <a:pt x="14610" y="943"/>
                </a:lnTo>
                <a:lnTo>
                  <a:pt x="18742" y="1626"/>
                </a:lnTo>
                <a:lnTo>
                  <a:pt x="22568" y="2461"/>
                </a:lnTo>
                <a:lnTo>
                  <a:pt x="26126" y="3430"/>
                </a:lnTo>
                <a:lnTo>
                  <a:pt x="29455" y="4513"/>
                </a:lnTo>
                <a:lnTo>
                  <a:pt x="32594" y="5691"/>
                </a:lnTo>
                <a:lnTo>
                  <a:pt x="35579" y="6946"/>
                </a:lnTo>
                <a:lnTo>
                  <a:pt x="38450" y="8258"/>
                </a:lnTo>
                <a:lnTo>
                  <a:pt x="41245" y="9608"/>
                </a:lnTo>
                <a:lnTo>
                  <a:pt x="44002" y="10977"/>
                </a:lnTo>
                <a:lnTo>
                  <a:pt x="46758" y="12345"/>
                </a:lnTo>
                <a:lnTo>
                  <a:pt x="49553" y="13695"/>
                </a:lnTo>
                <a:lnTo>
                  <a:pt x="52424" y="15007"/>
                </a:lnTo>
                <a:lnTo>
                  <a:pt x="55409" y="16262"/>
                </a:lnTo>
                <a:lnTo>
                  <a:pt x="58548" y="17440"/>
                </a:lnTo>
                <a:lnTo>
                  <a:pt x="61877" y="18523"/>
                </a:lnTo>
                <a:lnTo>
                  <a:pt x="65435" y="19492"/>
                </a:lnTo>
                <a:lnTo>
                  <a:pt x="69261" y="20327"/>
                </a:lnTo>
                <a:lnTo>
                  <a:pt x="73393" y="21010"/>
                </a:lnTo>
                <a:lnTo>
                  <a:pt x="77868" y="21521"/>
                </a:lnTo>
                <a:lnTo>
                  <a:pt x="82725" y="21842"/>
                </a:lnTo>
                <a:lnTo>
                  <a:pt x="88003" y="21953"/>
                </a:lnTo>
                <a:lnTo>
                  <a:pt x="88003" y="22210"/>
                </a:lnTo>
                <a:lnTo>
                  <a:pt x="82725" y="22099"/>
                </a:lnTo>
                <a:lnTo>
                  <a:pt x="77868" y="21778"/>
                </a:lnTo>
                <a:lnTo>
                  <a:pt x="73393" y="21267"/>
                </a:lnTo>
                <a:lnTo>
                  <a:pt x="69261" y="20584"/>
                </a:lnTo>
                <a:lnTo>
                  <a:pt x="65435" y="19749"/>
                </a:lnTo>
                <a:lnTo>
                  <a:pt x="61877" y="18780"/>
                </a:lnTo>
                <a:lnTo>
                  <a:pt x="58548" y="17697"/>
                </a:lnTo>
                <a:lnTo>
                  <a:pt x="55409" y="16519"/>
                </a:lnTo>
                <a:lnTo>
                  <a:pt x="52424" y="15264"/>
                </a:lnTo>
                <a:lnTo>
                  <a:pt x="49553" y="13952"/>
                </a:lnTo>
                <a:lnTo>
                  <a:pt x="46758" y="12602"/>
                </a:lnTo>
                <a:lnTo>
                  <a:pt x="44002" y="11233"/>
                </a:lnTo>
                <a:lnTo>
                  <a:pt x="41245" y="9864"/>
                </a:lnTo>
                <a:lnTo>
                  <a:pt x="38450" y="8515"/>
                </a:lnTo>
                <a:lnTo>
                  <a:pt x="35579" y="7203"/>
                </a:lnTo>
                <a:lnTo>
                  <a:pt x="32594" y="5948"/>
                </a:lnTo>
                <a:lnTo>
                  <a:pt x="29455" y="4770"/>
                </a:lnTo>
                <a:lnTo>
                  <a:pt x="26126" y="3687"/>
                </a:lnTo>
                <a:lnTo>
                  <a:pt x="22568" y="2718"/>
                </a:lnTo>
                <a:lnTo>
                  <a:pt x="18742" y="1883"/>
                </a:lnTo>
                <a:lnTo>
                  <a:pt x="14610" y="1200"/>
                </a:lnTo>
                <a:lnTo>
                  <a:pt x="10135" y="689"/>
                </a:lnTo>
                <a:lnTo>
                  <a:pt x="5278" y="368"/>
                </a:lnTo>
                <a:lnTo>
                  <a:pt x="0" y="257"/>
                </a:lnTo>
                <a:close/>
              </a:path>
            </a:pathLst>
          </a:custGeom>
          <a:solidFill>
            <a:srgbClr val="0E7C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072305" y="3322564"/>
            <a:ext cx="8046994" cy="315102"/>
          </a:xfrm>
          <a:custGeom>
            <a:avLst/>
            <a:gdLst/>
            <a:ahLst/>
            <a:cxnLst/>
            <a:rect l="l" t="t" r="r" b="b"/>
            <a:pathLst>
              <a:path w="88003" h="3446">
                <a:moveTo>
                  <a:pt x="0" y="2008"/>
                </a:moveTo>
                <a:lnTo>
                  <a:pt x="5278" y="1998"/>
                </a:lnTo>
                <a:lnTo>
                  <a:pt x="10135" y="1968"/>
                </a:lnTo>
                <a:lnTo>
                  <a:pt x="14610" y="1921"/>
                </a:lnTo>
                <a:lnTo>
                  <a:pt x="18742" y="1859"/>
                </a:lnTo>
                <a:lnTo>
                  <a:pt x="22568" y="1783"/>
                </a:lnTo>
                <a:lnTo>
                  <a:pt x="26126" y="1694"/>
                </a:lnTo>
                <a:lnTo>
                  <a:pt x="29455" y="1595"/>
                </a:lnTo>
                <a:lnTo>
                  <a:pt x="32594" y="1487"/>
                </a:lnTo>
                <a:lnTo>
                  <a:pt x="35579" y="1373"/>
                </a:lnTo>
                <a:lnTo>
                  <a:pt x="38450" y="1253"/>
                </a:lnTo>
                <a:lnTo>
                  <a:pt x="41245" y="1129"/>
                </a:lnTo>
                <a:lnTo>
                  <a:pt x="44002" y="1004"/>
                </a:lnTo>
                <a:lnTo>
                  <a:pt x="46758" y="879"/>
                </a:lnTo>
                <a:lnTo>
                  <a:pt x="49553" y="756"/>
                </a:lnTo>
                <a:lnTo>
                  <a:pt x="52424" y="636"/>
                </a:lnTo>
                <a:lnTo>
                  <a:pt x="55409" y="521"/>
                </a:lnTo>
                <a:lnTo>
                  <a:pt x="58548" y="413"/>
                </a:lnTo>
                <a:lnTo>
                  <a:pt x="61877" y="314"/>
                </a:lnTo>
                <a:lnTo>
                  <a:pt x="65435" y="226"/>
                </a:lnTo>
                <a:lnTo>
                  <a:pt x="69261" y="149"/>
                </a:lnTo>
                <a:lnTo>
                  <a:pt x="73393" y="87"/>
                </a:lnTo>
                <a:lnTo>
                  <a:pt x="77868" y="40"/>
                </a:lnTo>
                <a:lnTo>
                  <a:pt x="82725" y="11"/>
                </a:lnTo>
                <a:lnTo>
                  <a:pt x="88003" y="0"/>
                </a:lnTo>
                <a:lnTo>
                  <a:pt x="88003" y="1439"/>
                </a:lnTo>
                <a:lnTo>
                  <a:pt x="82725" y="1449"/>
                </a:lnTo>
                <a:lnTo>
                  <a:pt x="77868" y="1478"/>
                </a:lnTo>
                <a:lnTo>
                  <a:pt x="73393" y="1525"/>
                </a:lnTo>
                <a:lnTo>
                  <a:pt x="69261" y="1588"/>
                </a:lnTo>
                <a:lnTo>
                  <a:pt x="65435" y="1664"/>
                </a:lnTo>
                <a:lnTo>
                  <a:pt x="61877" y="1752"/>
                </a:lnTo>
                <a:lnTo>
                  <a:pt x="58548" y="1851"/>
                </a:lnTo>
                <a:lnTo>
                  <a:pt x="55409" y="1959"/>
                </a:lnTo>
                <a:lnTo>
                  <a:pt x="52424" y="2074"/>
                </a:lnTo>
                <a:lnTo>
                  <a:pt x="49553" y="2194"/>
                </a:lnTo>
                <a:lnTo>
                  <a:pt x="46758" y="2317"/>
                </a:lnTo>
                <a:lnTo>
                  <a:pt x="44002" y="2442"/>
                </a:lnTo>
                <a:lnTo>
                  <a:pt x="41245" y="2568"/>
                </a:lnTo>
                <a:lnTo>
                  <a:pt x="38450" y="2691"/>
                </a:lnTo>
                <a:lnTo>
                  <a:pt x="35579" y="2811"/>
                </a:lnTo>
                <a:lnTo>
                  <a:pt x="32594" y="2926"/>
                </a:lnTo>
                <a:lnTo>
                  <a:pt x="29455" y="3033"/>
                </a:lnTo>
                <a:lnTo>
                  <a:pt x="26126" y="3132"/>
                </a:lnTo>
                <a:lnTo>
                  <a:pt x="22568" y="3221"/>
                </a:lnTo>
                <a:lnTo>
                  <a:pt x="18742" y="3297"/>
                </a:lnTo>
                <a:lnTo>
                  <a:pt x="14610" y="3360"/>
                </a:lnTo>
                <a:lnTo>
                  <a:pt x="10135" y="3407"/>
                </a:lnTo>
                <a:lnTo>
                  <a:pt x="5278" y="3436"/>
                </a:lnTo>
                <a:lnTo>
                  <a:pt x="0" y="3446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072305" y="3637666"/>
            <a:ext cx="8046994" cy="709300"/>
          </a:xfrm>
          <a:custGeom>
            <a:avLst/>
            <a:gdLst/>
            <a:ahLst/>
            <a:cxnLst/>
            <a:rect l="l" t="t" r="r" b="b"/>
            <a:pathLst>
              <a:path w="88003" h="7757">
                <a:moveTo>
                  <a:pt x="0" y="0"/>
                </a:moveTo>
                <a:lnTo>
                  <a:pt x="5278" y="10"/>
                </a:lnTo>
                <a:lnTo>
                  <a:pt x="10135" y="40"/>
                </a:lnTo>
                <a:lnTo>
                  <a:pt x="14610" y="87"/>
                </a:lnTo>
                <a:lnTo>
                  <a:pt x="18742" y="150"/>
                </a:lnTo>
                <a:lnTo>
                  <a:pt x="22568" y="228"/>
                </a:lnTo>
                <a:lnTo>
                  <a:pt x="26126" y="317"/>
                </a:lnTo>
                <a:lnTo>
                  <a:pt x="29455" y="417"/>
                </a:lnTo>
                <a:lnTo>
                  <a:pt x="32594" y="526"/>
                </a:lnTo>
                <a:lnTo>
                  <a:pt x="35579" y="642"/>
                </a:lnTo>
                <a:lnTo>
                  <a:pt x="38450" y="763"/>
                </a:lnTo>
                <a:lnTo>
                  <a:pt x="41245" y="888"/>
                </a:lnTo>
                <a:lnTo>
                  <a:pt x="44002" y="1015"/>
                </a:lnTo>
                <a:lnTo>
                  <a:pt x="46758" y="1141"/>
                </a:lnTo>
                <a:lnTo>
                  <a:pt x="49553" y="1266"/>
                </a:lnTo>
                <a:lnTo>
                  <a:pt x="52424" y="1387"/>
                </a:lnTo>
                <a:lnTo>
                  <a:pt x="55409" y="1503"/>
                </a:lnTo>
                <a:lnTo>
                  <a:pt x="58548" y="1612"/>
                </a:lnTo>
                <a:lnTo>
                  <a:pt x="61877" y="1712"/>
                </a:lnTo>
                <a:lnTo>
                  <a:pt x="65435" y="1802"/>
                </a:lnTo>
                <a:lnTo>
                  <a:pt x="69261" y="1879"/>
                </a:lnTo>
                <a:lnTo>
                  <a:pt x="73393" y="1942"/>
                </a:lnTo>
                <a:lnTo>
                  <a:pt x="77868" y="1989"/>
                </a:lnTo>
                <a:lnTo>
                  <a:pt x="82725" y="2019"/>
                </a:lnTo>
                <a:lnTo>
                  <a:pt x="88003" y="2029"/>
                </a:lnTo>
                <a:lnTo>
                  <a:pt x="88003" y="7757"/>
                </a:lnTo>
                <a:lnTo>
                  <a:pt x="82725" y="7746"/>
                </a:lnTo>
                <a:lnTo>
                  <a:pt x="77868" y="7717"/>
                </a:lnTo>
                <a:lnTo>
                  <a:pt x="73393" y="7670"/>
                </a:lnTo>
                <a:lnTo>
                  <a:pt x="69261" y="7606"/>
                </a:lnTo>
                <a:lnTo>
                  <a:pt x="65435" y="7529"/>
                </a:lnTo>
                <a:lnTo>
                  <a:pt x="61877" y="7440"/>
                </a:lnTo>
                <a:lnTo>
                  <a:pt x="58548" y="7340"/>
                </a:lnTo>
                <a:lnTo>
                  <a:pt x="55409" y="7231"/>
                </a:lnTo>
                <a:lnTo>
                  <a:pt x="52424" y="7115"/>
                </a:lnTo>
                <a:lnTo>
                  <a:pt x="49553" y="6993"/>
                </a:lnTo>
                <a:lnTo>
                  <a:pt x="46758" y="6869"/>
                </a:lnTo>
                <a:lnTo>
                  <a:pt x="44002" y="6742"/>
                </a:lnTo>
                <a:lnTo>
                  <a:pt x="41245" y="6616"/>
                </a:lnTo>
                <a:lnTo>
                  <a:pt x="38450" y="6491"/>
                </a:lnTo>
                <a:lnTo>
                  <a:pt x="35579" y="6370"/>
                </a:lnTo>
                <a:lnTo>
                  <a:pt x="32594" y="6254"/>
                </a:lnTo>
                <a:lnTo>
                  <a:pt x="29455" y="6145"/>
                </a:lnTo>
                <a:lnTo>
                  <a:pt x="26126" y="6045"/>
                </a:lnTo>
                <a:lnTo>
                  <a:pt x="22568" y="5955"/>
                </a:lnTo>
                <a:lnTo>
                  <a:pt x="18742" y="5878"/>
                </a:lnTo>
                <a:lnTo>
                  <a:pt x="14610" y="5815"/>
                </a:lnTo>
                <a:lnTo>
                  <a:pt x="10135" y="5768"/>
                </a:lnTo>
                <a:lnTo>
                  <a:pt x="5278" y="5738"/>
                </a:lnTo>
                <a:lnTo>
                  <a:pt x="0" y="5728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072305" y="4161434"/>
            <a:ext cx="8046994" cy="371429"/>
          </a:xfrm>
          <a:custGeom>
            <a:avLst/>
            <a:gdLst/>
            <a:ahLst/>
            <a:cxnLst/>
            <a:rect l="l" t="t" r="r" b="b"/>
            <a:pathLst>
              <a:path w="88003" h="4062">
                <a:moveTo>
                  <a:pt x="0" y="0"/>
                </a:moveTo>
                <a:lnTo>
                  <a:pt x="5278" y="19"/>
                </a:lnTo>
                <a:lnTo>
                  <a:pt x="10135" y="74"/>
                </a:lnTo>
                <a:lnTo>
                  <a:pt x="14610" y="161"/>
                </a:lnTo>
                <a:lnTo>
                  <a:pt x="18742" y="278"/>
                </a:lnTo>
                <a:lnTo>
                  <a:pt x="22568" y="421"/>
                </a:lnTo>
                <a:lnTo>
                  <a:pt x="26126" y="586"/>
                </a:lnTo>
                <a:lnTo>
                  <a:pt x="29455" y="771"/>
                </a:lnTo>
                <a:lnTo>
                  <a:pt x="32594" y="973"/>
                </a:lnTo>
                <a:lnTo>
                  <a:pt x="35579" y="1187"/>
                </a:lnTo>
                <a:lnTo>
                  <a:pt x="38450" y="1412"/>
                </a:lnTo>
                <a:lnTo>
                  <a:pt x="41245" y="1642"/>
                </a:lnTo>
                <a:lnTo>
                  <a:pt x="44002" y="1877"/>
                </a:lnTo>
                <a:lnTo>
                  <a:pt x="46758" y="2111"/>
                </a:lnTo>
                <a:lnTo>
                  <a:pt x="49553" y="2341"/>
                </a:lnTo>
                <a:lnTo>
                  <a:pt x="52424" y="2566"/>
                </a:lnTo>
                <a:lnTo>
                  <a:pt x="55409" y="2780"/>
                </a:lnTo>
                <a:lnTo>
                  <a:pt x="58548" y="2982"/>
                </a:lnTo>
                <a:lnTo>
                  <a:pt x="61877" y="3167"/>
                </a:lnTo>
                <a:lnTo>
                  <a:pt x="65435" y="3332"/>
                </a:lnTo>
                <a:lnTo>
                  <a:pt x="69261" y="3475"/>
                </a:lnTo>
                <a:lnTo>
                  <a:pt x="73393" y="3592"/>
                </a:lnTo>
                <a:lnTo>
                  <a:pt x="77868" y="3680"/>
                </a:lnTo>
                <a:lnTo>
                  <a:pt x="82725" y="3734"/>
                </a:lnTo>
                <a:lnTo>
                  <a:pt x="88003" y="3753"/>
                </a:lnTo>
                <a:lnTo>
                  <a:pt x="88003" y="4062"/>
                </a:lnTo>
                <a:lnTo>
                  <a:pt x="82725" y="4043"/>
                </a:lnTo>
                <a:lnTo>
                  <a:pt x="77868" y="3988"/>
                </a:lnTo>
                <a:lnTo>
                  <a:pt x="73393" y="3900"/>
                </a:lnTo>
                <a:lnTo>
                  <a:pt x="69261" y="3784"/>
                </a:lnTo>
                <a:lnTo>
                  <a:pt x="65435" y="3641"/>
                </a:lnTo>
                <a:lnTo>
                  <a:pt x="61877" y="3475"/>
                </a:lnTo>
                <a:lnTo>
                  <a:pt x="58548" y="3290"/>
                </a:lnTo>
                <a:lnTo>
                  <a:pt x="55409" y="3088"/>
                </a:lnTo>
                <a:lnTo>
                  <a:pt x="52424" y="2874"/>
                </a:lnTo>
                <a:lnTo>
                  <a:pt x="49553" y="2650"/>
                </a:lnTo>
                <a:lnTo>
                  <a:pt x="46758" y="2419"/>
                </a:lnTo>
                <a:lnTo>
                  <a:pt x="44002" y="2185"/>
                </a:lnTo>
                <a:lnTo>
                  <a:pt x="41245" y="1951"/>
                </a:lnTo>
                <a:lnTo>
                  <a:pt x="38450" y="1720"/>
                </a:lnTo>
                <a:lnTo>
                  <a:pt x="35579" y="1496"/>
                </a:lnTo>
                <a:lnTo>
                  <a:pt x="32594" y="1281"/>
                </a:lnTo>
                <a:lnTo>
                  <a:pt x="29455" y="1080"/>
                </a:lnTo>
                <a:lnTo>
                  <a:pt x="26126" y="894"/>
                </a:lnTo>
                <a:lnTo>
                  <a:pt x="22568" y="729"/>
                </a:lnTo>
                <a:lnTo>
                  <a:pt x="18742" y="586"/>
                </a:lnTo>
                <a:lnTo>
                  <a:pt x="14610" y="469"/>
                </a:lnTo>
                <a:lnTo>
                  <a:pt x="10135" y="382"/>
                </a:lnTo>
                <a:lnTo>
                  <a:pt x="5278" y="327"/>
                </a:lnTo>
                <a:lnTo>
                  <a:pt x="0" y="308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072305" y="4189598"/>
            <a:ext cx="8046994" cy="775686"/>
          </a:xfrm>
          <a:custGeom>
            <a:avLst/>
            <a:gdLst/>
            <a:ahLst/>
            <a:cxnLst/>
            <a:rect l="l" t="t" r="r" b="b"/>
            <a:pathLst>
              <a:path w="88003" h="8483">
                <a:moveTo>
                  <a:pt x="0" y="0"/>
                </a:moveTo>
                <a:lnTo>
                  <a:pt x="5278" y="42"/>
                </a:lnTo>
                <a:lnTo>
                  <a:pt x="10135" y="164"/>
                </a:lnTo>
                <a:lnTo>
                  <a:pt x="14610" y="358"/>
                </a:lnTo>
                <a:lnTo>
                  <a:pt x="18742" y="617"/>
                </a:lnTo>
                <a:lnTo>
                  <a:pt x="22568" y="934"/>
                </a:lnTo>
                <a:lnTo>
                  <a:pt x="26126" y="1301"/>
                </a:lnTo>
                <a:lnTo>
                  <a:pt x="29455" y="1712"/>
                </a:lnTo>
                <a:lnTo>
                  <a:pt x="32594" y="2159"/>
                </a:lnTo>
                <a:lnTo>
                  <a:pt x="35579" y="2635"/>
                </a:lnTo>
                <a:lnTo>
                  <a:pt x="38450" y="3133"/>
                </a:lnTo>
                <a:lnTo>
                  <a:pt x="41245" y="3645"/>
                </a:lnTo>
                <a:lnTo>
                  <a:pt x="44002" y="4165"/>
                </a:lnTo>
                <a:lnTo>
                  <a:pt x="46758" y="4684"/>
                </a:lnTo>
                <a:lnTo>
                  <a:pt x="49553" y="5196"/>
                </a:lnTo>
                <a:lnTo>
                  <a:pt x="52424" y="5694"/>
                </a:lnTo>
                <a:lnTo>
                  <a:pt x="55409" y="6170"/>
                </a:lnTo>
                <a:lnTo>
                  <a:pt x="58548" y="6617"/>
                </a:lnTo>
                <a:lnTo>
                  <a:pt x="61877" y="7028"/>
                </a:lnTo>
                <a:lnTo>
                  <a:pt x="65435" y="7395"/>
                </a:lnTo>
                <a:lnTo>
                  <a:pt x="69261" y="7712"/>
                </a:lnTo>
                <a:lnTo>
                  <a:pt x="73393" y="7971"/>
                </a:lnTo>
                <a:lnTo>
                  <a:pt x="77868" y="8165"/>
                </a:lnTo>
                <a:lnTo>
                  <a:pt x="82725" y="8287"/>
                </a:lnTo>
                <a:lnTo>
                  <a:pt x="88003" y="8329"/>
                </a:lnTo>
                <a:lnTo>
                  <a:pt x="88003" y="8483"/>
                </a:lnTo>
                <a:lnTo>
                  <a:pt x="82725" y="8441"/>
                </a:lnTo>
                <a:lnTo>
                  <a:pt x="77868" y="8319"/>
                </a:lnTo>
                <a:lnTo>
                  <a:pt x="73393" y="8125"/>
                </a:lnTo>
                <a:lnTo>
                  <a:pt x="69261" y="7866"/>
                </a:lnTo>
                <a:lnTo>
                  <a:pt x="65435" y="7549"/>
                </a:lnTo>
                <a:lnTo>
                  <a:pt x="61877" y="7182"/>
                </a:lnTo>
                <a:lnTo>
                  <a:pt x="58548" y="6771"/>
                </a:lnTo>
                <a:lnTo>
                  <a:pt x="55409" y="6324"/>
                </a:lnTo>
                <a:lnTo>
                  <a:pt x="52424" y="5848"/>
                </a:lnTo>
                <a:lnTo>
                  <a:pt x="49553" y="5350"/>
                </a:lnTo>
                <a:lnTo>
                  <a:pt x="46758" y="4838"/>
                </a:lnTo>
                <a:lnTo>
                  <a:pt x="44002" y="4319"/>
                </a:lnTo>
                <a:lnTo>
                  <a:pt x="41245" y="3799"/>
                </a:lnTo>
                <a:lnTo>
                  <a:pt x="38450" y="3287"/>
                </a:lnTo>
                <a:lnTo>
                  <a:pt x="35579" y="2789"/>
                </a:lnTo>
                <a:lnTo>
                  <a:pt x="32594" y="2313"/>
                </a:lnTo>
                <a:lnTo>
                  <a:pt x="29455" y="1866"/>
                </a:lnTo>
                <a:lnTo>
                  <a:pt x="26126" y="1455"/>
                </a:lnTo>
                <a:lnTo>
                  <a:pt x="22568" y="1088"/>
                </a:lnTo>
                <a:lnTo>
                  <a:pt x="18742" y="771"/>
                </a:lnTo>
                <a:lnTo>
                  <a:pt x="14610" y="512"/>
                </a:lnTo>
                <a:lnTo>
                  <a:pt x="10135" y="318"/>
                </a:lnTo>
                <a:lnTo>
                  <a:pt x="5278" y="196"/>
                </a:lnTo>
                <a:lnTo>
                  <a:pt x="0" y="154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072305" y="4203680"/>
            <a:ext cx="8046994" cy="1255563"/>
          </a:xfrm>
          <a:custGeom>
            <a:avLst/>
            <a:gdLst/>
            <a:ahLst/>
            <a:cxnLst/>
            <a:rect l="l" t="t" r="r" b="b"/>
            <a:pathLst>
              <a:path w="88003" h="13731">
                <a:moveTo>
                  <a:pt x="0" y="0"/>
                </a:moveTo>
                <a:lnTo>
                  <a:pt x="5278" y="68"/>
                </a:lnTo>
                <a:lnTo>
                  <a:pt x="10135" y="266"/>
                </a:lnTo>
                <a:lnTo>
                  <a:pt x="14610" y="581"/>
                </a:lnTo>
                <a:lnTo>
                  <a:pt x="18742" y="1002"/>
                </a:lnTo>
                <a:lnTo>
                  <a:pt x="22568" y="1516"/>
                </a:lnTo>
                <a:lnTo>
                  <a:pt x="26126" y="2113"/>
                </a:lnTo>
                <a:lnTo>
                  <a:pt x="29455" y="2781"/>
                </a:lnTo>
                <a:lnTo>
                  <a:pt x="32594" y="3506"/>
                </a:lnTo>
                <a:lnTo>
                  <a:pt x="35579" y="4279"/>
                </a:lnTo>
                <a:lnTo>
                  <a:pt x="38450" y="5088"/>
                </a:lnTo>
                <a:lnTo>
                  <a:pt x="41245" y="5919"/>
                </a:lnTo>
                <a:lnTo>
                  <a:pt x="44002" y="6763"/>
                </a:lnTo>
                <a:lnTo>
                  <a:pt x="46758" y="7606"/>
                </a:lnTo>
                <a:lnTo>
                  <a:pt x="49553" y="8438"/>
                </a:lnTo>
                <a:lnTo>
                  <a:pt x="52424" y="9246"/>
                </a:lnTo>
                <a:lnTo>
                  <a:pt x="55409" y="10019"/>
                </a:lnTo>
                <a:lnTo>
                  <a:pt x="58548" y="10745"/>
                </a:lnTo>
                <a:lnTo>
                  <a:pt x="61877" y="11412"/>
                </a:lnTo>
                <a:lnTo>
                  <a:pt x="65435" y="12009"/>
                </a:lnTo>
                <a:lnTo>
                  <a:pt x="69261" y="12523"/>
                </a:lnTo>
                <a:lnTo>
                  <a:pt x="73393" y="12944"/>
                </a:lnTo>
                <a:lnTo>
                  <a:pt x="77868" y="13259"/>
                </a:lnTo>
                <a:lnTo>
                  <a:pt x="82725" y="13457"/>
                </a:lnTo>
                <a:lnTo>
                  <a:pt x="88003" y="13525"/>
                </a:lnTo>
                <a:lnTo>
                  <a:pt x="88003" y="13731"/>
                </a:lnTo>
                <a:lnTo>
                  <a:pt x="82725" y="13662"/>
                </a:lnTo>
                <a:lnTo>
                  <a:pt x="77868" y="13465"/>
                </a:lnTo>
                <a:lnTo>
                  <a:pt x="73393" y="13149"/>
                </a:lnTo>
                <a:lnTo>
                  <a:pt x="69261" y="12729"/>
                </a:lnTo>
                <a:lnTo>
                  <a:pt x="65435" y="12214"/>
                </a:lnTo>
                <a:lnTo>
                  <a:pt x="61877" y="11617"/>
                </a:lnTo>
                <a:lnTo>
                  <a:pt x="58548" y="10950"/>
                </a:lnTo>
                <a:lnTo>
                  <a:pt x="55409" y="10224"/>
                </a:lnTo>
                <a:lnTo>
                  <a:pt x="52424" y="9451"/>
                </a:lnTo>
                <a:lnTo>
                  <a:pt x="49553" y="8643"/>
                </a:lnTo>
                <a:lnTo>
                  <a:pt x="46758" y="7811"/>
                </a:lnTo>
                <a:lnTo>
                  <a:pt x="44002" y="6968"/>
                </a:lnTo>
                <a:lnTo>
                  <a:pt x="41245" y="6125"/>
                </a:lnTo>
                <a:lnTo>
                  <a:pt x="38450" y="5293"/>
                </a:lnTo>
                <a:lnTo>
                  <a:pt x="35579" y="4485"/>
                </a:lnTo>
                <a:lnTo>
                  <a:pt x="32594" y="3712"/>
                </a:lnTo>
                <a:lnTo>
                  <a:pt x="29455" y="2986"/>
                </a:lnTo>
                <a:lnTo>
                  <a:pt x="26126" y="2319"/>
                </a:lnTo>
                <a:lnTo>
                  <a:pt x="22568" y="1722"/>
                </a:lnTo>
                <a:lnTo>
                  <a:pt x="18742" y="1207"/>
                </a:lnTo>
                <a:lnTo>
                  <a:pt x="14610" y="787"/>
                </a:lnTo>
                <a:lnTo>
                  <a:pt x="10135" y="472"/>
                </a:lnTo>
                <a:lnTo>
                  <a:pt x="5278" y="274"/>
                </a:lnTo>
                <a:lnTo>
                  <a:pt x="0" y="205"/>
                </a:lnTo>
                <a:close/>
              </a:path>
            </a:pathLst>
          </a:custGeom>
          <a:solidFill>
            <a:srgbClr val="F2A541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072305" y="3454146"/>
            <a:ext cx="8046994" cy="963595"/>
          </a:xfrm>
          <a:custGeom>
            <a:avLst/>
            <a:gdLst/>
            <a:ahLst/>
            <a:cxnLst/>
            <a:rect l="l" t="t" r="r" b="b"/>
            <a:pathLst>
              <a:path w="88003" h="10538">
                <a:moveTo>
                  <a:pt x="0" y="9202"/>
                </a:moveTo>
                <a:lnTo>
                  <a:pt x="5278" y="9156"/>
                </a:lnTo>
                <a:lnTo>
                  <a:pt x="10135" y="9021"/>
                </a:lnTo>
                <a:lnTo>
                  <a:pt x="14610" y="8807"/>
                </a:lnTo>
                <a:lnTo>
                  <a:pt x="18742" y="8521"/>
                </a:lnTo>
                <a:lnTo>
                  <a:pt x="22568" y="8171"/>
                </a:lnTo>
                <a:lnTo>
                  <a:pt x="26126" y="7765"/>
                </a:lnTo>
                <a:lnTo>
                  <a:pt x="29455" y="7311"/>
                </a:lnTo>
                <a:lnTo>
                  <a:pt x="32594" y="6817"/>
                </a:lnTo>
                <a:lnTo>
                  <a:pt x="35579" y="6291"/>
                </a:lnTo>
                <a:lnTo>
                  <a:pt x="38450" y="5741"/>
                </a:lnTo>
                <a:lnTo>
                  <a:pt x="41245" y="5175"/>
                </a:lnTo>
                <a:lnTo>
                  <a:pt x="44002" y="4601"/>
                </a:lnTo>
                <a:lnTo>
                  <a:pt x="46758" y="4027"/>
                </a:lnTo>
                <a:lnTo>
                  <a:pt x="49553" y="3461"/>
                </a:lnTo>
                <a:lnTo>
                  <a:pt x="52424" y="2912"/>
                </a:lnTo>
                <a:lnTo>
                  <a:pt x="55409" y="2386"/>
                </a:lnTo>
                <a:lnTo>
                  <a:pt x="58548" y="1892"/>
                </a:lnTo>
                <a:lnTo>
                  <a:pt x="61877" y="1438"/>
                </a:lnTo>
                <a:lnTo>
                  <a:pt x="65435" y="1032"/>
                </a:lnTo>
                <a:lnTo>
                  <a:pt x="69261" y="682"/>
                </a:lnTo>
                <a:lnTo>
                  <a:pt x="73393" y="395"/>
                </a:lnTo>
                <a:lnTo>
                  <a:pt x="77868" y="181"/>
                </a:lnTo>
                <a:lnTo>
                  <a:pt x="82725" y="46"/>
                </a:lnTo>
                <a:lnTo>
                  <a:pt x="88003" y="0"/>
                </a:lnTo>
                <a:lnTo>
                  <a:pt x="88003" y="1335"/>
                </a:lnTo>
                <a:lnTo>
                  <a:pt x="82725" y="1382"/>
                </a:lnTo>
                <a:lnTo>
                  <a:pt x="77868" y="1516"/>
                </a:lnTo>
                <a:lnTo>
                  <a:pt x="73393" y="1731"/>
                </a:lnTo>
                <a:lnTo>
                  <a:pt x="69261" y="2017"/>
                </a:lnTo>
                <a:lnTo>
                  <a:pt x="65435" y="2367"/>
                </a:lnTo>
                <a:lnTo>
                  <a:pt x="61877" y="2773"/>
                </a:lnTo>
                <a:lnTo>
                  <a:pt x="58548" y="3227"/>
                </a:lnTo>
                <a:lnTo>
                  <a:pt x="55409" y="3721"/>
                </a:lnTo>
                <a:lnTo>
                  <a:pt x="52424" y="4247"/>
                </a:lnTo>
                <a:lnTo>
                  <a:pt x="49553" y="4797"/>
                </a:lnTo>
                <a:lnTo>
                  <a:pt x="46758" y="5363"/>
                </a:lnTo>
                <a:lnTo>
                  <a:pt x="44002" y="5937"/>
                </a:lnTo>
                <a:lnTo>
                  <a:pt x="41245" y="6511"/>
                </a:lnTo>
                <a:lnTo>
                  <a:pt x="38450" y="7076"/>
                </a:lnTo>
                <a:lnTo>
                  <a:pt x="35579" y="7626"/>
                </a:lnTo>
                <a:lnTo>
                  <a:pt x="32594" y="8152"/>
                </a:lnTo>
                <a:lnTo>
                  <a:pt x="29455" y="8646"/>
                </a:lnTo>
                <a:lnTo>
                  <a:pt x="26126" y="9100"/>
                </a:lnTo>
                <a:lnTo>
                  <a:pt x="22568" y="9506"/>
                </a:lnTo>
                <a:lnTo>
                  <a:pt x="18742" y="9856"/>
                </a:lnTo>
                <a:lnTo>
                  <a:pt x="14610" y="10143"/>
                </a:lnTo>
                <a:lnTo>
                  <a:pt x="10135" y="10357"/>
                </a:lnTo>
                <a:lnTo>
                  <a:pt x="5278" y="10491"/>
                </a:lnTo>
                <a:lnTo>
                  <a:pt x="0" y="10538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072305" y="4346966"/>
            <a:ext cx="8046994" cy="134234"/>
          </a:xfrm>
          <a:custGeom>
            <a:avLst/>
            <a:gdLst/>
            <a:ahLst/>
            <a:cxnLst/>
            <a:rect l="l" t="t" r="r" b="b"/>
            <a:pathLst>
              <a:path w="88003" h="1468">
                <a:moveTo>
                  <a:pt x="0" y="774"/>
                </a:moveTo>
                <a:lnTo>
                  <a:pt x="5278" y="770"/>
                </a:lnTo>
                <a:lnTo>
                  <a:pt x="10135" y="759"/>
                </a:lnTo>
                <a:lnTo>
                  <a:pt x="14610" y="741"/>
                </a:lnTo>
                <a:lnTo>
                  <a:pt x="18742" y="717"/>
                </a:lnTo>
                <a:lnTo>
                  <a:pt x="22568" y="687"/>
                </a:lnTo>
                <a:lnTo>
                  <a:pt x="26126" y="653"/>
                </a:lnTo>
                <a:lnTo>
                  <a:pt x="29455" y="615"/>
                </a:lnTo>
                <a:lnTo>
                  <a:pt x="32594" y="573"/>
                </a:lnTo>
                <a:lnTo>
                  <a:pt x="35579" y="529"/>
                </a:lnTo>
                <a:lnTo>
                  <a:pt x="38450" y="483"/>
                </a:lnTo>
                <a:lnTo>
                  <a:pt x="41245" y="435"/>
                </a:lnTo>
                <a:lnTo>
                  <a:pt x="44002" y="387"/>
                </a:lnTo>
                <a:lnTo>
                  <a:pt x="46758" y="339"/>
                </a:lnTo>
                <a:lnTo>
                  <a:pt x="49553" y="291"/>
                </a:lnTo>
                <a:lnTo>
                  <a:pt x="52424" y="245"/>
                </a:lnTo>
                <a:lnTo>
                  <a:pt x="55409" y="200"/>
                </a:lnTo>
                <a:lnTo>
                  <a:pt x="58548" y="159"/>
                </a:lnTo>
                <a:lnTo>
                  <a:pt x="61877" y="121"/>
                </a:lnTo>
                <a:lnTo>
                  <a:pt x="65435" y="87"/>
                </a:lnTo>
                <a:lnTo>
                  <a:pt x="69261" y="57"/>
                </a:lnTo>
                <a:lnTo>
                  <a:pt x="73393" y="33"/>
                </a:lnTo>
                <a:lnTo>
                  <a:pt x="77868" y="15"/>
                </a:lnTo>
                <a:lnTo>
                  <a:pt x="82725" y="4"/>
                </a:lnTo>
                <a:lnTo>
                  <a:pt x="88003" y="0"/>
                </a:lnTo>
                <a:lnTo>
                  <a:pt x="88003" y="693"/>
                </a:lnTo>
                <a:lnTo>
                  <a:pt x="82725" y="697"/>
                </a:lnTo>
                <a:lnTo>
                  <a:pt x="77868" y="708"/>
                </a:lnTo>
                <a:lnTo>
                  <a:pt x="73393" y="726"/>
                </a:lnTo>
                <a:lnTo>
                  <a:pt x="69261" y="751"/>
                </a:lnTo>
                <a:lnTo>
                  <a:pt x="65435" y="780"/>
                </a:lnTo>
                <a:lnTo>
                  <a:pt x="61877" y="814"/>
                </a:lnTo>
                <a:lnTo>
                  <a:pt x="58548" y="852"/>
                </a:lnTo>
                <a:lnTo>
                  <a:pt x="55409" y="894"/>
                </a:lnTo>
                <a:lnTo>
                  <a:pt x="52424" y="938"/>
                </a:lnTo>
                <a:lnTo>
                  <a:pt x="49553" y="984"/>
                </a:lnTo>
                <a:lnTo>
                  <a:pt x="46758" y="1032"/>
                </a:lnTo>
                <a:lnTo>
                  <a:pt x="44002" y="1080"/>
                </a:lnTo>
                <a:lnTo>
                  <a:pt x="41245" y="1129"/>
                </a:lnTo>
                <a:lnTo>
                  <a:pt x="38450" y="1176"/>
                </a:lnTo>
                <a:lnTo>
                  <a:pt x="35579" y="1223"/>
                </a:lnTo>
                <a:lnTo>
                  <a:pt x="32594" y="1267"/>
                </a:lnTo>
                <a:lnTo>
                  <a:pt x="29455" y="1308"/>
                </a:lnTo>
                <a:lnTo>
                  <a:pt x="26126" y="1347"/>
                </a:lnTo>
                <a:lnTo>
                  <a:pt x="22568" y="1381"/>
                </a:lnTo>
                <a:lnTo>
                  <a:pt x="18742" y="1410"/>
                </a:lnTo>
                <a:lnTo>
                  <a:pt x="14610" y="1434"/>
                </a:lnTo>
                <a:lnTo>
                  <a:pt x="10135" y="1452"/>
                </a:lnTo>
                <a:lnTo>
                  <a:pt x="5278" y="1464"/>
                </a:lnTo>
                <a:lnTo>
                  <a:pt x="0" y="1468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072305" y="4481200"/>
            <a:ext cx="8046994" cy="314645"/>
          </a:xfrm>
          <a:custGeom>
            <a:avLst/>
            <a:gdLst/>
            <a:ahLst/>
            <a:cxnLst/>
            <a:rect l="l" t="t" r="r" b="b"/>
            <a:pathLst>
              <a:path w="88003" h="3441">
                <a:moveTo>
                  <a:pt x="0" y="0"/>
                </a:moveTo>
                <a:lnTo>
                  <a:pt x="5278" y="2"/>
                </a:lnTo>
                <a:lnTo>
                  <a:pt x="10135" y="11"/>
                </a:lnTo>
                <a:lnTo>
                  <a:pt x="14610" y="24"/>
                </a:lnTo>
                <a:lnTo>
                  <a:pt x="18742" y="41"/>
                </a:lnTo>
                <a:lnTo>
                  <a:pt x="22568" y="63"/>
                </a:lnTo>
                <a:lnTo>
                  <a:pt x="26126" y="88"/>
                </a:lnTo>
                <a:lnTo>
                  <a:pt x="29455" y="116"/>
                </a:lnTo>
                <a:lnTo>
                  <a:pt x="32594" y="146"/>
                </a:lnTo>
                <a:lnTo>
                  <a:pt x="35579" y="178"/>
                </a:lnTo>
                <a:lnTo>
                  <a:pt x="38450" y="212"/>
                </a:lnTo>
                <a:lnTo>
                  <a:pt x="41245" y="247"/>
                </a:lnTo>
                <a:lnTo>
                  <a:pt x="44002" y="282"/>
                </a:lnTo>
                <a:lnTo>
                  <a:pt x="46758" y="317"/>
                </a:lnTo>
                <a:lnTo>
                  <a:pt x="49553" y="352"/>
                </a:lnTo>
                <a:lnTo>
                  <a:pt x="52424" y="386"/>
                </a:lnTo>
                <a:lnTo>
                  <a:pt x="55409" y="418"/>
                </a:lnTo>
                <a:lnTo>
                  <a:pt x="58548" y="448"/>
                </a:lnTo>
                <a:lnTo>
                  <a:pt x="61877" y="476"/>
                </a:lnTo>
                <a:lnTo>
                  <a:pt x="65435" y="501"/>
                </a:lnTo>
                <a:lnTo>
                  <a:pt x="69261" y="523"/>
                </a:lnTo>
                <a:lnTo>
                  <a:pt x="73393" y="540"/>
                </a:lnTo>
                <a:lnTo>
                  <a:pt x="77868" y="553"/>
                </a:lnTo>
                <a:lnTo>
                  <a:pt x="82725" y="562"/>
                </a:lnTo>
                <a:lnTo>
                  <a:pt x="88003" y="565"/>
                </a:lnTo>
                <a:lnTo>
                  <a:pt x="88003" y="3441"/>
                </a:lnTo>
                <a:lnTo>
                  <a:pt x="82725" y="3438"/>
                </a:lnTo>
                <a:lnTo>
                  <a:pt x="77868" y="3430"/>
                </a:lnTo>
                <a:lnTo>
                  <a:pt x="73393" y="3417"/>
                </a:lnTo>
                <a:lnTo>
                  <a:pt x="69261" y="3399"/>
                </a:lnTo>
                <a:lnTo>
                  <a:pt x="65435" y="3378"/>
                </a:lnTo>
                <a:lnTo>
                  <a:pt x="61877" y="3353"/>
                </a:lnTo>
                <a:lnTo>
                  <a:pt x="58548" y="3325"/>
                </a:lnTo>
                <a:lnTo>
                  <a:pt x="55409" y="3295"/>
                </a:lnTo>
                <a:lnTo>
                  <a:pt x="52424" y="3262"/>
                </a:lnTo>
                <a:lnTo>
                  <a:pt x="49553" y="3229"/>
                </a:lnTo>
                <a:lnTo>
                  <a:pt x="46758" y="3194"/>
                </a:lnTo>
                <a:lnTo>
                  <a:pt x="44002" y="3159"/>
                </a:lnTo>
                <a:lnTo>
                  <a:pt x="41245" y="3123"/>
                </a:lnTo>
                <a:lnTo>
                  <a:pt x="38450" y="3089"/>
                </a:lnTo>
                <a:lnTo>
                  <a:pt x="35579" y="3055"/>
                </a:lnTo>
                <a:lnTo>
                  <a:pt x="32594" y="3023"/>
                </a:lnTo>
                <a:lnTo>
                  <a:pt x="29455" y="2992"/>
                </a:lnTo>
                <a:lnTo>
                  <a:pt x="26126" y="2964"/>
                </a:lnTo>
                <a:lnTo>
                  <a:pt x="22568" y="2940"/>
                </a:lnTo>
                <a:lnTo>
                  <a:pt x="18742" y="2918"/>
                </a:lnTo>
                <a:lnTo>
                  <a:pt x="14610" y="2900"/>
                </a:lnTo>
                <a:lnTo>
                  <a:pt x="10135" y="2887"/>
                </a:lnTo>
                <a:lnTo>
                  <a:pt x="5278" y="2879"/>
                </a:lnTo>
                <a:lnTo>
                  <a:pt x="0" y="2876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072305" y="4744182"/>
            <a:ext cx="8046994" cy="256398"/>
          </a:xfrm>
          <a:custGeom>
            <a:avLst/>
            <a:gdLst/>
            <a:ahLst/>
            <a:cxnLst/>
            <a:rect l="l" t="t" r="r" b="b"/>
            <a:pathLst>
              <a:path w="88003" h="2804">
                <a:moveTo>
                  <a:pt x="0" y="0"/>
                </a:moveTo>
                <a:lnTo>
                  <a:pt x="5278" y="12"/>
                </a:lnTo>
                <a:lnTo>
                  <a:pt x="10135" y="48"/>
                </a:lnTo>
                <a:lnTo>
                  <a:pt x="14610" y="104"/>
                </a:lnTo>
                <a:lnTo>
                  <a:pt x="18742" y="179"/>
                </a:lnTo>
                <a:lnTo>
                  <a:pt x="22568" y="271"/>
                </a:lnTo>
                <a:lnTo>
                  <a:pt x="26126" y="378"/>
                </a:lnTo>
                <a:lnTo>
                  <a:pt x="29455" y="497"/>
                </a:lnTo>
                <a:lnTo>
                  <a:pt x="32594" y="627"/>
                </a:lnTo>
                <a:lnTo>
                  <a:pt x="35579" y="765"/>
                </a:lnTo>
                <a:lnTo>
                  <a:pt x="38450" y="910"/>
                </a:lnTo>
                <a:lnTo>
                  <a:pt x="41245" y="1058"/>
                </a:lnTo>
                <a:lnTo>
                  <a:pt x="44002" y="1209"/>
                </a:lnTo>
                <a:lnTo>
                  <a:pt x="46758" y="1360"/>
                </a:lnTo>
                <a:lnTo>
                  <a:pt x="49553" y="1509"/>
                </a:lnTo>
                <a:lnTo>
                  <a:pt x="52424" y="1653"/>
                </a:lnTo>
                <a:lnTo>
                  <a:pt x="55409" y="1791"/>
                </a:lnTo>
                <a:lnTo>
                  <a:pt x="58548" y="1921"/>
                </a:lnTo>
                <a:lnTo>
                  <a:pt x="61877" y="2040"/>
                </a:lnTo>
                <a:lnTo>
                  <a:pt x="65435" y="2147"/>
                </a:lnTo>
                <a:lnTo>
                  <a:pt x="69261" y="2239"/>
                </a:lnTo>
                <a:lnTo>
                  <a:pt x="73393" y="2314"/>
                </a:lnTo>
                <a:lnTo>
                  <a:pt x="77868" y="2371"/>
                </a:lnTo>
                <a:lnTo>
                  <a:pt x="82725" y="2406"/>
                </a:lnTo>
                <a:lnTo>
                  <a:pt x="88003" y="2418"/>
                </a:lnTo>
                <a:lnTo>
                  <a:pt x="88003" y="2804"/>
                </a:lnTo>
                <a:lnTo>
                  <a:pt x="82725" y="2791"/>
                </a:lnTo>
                <a:lnTo>
                  <a:pt x="77868" y="2756"/>
                </a:lnTo>
                <a:lnTo>
                  <a:pt x="73393" y="2700"/>
                </a:lnTo>
                <a:lnTo>
                  <a:pt x="69261" y="2624"/>
                </a:lnTo>
                <a:lnTo>
                  <a:pt x="65435" y="2532"/>
                </a:lnTo>
                <a:lnTo>
                  <a:pt x="61877" y="2426"/>
                </a:lnTo>
                <a:lnTo>
                  <a:pt x="58548" y="2306"/>
                </a:lnTo>
                <a:lnTo>
                  <a:pt x="55409" y="2177"/>
                </a:lnTo>
                <a:lnTo>
                  <a:pt x="52424" y="2038"/>
                </a:lnTo>
                <a:lnTo>
                  <a:pt x="49553" y="1894"/>
                </a:lnTo>
                <a:lnTo>
                  <a:pt x="46758" y="1745"/>
                </a:lnTo>
                <a:lnTo>
                  <a:pt x="44002" y="1595"/>
                </a:lnTo>
                <a:lnTo>
                  <a:pt x="41245" y="1444"/>
                </a:lnTo>
                <a:lnTo>
                  <a:pt x="38450" y="1295"/>
                </a:lnTo>
                <a:lnTo>
                  <a:pt x="35579" y="1151"/>
                </a:lnTo>
                <a:lnTo>
                  <a:pt x="32594" y="1012"/>
                </a:lnTo>
                <a:lnTo>
                  <a:pt x="29455" y="883"/>
                </a:lnTo>
                <a:lnTo>
                  <a:pt x="26126" y="763"/>
                </a:lnTo>
                <a:lnTo>
                  <a:pt x="22568" y="657"/>
                </a:lnTo>
                <a:lnTo>
                  <a:pt x="18742" y="565"/>
                </a:lnTo>
                <a:lnTo>
                  <a:pt x="14610" y="489"/>
                </a:lnTo>
                <a:lnTo>
                  <a:pt x="10135" y="433"/>
                </a:lnTo>
                <a:lnTo>
                  <a:pt x="5278" y="398"/>
                </a:lnTo>
                <a:lnTo>
                  <a:pt x="0" y="385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072305" y="4779386"/>
            <a:ext cx="8046994" cy="430500"/>
          </a:xfrm>
          <a:custGeom>
            <a:avLst/>
            <a:gdLst/>
            <a:ahLst/>
            <a:cxnLst/>
            <a:rect l="l" t="t" r="r" b="b"/>
            <a:pathLst>
              <a:path w="88003" h="4708">
                <a:moveTo>
                  <a:pt x="0" y="0"/>
                </a:moveTo>
                <a:lnTo>
                  <a:pt x="5278" y="24"/>
                </a:lnTo>
                <a:lnTo>
                  <a:pt x="10135" y="92"/>
                </a:lnTo>
                <a:lnTo>
                  <a:pt x="14610" y="199"/>
                </a:lnTo>
                <a:lnTo>
                  <a:pt x="18742" y="343"/>
                </a:lnTo>
                <a:lnTo>
                  <a:pt x="22568" y="520"/>
                </a:lnTo>
                <a:lnTo>
                  <a:pt x="26126" y="724"/>
                </a:lnTo>
                <a:lnTo>
                  <a:pt x="29455" y="952"/>
                </a:lnTo>
                <a:lnTo>
                  <a:pt x="32594" y="1201"/>
                </a:lnTo>
                <a:lnTo>
                  <a:pt x="35579" y="1466"/>
                </a:lnTo>
                <a:lnTo>
                  <a:pt x="38450" y="1742"/>
                </a:lnTo>
                <a:lnTo>
                  <a:pt x="41245" y="2027"/>
                </a:lnTo>
                <a:lnTo>
                  <a:pt x="44002" y="2316"/>
                </a:lnTo>
                <a:lnTo>
                  <a:pt x="46758" y="2605"/>
                </a:lnTo>
                <a:lnTo>
                  <a:pt x="49553" y="2889"/>
                </a:lnTo>
                <a:lnTo>
                  <a:pt x="52424" y="3166"/>
                </a:lnTo>
                <a:lnTo>
                  <a:pt x="55409" y="3431"/>
                </a:lnTo>
                <a:lnTo>
                  <a:pt x="58548" y="3679"/>
                </a:lnTo>
                <a:lnTo>
                  <a:pt x="61877" y="3908"/>
                </a:lnTo>
                <a:lnTo>
                  <a:pt x="65435" y="4112"/>
                </a:lnTo>
                <a:lnTo>
                  <a:pt x="69261" y="4288"/>
                </a:lnTo>
                <a:lnTo>
                  <a:pt x="73393" y="4432"/>
                </a:lnTo>
                <a:lnTo>
                  <a:pt x="77868" y="4540"/>
                </a:lnTo>
                <a:lnTo>
                  <a:pt x="82725" y="4608"/>
                </a:lnTo>
                <a:lnTo>
                  <a:pt x="88003" y="4631"/>
                </a:lnTo>
                <a:lnTo>
                  <a:pt x="88003" y="4708"/>
                </a:lnTo>
                <a:lnTo>
                  <a:pt x="82725" y="4685"/>
                </a:lnTo>
                <a:lnTo>
                  <a:pt x="77868" y="4617"/>
                </a:lnTo>
                <a:lnTo>
                  <a:pt x="73393" y="4509"/>
                </a:lnTo>
                <a:lnTo>
                  <a:pt x="69261" y="4365"/>
                </a:lnTo>
                <a:lnTo>
                  <a:pt x="65435" y="4189"/>
                </a:lnTo>
                <a:lnTo>
                  <a:pt x="61877" y="3985"/>
                </a:lnTo>
                <a:lnTo>
                  <a:pt x="58548" y="3756"/>
                </a:lnTo>
                <a:lnTo>
                  <a:pt x="55409" y="3508"/>
                </a:lnTo>
                <a:lnTo>
                  <a:pt x="52424" y="3243"/>
                </a:lnTo>
                <a:lnTo>
                  <a:pt x="49553" y="2966"/>
                </a:lnTo>
                <a:lnTo>
                  <a:pt x="46758" y="2682"/>
                </a:lnTo>
                <a:lnTo>
                  <a:pt x="44002" y="2393"/>
                </a:lnTo>
                <a:lnTo>
                  <a:pt x="41245" y="2104"/>
                </a:lnTo>
                <a:lnTo>
                  <a:pt x="38450" y="1819"/>
                </a:lnTo>
                <a:lnTo>
                  <a:pt x="35579" y="1543"/>
                </a:lnTo>
                <a:lnTo>
                  <a:pt x="32594" y="1278"/>
                </a:lnTo>
                <a:lnTo>
                  <a:pt x="29455" y="1030"/>
                </a:lnTo>
                <a:lnTo>
                  <a:pt x="26126" y="801"/>
                </a:lnTo>
                <a:lnTo>
                  <a:pt x="22568" y="597"/>
                </a:lnTo>
                <a:lnTo>
                  <a:pt x="18742" y="421"/>
                </a:lnTo>
                <a:lnTo>
                  <a:pt x="14610" y="276"/>
                </a:lnTo>
                <a:lnTo>
                  <a:pt x="10135" y="169"/>
                </a:lnTo>
                <a:lnTo>
                  <a:pt x="5278" y="101"/>
                </a:lnTo>
                <a:lnTo>
                  <a:pt x="0" y="78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072305" y="4786518"/>
            <a:ext cx="8046994" cy="717347"/>
          </a:xfrm>
          <a:custGeom>
            <a:avLst/>
            <a:gdLst/>
            <a:ahLst/>
            <a:cxnLst/>
            <a:rect l="l" t="t" r="r" b="b"/>
            <a:pathLst>
              <a:path w="88003" h="7845">
                <a:moveTo>
                  <a:pt x="0" y="0"/>
                </a:moveTo>
                <a:lnTo>
                  <a:pt x="5278" y="37"/>
                </a:lnTo>
                <a:lnTo>
                  <a:pt x="10135" y="144"/>
                </a:lnTo>
                <a:lnTo>
                  <a:pt x="14610" y="316"/>
                </a:lnTo>
                <a:lnTo>
                  <a:pt x="18742" y="544"/>
                </a:lnTo>
                <a:lnTo>
                  <a:pt x="22568" y="824"/>
                </a:lnTo>
                <a:lnTo>
                  <a:pt x="26126" y="1149"/>
                </a:lnTo>
                <a:lnTo>
                  <a:pt x="29455" y="1512"/>
                </a:lnTo>
                <a:lnTo>
                  <a:pt x="32594" y="1907"/>
                </a:lnTo>
                <a:lnTo>
                  <a:pt x="35579" y="2327"/>
                </a:lnTo>
                <a:lnTo>
                  <a:pt x="38450" y="2767"/>
                </a:lnTo>
                <a:lnTo>
                  <a:pt x="41245" y="3219"/>
                </a:lnTo>
                <a:lnTo>
                  <a:pt x="44002" y="3678"/>
                </a:lnTo>
                <a:lnTo>
                  <a:pt x="46758" y="4137"/>
                </a:lnTo>
                <a:lnTo>
                  <a:pt x="49553" y="4589"/>
                </a:lnTo>
                <a:lnTo>
                  <a:pt x="52424" y="5029"/>
                </a:lnTo>
                <a:lnTo>
                  <a:pt x="55409" y="5449"/>
                </a:lnTo>
                <a:lnTo>
                  <a:pt x="58548" y="5844"/>
                </a:lnTo>
                <a:lnTo>
                  <a:pt x="61877" y="6207"/>
                </a:lnTo>
                <a:lnTo>
                  <a:pt x="65435" y="6532"/>
                </a:lnTo>
                <a:lnTo>
                  <a:pt x="69261" y="6812"/>
                </a:lnTo>
                <a:lnTo>
                  <a:pt x="73393" y="7040"/>
                </a:lnTo>
                <a:lnTo>
                  <a:pt x="77868" y="7212"/>
                </a:lnTo>
                <a:lnTo>
                  <a:pt x="82725" y="7319"/>
                </a:lnTo>
                <a:lnTo>
                  <a:pt x="88003" y="7357"/>
                </a:lnTo>
                <a:lnTo>
                  <a:pt x="88003" y="7845"/>
                </a:lnTo>
                <a:lnTo>
                  <a:pt x="82725" y="7807"/>
                </a:lnTo>
                <a:lnTo>
                  <a:pt x="77868" y="7700"/>
                </a:lnTo>
                <a:lnTo>
                  <a:pt x="73393" y="7529"/>
                </a:lnTo>
                <a:lnTo>
                  <a:pt x="69261" y="7300"/>
                </a:lnTo>
                <a:lnTo>
                  <a:pt x="65435" y="7020"/>
                </a:lnTo>
                <a:lnTo>
                  <a:pt x="61877" y="6695"/>
                </a:lnTo>
                <a:lnTo>
                  <a:pt x="58548" y="6332"/>
                </a:lnTo>
                <a:lnTo>
                  <a:pt x="55409" y="5937"/>
                </a:lnTo>
                <a:lnTo>
                  <a:pt x="52424" y="5517"/>
                </a:lnTo>
                <a:lnTo>
                  <a:pt x="49553" y="5077"/>
                </a:lnTo>
                <a:lnTo>
                  <a:pt x="46758" y="4625"/>
                </a:lnTo>
                <a:lnTo>
                  <a:pt x="44002" y="4166"/>
                </a:lnTo>
                <a:lnTo>
                  <a:pt x="41245" y="3707"/>
                </a:lnTo>
                <a:lnTo>
                  <a:pt x="38450" y="3255"/>
                </a:lnTo>
                <a:lnTo>
                  <a:pt x="35579" y="2815"/>
                </a:lnTo>
                <a:lnTo>
                  <a:pt x="32594" y="2395"/>
                </a:lnTo>
                <a:lnTo>
                  <a:pt x="29455" y="2000"/>
                </a:lnTo>
                <a:lnTo>
                  <a:pt x="26126" y="1637"/>
                </a:lnTo>
                <a:lnTo>
                  <a:pt x="22568" y="1312"/>
                </a:lnTo>
                <a:lnTo>
                  <a:pt x="18742" y="1032"/>
                </a:lnTo>
                <a:lnTo>
                  <a:pt x="14610" y="804"/>
                </a:lnTo>
                <a:lnTo>
                  <a:pt x="10135" y="632"/>
                </a:lnTo>
                <a:lnTo>
                  <a:pt x="5278" y="525"/>
                </a:lnTo>
                <a:lnTo>
                  <a:pt x="0" y="488"/>
                </a:lnTo>
                <a:close/>
              </a:path>
            </a:pathLst>
          </a:custGeom>
          <a:solidFill>
            <a:srgbClr val="FFC85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2072305" y="3576218"/>
            <a:ext cx="8046994" cy="1419606"/>
          </a:xfrm>
          <a:custGeom>
            <a:avLst/>
            <a:gdLst/>
            <a:ahLst/>
            <a:cxnLst/>
            <a:rect l="l" t="t" r="r" b="b"/>
            <a:pathLst>
              <a:path w="88003" h="15525">
                <a:moveTo>
                  <a:pt x="0" y="14524"/>
                </a:moveTo>
                <a:lnTo>
                  <a:pt x="5278" y="14450"/>
                </a:lnTo>
                <a:lnTo>
                  <a:pt x="10135" y="14238"/>
                </a:lnTo>
                <a:lnTo>
                  <a:pt x="14610" y="13899"/>
                </a:lnTo>
                <a:lnTo>
                  <a:pt x="18742" y="13448"/>
                </a:lnTo>
                <a:lnTo>
                  <a:pt x="22568" y="12895"/>
                </a:lnTo>
                <a:lnTo>
                  <a:pt x="26126" y="12254"/>
                </a:lnTo>
                <a:lnTo>
                  <a:pt x="29455" y="11538"/>
                </a:lnTo>
                <a:lnTo>
                  <a:pt x="32594" y="10758"/>
                </a:lnTo>
                <a:lnTo>
                  <a:pt x="35579" y="9928"/>
                </a:lnTo>
                <a:lnTo>
                  <a:pt x="38450" y="9061"/>
                </a:lnTo>
                <a:lnTo>
                  <a:pt x="41245" y="8168"/>
                </a:lnTo>
                <a:lnTo>
                  <a:pt x="44002" y="7262"/>
                </a:lnTo>
                <a:lnTo>
                  <a:pt x="46758" y="6356"/>
                </a:lnTo>
                <a:lnTo>
                  <a:pt x="49553" y="5463"/>
                </a:lnTo>
                <a:lnTo>
                  <a:pt x="52424" y="4596"/>
                </a:lnTo>
                <a:lnTo>
                  <a:pt x="55409" y="3766"/>
                </a:lnTo>
                <a:lnTo>
                  <a:pt x="58548" y="2986"/>
                </a:lnTo>
                <a:lnTo>
                  <a:pt x="61877" y="2270"/>
                </a:lnTo>
                <a:lnTo>
                  <a:pt x="65435" y="1629"/>
                </a:lnTo>
                <a:lnTo>
                  <a:pt x="69261" y="1076"/>
                </a:lnTo>
                <a:lnTo>
                  <a:pt x="73393" y="624"/>
                </a:lnTo>
                <a:lnTo>
                  <a:pt x="77868" y="286"/>
                </a:lnTo>
                <a:lnTo>
                  <a:pt x="82725" y="74"/>
                </a:lnTo>
                <a:lnTo>
                  <a:pt x="88003" y="0"/>
                </a:lnTo>
                <a:lnTo>
                  <a:pt x="88003" y="1002"/>
                </a:lnTo>
                <a:lnTo>
                  <a:pt x="82725" y="1076"/>
                </a:lnTo>
                <a:lnTo>
                  <a:pt x="77868" y="1288"/>
                </a:lnTo>
                <a:lnTo>
                  <a:pt x="73393" y="1626"/>
                </a:lnTo>
                <a:lnTo>
                  <a:pt x="69261" y="2078"/>
                </a:lnTo>
                <a:lnTo>
                  <a:pt x="65435" y="2631"/>
                </a:lnTo>
                <a:lnTo>
                  <a:pt x="61877" y="3271"/>
                </a:lnTo>
                <a:lnTo>
                  <a:pt x="58548" y="3988"/>
                </a:lnTo>
                <a:lnTo>
                  <a:pt x="55409" y="4767"/>
                </a:lnTo>
                <a:lnTo>
                  <a:pt x="52424" y="5597"/>
                </a:lnTo>
                <a:lnTo>
                  <a:pt x="49553" y="6465"/>
                </a:lnTo>
                <a:lnTo>
                  <a:pt x="46758" y="7358"/>
                </a:lnTo>
                <a:lnTo>
                  <a:pt x="44002" y="8264"/>
                </a:lnTo>
                <a:lnTo>
                  <a:pt x="41245" y="9169"/>
                </a:lnTo>
                <a:lnTo>
                  <a:pt x="38450" y="10062"/>
                </a:lnTo>
                <a:lnTo>
                  <a:pt x="35579" y="10930"/>
                </a:lnTo>
                <a:lnTo>
                  <a:pt x="32594" y="11760"/>
                </a:lnTo>
                <a:lnTo>
                  <a:pt x="29455" y="12539"/>
                </a:lnTo>
                <a:lnTo>
                  <a:pt x="26126" y="13256"/>
                </a:lnTo>
                <a:lnTo>
                  <a:pt x="22568" y="13897"/>
                </a:lnTo>
                <a:lnTo>
                  <a:pt x="18742" y="14449"/>
                </a:lnTo>
                <a:lnTo>
                  <a:pt x="14610" y="14901"/>
                </a:lnTo>
                <a:lnTo>
                  <a:pt x="10135" y="15239"/>
                </a:lnTo>
                <a:lnTo>
                  <a:pt x="5278" y="15452"/>
                </a:lnTo>
                <a:lnTo>
                  <a:pt x="0" y="15525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072305" y="4410334"/>
            <a:ext cx="8046994" cy="606613"/>
          </a:xfrm>
          <a:custGeom>
            <a:avLst/>
            <a:gdLst/>
            <a:ahLst/>
            <a:cxnLst/>
            <a:rect l="l" t="t" r="r" b="b"/>
            <a:pathLst>
              <a:path w="88003" h="6634">
                <a:moveTo>
                  <a:pt x="0" y="6403"/>
                </a:moveTo>
                <a:lnTo>
                  <a:pt x="5278" y="6371"/>
                </a:lnTo>
                <a:lnTo>
                  <a:pt x="10135" y="6277"/>
                </a:lnTo>
                <a:lnTo>
                  <a:pt x="14610" y="6128"/>
                </a:lnTo>
                <a:lnTo>
                  <a:pt x="18742" y="5929"/>
                </a:lnTo>
                <a:lnTo>
                  <a:pt x="22568" y="5685"/>
                </a:lnTo>
                <a:lnTo>
                  <a:pt x="26126" y="5403"/>
                </a:lnTo>
                <a:lnTo>
                  <a:pt x="29455" y="5087"/>
                </a:lnTo>
                <a:lnTo>
                  <a:pt x="32594" y="4743"/>
                </a:lnTo>
                <a:lnTo>
                  <a:pt x="35579" y="4377"/>
                </a:lnTo>
                <a:lnTo>
                  <a:pt x="38450" y="3995"/>
                </a:lnTo>
                <a:lnTo>
                  <a:pt x="41245" y="3601"/>
                </a:lnTo>
                <a:lnTo>
                  <a:pt x="44002" y="3202"/>
                </a:lnTo>
                <a:lnTo>
                  <a:pt x="46758" y="2802"/>
                </a:lnTo>
                <a:lnTo>
                  <a:pt x="49553" y="2409"/>
                </a:lnTo>
                <a:lnTo>
                  <a:pt x="52424" y="2026"/>
                </a:lnTo>
                <a:lnTo>
                  <a:pt x="55409" y="1660"/>
                </a:lnTo>
                <a:lnTo>
                  <a:pt x="58548" y="1317"/>
                </a:lnTo>
                <a:lnTo>
                  <a:pt x="61877" y="1001"/>
                </a:lnTo>
                <a:lnTo>
                  <a:pt x="65435" y="718"/>
                </a:lnTo>
                <a:lnTo>
                  <a:pt x="69261" y="475"/>
                </a:lnTo>
                <a:lnTo>
                  <a:pt x="73393" y="275"/>
                </a:lnTo>
                <a:lnTo>
                  <a:pt x="77868" y="126"/>
                </a:lnTo>
                <a:lnTo>
                  <a:pt x="82725" y="33"/>
                </a:lnTo>
                <a:lnTo>
                  <a:pt x="88003" y="0"/>
                </a:lnTo>
                <a:lnTo>
                  <a:pt x="88003" y="231"/>
                </a:lnTo>
                <a:lnTo>
                  <a:pt x="82725" y="264"/>
                </a:lnTo>
                <a:lnTo>
                  <a:pt x="77868" y="357"/>
                </a:lnTo>
                <a:lnTo>
                  <a:pt x="73393" y="506"/>
                </a:lnTo>
                <a:lnTo>
                  <a:pt x="69261" y="706"/>
                </a:lnTo>
                <a:lnTo>
                  <a:pt x="65435" y="949"/>
                </a:lnTo>
                <a:lnTo>
                  <a:pt x="61877" y="1232"/>
                </a:lnTo>
                <a:lnTo>
                  <a:pt x="58548" y="1548"/>
                </a:lnTo>
                <a:lnTo>
                  <a:pt x="55409" y="1891"/>
                </a:lnTo>
                <a:lnTo>
                  <a:pt x="52424" y="2257"/>
                </a:lnTo>
                <a:lnTo>
                  <a:pt x="49553" y="2640"/>
                </a:lnTo>
                <a:lnTo>
                  <a:pt x="46758" y="3034"/>
                </a:lnTo>
                <a:lnTo>
                  <a:pt x="44002" y="3433"/>
                </a:lnTo>
                <a:lnTo>
                  <a:pt x="41245" y="3832"/>
                </a:lnTo>
                <a:lnTo>
                  <a:pt x="38450" y="4226"/>
                </a:lnTo>
                <a:lnTo>
                  <a:pt x="35579" y="4608"/>
                </a:lnTo>
                <a:lnTo>
                  <a:pt x="32594" y="4974"/>
                </a:lnTo>
                <a:lnTo>
                  <a:pt x="29455" y="5318"/>
                </a:lnTo>
                <a:lnTo>
                  <a:pt x="26126" y="5634"/>
                </a:lnTo>
                <a:lnTo>
                  <a:pt x="22568" y="5916"/>
                </a:lnTo>
                <a:lnTo>
                  <a:pt x="18742" y="6160"/>
                </a:lnTo>
                <a:lnTo>
                  <a:pt x="14610" y="6359"/>
                </a:lnTo>
                <a:lnTo>
                  <a:pt x="10135" y="6508"/>
                </a:lnTo>
                <a:lnTo>
                  <a:pt x="5278" y="6602"/>
                </a:lnTo>
                <a:lnTo>
                  <a:pt x="0" y="6634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2072305" y="4795845"/>
            <a:ext cx="8046994" cy="265725"/>
          </a:xfrm>
          <a:custGeom>
            <a:avLst/>
            <a:gdLst/>
            <a:ahLst/>
            <a:cxnLst/>
            <a:rect l="l" t="t" r="r" b="b"/>
            <a:pathLst>
              <a:path w="88003" h="2906">
                <a:moveTo>
                  <a:pt x="0" y="2418"/>
                </a:moveTo>
                <a:lnTo>
                  <a:pt x="5278" y="2406"/>
                </a:lnTo>
                <a:lnTo>
                  <a:pt x="10135" y="2371"/>
                </a:lnTo>
                <a:lnTo>
                  <a:pt x="14610" y="2314"/>
                </a:lnTo>
                <a:lnTo>
                  <a:pt x="18742" y="2239"/>
                </a:lnTo>
                <a:lnTo>
                  <a:pt x="22568" y="2147"/>
                </a:lnTo>
                <a:lnTo>
                  <a:pt x="26126" y="2041"/>
                </a:lnTo>
                <a:lnTo>
                  <a:pt x="29455" y="1921"/>
                </a:lnTo>
                <a:lnTo>
                  <a:pt x="32594" y="1791"/>
                </a:lnTo>
                <a:lnTo>
                  <a:pt x="35579" y="1653"/>
                </a:lnTo>
                <a:lnTo>
                  <a:pt x="38450" y="1509"/>
                </a:lnTo>
                <a:lnTo>
                  <a:pt x="41245" y="1360"/>
                </a:lnTo>
                <a:lnTo>
                  <a:pt x="44002" y="1209"/>
                </a:lnTo>
                <a:lnTo>
                  <a:pt x="46758" y="1059"/>
                </a:lnTo>
                <a:lnTo>
                  <a:pt x="49553" y="910"/>
                </a:lnTo>
                <a:lnTo>
                  <a:pt x="52424" y="765"/>
                </a:lnTo>
                <a:lnTo>
                  <a:pt x="55409" y="627"/>
                </a:lnTo>
                <a:lnTo>
                  <a:pt x="58548" y="497"/>
                </a:lnTo>
                <a:lnTo>
                  <a:pt x="61877" y="378"/>
                </a:lnTo>
                <a:lnTo>
                  <a:pt x="65435" y="271"/>
                </a:lnTo>
                <a:lnTo>
                  <a:pt x="69261" y="179"/>
                </a:lnTo>
                <a:lnTo>
                  <a:pt x="73393" y="104"/>
                </a:lnTo>
                <a:lnTo>
                  <a:pt x="77868" y="48"/>
                </a:lnTo>
                <a:lnTo>
                  <a:pt x="82725" y="12"/>
                </a:lnTo>
                <a:lnTo>
                  <a:pt x="88003" y="0"/>
                </a:lnTo>
                <a:lnTo>
                  <a:pt x="88003" y="488"/>
                </a:lnTo>
                <a:lnTo>
                  <a:pt x="82725" y="501"/>
                </a:lnTo>
                <a:lnTo>
                  <a:pt x="77868" y="536"/>
                </a:lnTo>
                <a:lnTo>
                  <a:pt x="73393" y="592"/>
                </a:lnTo>
                <a:lnTo>
                  <a:pt x="69261" y="667"/>
                </a:lnTo>
                <a:lnTo>
                  <a:pt x="65435" y="759"/>
                </a:lnTo>
                <a:lnTo>
                  <a:pt x="61877" y="866"/>
                </a:lnTo>
                <a:lnTo>
                  <a:pt x="58548" y="985"/>
                </a:lnTo>
                <a:lnTo>
                  <a:pt x="55409" y="1115"/>
                </a:lnTo>
                <a:lnTo>
                  <a:pt x="52424" y="1253"/>
                </a:lnTo>
                <a:lnTo>
                  <a:pt x="49553" y="1398"/>
                </a:lnTo>
                <a:lnTo>
                  <a:pt x="46758" y="1547"/>
                </a:lnTo>
                <a:lnTo>
                  <a:pt x="44002" y="1697"/>
                </a:lnTo>
                <a:lnTo>
                  <a:pt x="41245" y="1848"/>
                </a:lnTo>
                <a:lnTo>
                  <a:pt x="38450" y="1997"/>
                </a:lnTo>
                <a:lnTo>
                  <a:pt x="35579" y="2141"/>
                </a:lnTo>
                <a:lnTo>
                  <a:pt x="32594" y="2279"/>
                </a:lnTo>
                <a:lnTo>
                  <a:pt x="29455" y="2409"/>
                </a:lnTo>
                <a:lnTo>
                  <a:pt x="26126" y="2529"/>
                </a:lnTo>
                <a:lnTo>
                  <a:pt x="22568" y="2635"/>
                </a:lnTo>
                <a:lnTo>
                  <a:pt x="18742" y="2727"/>
                </a:lnTo>
                <a:lnTo>
                  <a:pt x="14610" y="2802"/>
                </a:lnTo>
                <a:lnTo>
                  <a:pt x="10135" y="2859"/>
                </a:lnTo>
                <a:lnTo>
                  <a:pt x="5278" y="2894"/>
                </a:lnTo>
                <a:lnTo>
                  <a:pt x="0" y="2906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2072305" y="5000579"/>
            <a:ext cx="8046994" cy="77450"/>
          </a:xfrm>
          <a:custGeom>
            <a:avLst/>
            <a:gdLst/>
            <a:ahLst/>
            <a:cxnLst/>
            <a:rect l="l" t="t" r="r" b="b"/>
            <a:pathLst>
              <a:path w="88003" h="847">
                <a:moveTo>
                  <a:pt x="0" y="667"/>
                </a:moveTo>
                <a:lnTo>
                  <a:pt x="5278" y="664"/>
                </a:lnTo>
                <a:lnTo>
                  <a:pt x="10135" y="654"/>
                </a:lnTo>
                <a:lnTo>
                  <a:pt x="14610" y="639"/>
                </a:lnTo>
                <a:lnTo>
                  <a:pt x="18742" y="618"/>
                </a:lnTo>
                <a:lnTo>
                  <a:pt x="22568" y="593"/>
                </a:lnTo>
                <a:lnTo>
                  <a:pt x="26126" y="563"/>
                </a:lnTo>
                <a:lnTo>
                  <a:pt x="29455" y="530"/>
                </a:lnTo>
                <a:lnTo>
                  <a:pt x="32594" y="494"/>
                </a:lnTo>
                <a:lnTo>
                  <a:pt x="35579" y="456"/>
                </a:lnTo>
                <a:lnTo>
                  <a:pt x="38450" y="416"/>
                </a:lnTo>
                <a:lnTo>
                  <a:pt x="41245" y="375"/>
                </a:lnTo>
                <a:lnTo>
                  <a:pt x="44002" y="333"/>
                </a:lnTo>
                <a:lnTo>
                  <a:pt x="46758" y="292"/>
                </a:lnTo>
                <a:lnTo>
                  <a:pt x="49553" y="251"/>
                </a:lnTo>
                <a:lnTo>
                  <a:pt x="52424" y="211"/>
                </a:lnTo>
                <a:lnTo>
                  <a:pt x="55409" y="173"/>
                </a:lnTo>
                <a:lnTo>
                  <a:pt x="58548" y="137"/>
                </a:lnTo>
                <a:lnTo>
                  <a:pt x="61877" y="104"/>
                </a:lnTo>
                <a:lnTo>
                  <a:pt x="65435" y="74"/>
                </a:lnTo>
                <a:lnTo>
                  <a:pt x="69261" y="49"/>
                </a:lnTo>
                <a:lnTo>
                  <a:pt x="73393" y="28"/>
                </a:lnTo>
                <a:lnTo>
                  <a:pt x="77868" y="13"/>
                </a:lnTo>
                <a:lnTo>
                  <a:pt x="82725" y="3"/>
                </a:lnTo>
                <a:lnTo>
                  <a:pt x="88003" y="0"/>
                </a:lnTo>
                <a:lnTo>
                  <a:pt x="88003" y="179"/>
                </a:lnTo>
                <a:lnTo>
                  <a:pt x="82725" y="183"/>
                </a:lnTo>
                <a:lnTo>
                  <a:pt x="77868" y="193"/>
                </a:lnTo>
                <a:lnTo>
                  <a:pt x="73393" y="208"/>
                </a:lnTo>
                <a:lnTo>
                  <a:pt x="69261" y="229"/>
                </a:lnTo>
                <a:lnTo>
                  <a:pt x="65435" y="254"/>
                </a:lnTo>
                <a:lnTo>
                  <a:pt x="61877" y="284"/>
                </a:lnTo>
                <a:lnTo>
                  <a:pt x="58548" y="317"/>
                </a:lnTo>
                <a:lnTo>
                  <a:pt x="55409" y="353"/>
                </a:lnTo>
                <a:lnTo>
                  <a:pt x="52424" y="391"/>
                </a:lnTo>
                <a:lnTo>
                  <a:pt x="49553" y="431"/>
                </a:lnTo>
                <a:lnTo>
                  <a:pt x="46758" y="472"/>
                </a:lnTo>
                <a:lnTo>
                  <a:pt x="44002" y="513"/>
                </a:lnTo>
                <a:lnTo>
                  <a:pt x="41245" y="555"/>
                </a:lnTo>
                <a:lnTo>
                  <a:pt x="38450" y="596"/>
                </a:lnTo>
                <a:lnTo>
                  <a:pt x="35579" y="636"/>
                </a:lnTo>
                <a:lnTo>
                  <a:pt x="32594" y="674"/>
                </a:lnTo>
                <a:lnTo>
                  <a:pt x="29455" y="710"/>
                </a:lnTo>
                <a:lnTo>
                  <a:pt x="26126" y="743"/>
                </a:lnTo>
                <a:lnTo>
                  <a:pt x="22568" y="772"/>
                </a:lnTo>
                <a:lnTo>
                  <a:pt x="18742" y="798"/>
                </a:lnTo>
                <a:lnTo>
                  <a:pt x="14610" y="818"/>
                </a:lnTo>
                <a:lnTo>
                  <a:pt x="10135" y="834"/>
                </a:lnTo>
                <a:lnTo>
                  <a:pt x="5278" y="844"/>
                </a:lnTo>
                <a:lnTo>
                  <a:pt x="0" y="847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2072305" y="5078029"/>
            <a:ext cx="8046994" cy="265725"/>
          </a:xfrm>
          <a:custGeom>
            <a:avLst/>
            <a:gdLst/>
            <a:ahLst/>
            <a:cxnLst/>
            <a:rect l="l" t="t" r="r" b="b"/>
            <a:pathLst>
              <a:path w="88003" h="2906">
                <a:moveTo>
                  <a:pt x="0" y="0"/>
                </a:moveTo>
                <a:lnTo>
                  <a:pt x="5278" y="7"/>
                </a:lnTo>
                <a:lnTo>
                  <a:pt x="10135" y="29"/>
                </a:lnTo>
                <a:lnTo>
                  <a:pt x="14610" y="62"/>
                </a:lnTo>
                <a:lnTo>
                  <a:pt x="18742" y="107"/>
                </a:lnTo>
                <a:lnTo>
                  <a:pt x="22568" y="162"/>
                </a:lnTo>
                <a:lnTo>
                  <a:pt x="26126" y="226"/>
                </a:lnTo>
                <a:lnTo>
                  <a:pt x="29455" y="297"/>
                </a:lnTo>
                <a:lnTo>
                  <a:pt x="32594" y="374"/>
                </a:lnTo>
                <a:lnTo>
                  <a:pt x="35579" y="456"/>
                </a:lnTo>
                <a:lnTo>
                  <a:pt x="38450" y="543"/>
                </a:lnTo>
                <a:lnTo>
                  <a:pt x="41245" y="631"/>
                </a:lnTo>
                <a:lnTo>
                  <a:pt x="44002" y="721"/>
                </a:lnTo>
                <a:lnTo>
                  <a:pt x="46758" y="811"/>
                </a:lnTo>
                <a:lnTo>
                  <a:pt x="49553" y="900"/>
                </a:lnTo>
                <a:lnTo>
                  <a:pt x="52424" y="986"/>
                </a:lnTo>
                <a:lnTo>
                  <a:pt x="55409" y="1068"/>
                </a:lnTo>
                <a:lnTo>
                  <a:pt x="58548" y="1146"/>
                </a:lnTo>
                <a:lnTo>
                  <a:pt x="61877" y="1217"/>
                </a:lnTo>
                <a:lnTo>
                  <a:pt x="65435" y="1281"/>
                </a:lnTo>
                <a:lnTo>
                  <a:pt x="69261" y="1335"/>
                </a:lnTo>
                <a:lnTo>
                  <a:pt x="73393" y="1380"/>
                </a:lnTo>
                <a:lnTo>
                  <a:pt x="77868" y="1414"/>
                </a:lnTo>
                <a:lnTo>
                  <a:pt x="82725" y="1435"/>
                </a:lnTo>
                <a:lnTo>
                  <a:pt x="88003" y="1442"/>
                </a:lnTo>
                <a:lnTo>
                  <a:pt x="88003" y="2906"/>
                </a:lnTo>
                <a:lnTo>
                  <a:pt x="82725" y="2899"/>
                </a:lnTo>
                <a:lnTo>
                  <a:pt x="77868" y="2878"/>
                </a:lnTo>
                <a:lnTo>
                  <a:pt x="73393" y="2844"/>
                </a:lnTo>
                <a:lnTo>
                  <a:pt x="69261" y="2799"/>
                </a:lnTo>
                <a:lnTo>
                  <a:pt x="65435" y="2745"/>
                </a:lnTo>
                <a:lnTo>
                  <a:pt x="61877" y="2681"/>
                </a:lnTo>
                <a:lnTo>
                  <a:pt x="58548" y="2610"/>
                </a:lnTo>
                <a:lnTo>
                  <a:pt x="55409" y="2532"/>
                </a:lnTo>
                <a:lnTo>
                  <a:pt x="52424" y="2450"/>
                </a:lnTo>
                <a:lnTo>
                  <a:pt x="49553" y="2364"/>
                </a:lnTo>
                <a:lnTo>
                  <a:pt x="46758" y="2275"/>
                </a:lnTo>
                <a:lnTo>
                  <a:pt x="44002" y="2185"/>
                </a:lnTo>
                <a:lnTo>
                  <a:pt x="41245" y="2095"/>
                </a:lnTo>
                <a:lnTo>
                  <a:pt x="38450" y="2007"/>
                </a:lnTo>
                <a:lnTo>
                  <a:pt x="35579" y="1920"/>
                </a:lnTo>
                <a:lnTo>
                  <a:pt x="32594" y="1838"/>
                </a:lnTo>
                <a:lnTo>
                  <a:pt x="29455" y="1761"/>
                </a:lnTo>
                <a:lnTo>
                  <a:pt x="26126" y="1690"/>
                </a:lnTo>
                <a:lnTo>
                  <a:pt x="22568" y="1626"/>
                </a:lnTo>
                <a:lnTo>
                  <a:pt x="18742" y="1571"/>
                </a:lnTo>
                <a:lnTo>
                  <a:pt x="14610" y="1526"/>
                </a:lnTo>
                <a:lnTo>
                  <a:pt x="10135" y="1493"/>
                </a:lnTo>
                <a:lnTo>
                  <a:pt x="5278" y="1471"/>
                </a:lnTo>
                <a:lnTo>
                  <a:pt x="0" y="1464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2072305" y="5211897"/>
            <a:ext cx="8046994" cy="301295"/>
          </a:xfrm>
          <a:custGeom>
            <a:avLst/>
            <a:gdLst/>
            <a:ahLst/>
            <a:cxnLst/>
            <a:rect l="l" t="t" r="r" b="b"/>
            <a:pathLst>
              <a:path w="88003" h="3295">
                <a:moveTo>
                  <a:pt x="0" y="0"/>
                </a:moveTo>
                <a:lnTo>
                  <a:pt x="5278" y="16"/>
                </a:lnTo>
                <a:lnTo>
                  <a:pt x="10135" y="63"/>
                </a:lnTo>
                <a:lnTo>
                  <a:pt x="14610" y="137"/>
                </a:lnTo>
                <a:lnTo>
                  <a:pt x="18742" y="237"/>
                </a:lnTo>
                <a:lnTo>
                  <a:pt x="22568" y="358"/>
                </a:lnTo>
                <a:lnTo>
                  <a:pt x="26126" y="499"/>
                </a:lnTo>
                <a:lnTo>
                  <a:pt x="29455" y="657"/>
                </a:lnTo>
                <a:lnTo>
                  <a:pt x="32594" y="828"/>
                </a:lnTo>
                <a:lnTo>
                  <a:pt x="35579" y="1010"/>
                </a:lnTo>
                <a:lnTo>
                  <a:pt x="38450" y="1201"/>
                </a:lnTo>
                <a:lnTo>
                  <a:pt x="41245" y="1397"/>
                </a:lnTo>
                <a:lnTo>
                  <a:pt x="44002" y="1596"/>
                </a:lnTo>
                <a:lnTo>
                  <a:pt x="46758" y="1795"/>
                </a:lnTo>
                <a:lnTo>
                  <a:pt x="49553" y="1992"/>
                </a:lnTo>
                <a:lnTo>
                  <a:pt x="52424" y="2183"/>
                </a:lnTo>
                <a:lnTo>
                  <a:pt x="55409" y="2365"/>
                </a:lnTo>
                <a:lnTo>
                  <a:pt x="58548" y="2536"/>
                </a:lnTo>
                <a:lnTo>
                  <a:pt x="61877" y="2694"/>
                </a:lnTo>
                <a:lnTo>
                  <a:pt x="65435" y="2835"/>
                </a:lnTo>
                <a:lnTo>
                  <a:pt x="69261" y="2956"/>
                </a:lnTo>
                <a:lnTo>
                  <a:pt x="73393" y="3055"/>
                </a:lnTo>
                <a:lnTo>
                  <a:pt x="77868" y="3130"/>
                </a:lnTo>
                <a:lnTo>
                  <a:pt x="82725" y="3176"/>
                </a:lnTo>
                <a:lnTo>
                  <a:pt x="88003" y="3193"/>
                </a:lnTo>
                <a:lnTo>
                  <a:pt x="88003" y="3295"/>
                </a:lnTo>
                <a:lnTo>
                  <a:pt x="82725" y="3279"/>
                </a:lnTo>
                <a:lnTo>
                  <a:pt x="77868" y="3233"/>
                </a:lnTo>
                <a:lnTo>
                  <a:pt x="73393" y="3158"/>
                </a:lnTo>
                <a:lnTo>
                  <a:pt x="69261" y="3059"/>
                </a:lnTo>
                <a:lnTo>
                  <a:pt x="65435" y="2937"/>
                </a:lnTo>
                <a:lnTo>
                  <a:pt x="61877" y="2797"/>
                </a:lnTo>
                <a:lnTo>
                  <a:pt x="58548" y="2639"/>
                </a:lnTo>
                <a:lnTo>
                  <a:pt x="55409" y="2468"/>
                </a:lnTo>
                <a:lnTo>
                  <a:pt x="52424" y="2285"/>
                </a:lnTo>
                <a:lnTo>
                  <a:pt x="49553" y="2095"/>
                </a:lnTo>
                <a:lnTo>
                  <a:pt x="46758" y="1898"/>
                </a:lnTo>
                <a:lnTo>
                  <a:pt x="44002" y="1699"/>
                </a:lnTo>
                <a:lnTo>
                  <a:pt x="41245" y="1500"/>
                </a:lnTo>
                <a:lnTo>
                  <a:pt x="38450" y="1304"/>
                </a:lnTo>
                <a:lnTo>
                  <a:pt x="35579" y="1113"/>
                </a:lnTo>
                <a:lnTo>
                  <a:pt x="32594" y="931"/>
                </a:lnTo>
                <a:lnTo>
                  <a:pt x="29455" y="759"/>
                </a:lnTo>
                <a:lnTo>
                  <a:pt x="26126" y="602"/>
                </a:lnTo>
                <a:lnTo>
                  <a:pt x="22568" y="461"/>
                </a:lnTo>
                <a:lnTo>
                  <a:pt x="18742" y="339"/>
                </a:lnTo>
                <a:lnTo>
                  <a:pt x="14610" y="240"/>
                </a:lnTo>
                <a:lnTo>
                  <a:pt x="10135" y="166"/>
                </a:lnTo>
                <a:lnTo>
                  <a:pt x="5278" y="119"/>
                </a:lnTo>
                <a:lnTo>
                  <a:pt x="0" y="103"/>
                </a:lnTo>
                <a:close/>
              </a:path>
            </a:pathLst>
          </a:custGeom>
          <a:solidFill>
            <a:srgbClr val="30B47A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2072305" y="5016947"/>
            <a:ext cx="8046994" cy="371429"/>
          </a:xfrm>
          <a:custGeom>
            <a:avLst/>
            <a:gdLst/>
            <a:ahLst/>
            <a:cxnLst/>
            <a:rect l="l" t="t" r="r" b="b"/>
            <a:pathLst>
              <a:path w="88003" h="4062">
                <a:moveTo>
                  <a:pt x="0" y="3035"/>
                </a:moveTo>
                <a:lnTo>
                  <a:pt x="5278" y="3020"/>
                </a:lnTo>
                <a:lnTo>
                  <a:pt x="10135" y="2975"/>
                </a:lnTo>
                <a:lnTo>
                  <a:pt x="14610" y="2905"/>
                </a:lnTo>
                <a:lnTo>
                  <a:pt x="18742" y="2810"/>
                </a:lnTo>
                <a:lnTo>
                  <a:pt x="22568" y="2695"/>
                </a:lnTo>
                <a:lnTo>
                  <a:pt x="26126" y="2561"/>
                </a:lnTo>
                <a:lnTo>
                  <a:pt x="29455" y="2411"/>
                </a:lnTo>
                <a:lnTo>
                  <a:pt x="32594" y="2248"/>
                </a:lnTo>
                <a:lnTo>
                  <a:pt x="35579" y="2075"/>
                </a:lnTo>
                <a:lnTo>
                  <a:pt x="38450" y="1893"/>
                </a:lnTo>
                <a:lnTo>
                  <a:pt x="41245" y="1707"/>
                </a:lnTo>
                <a:lnTo>
                  <a:pt x="44002" y="1518"/>
                </a:lnTo>
                <a:lnTo>
                  <a:pt x="46758" y="1328"/>
                </a:lnTo>
                <a:lnTo>
                  <a:pt x="49553" y="1142"/>
                </a:lnTo>
                <a:lnTo>
                  <a:pt x="52424" y="961"/>
                </a:lnTo>
                <a:lnTo>
                  <a:pt x="55409" y="787"/>
                </a:lnTo>
                <a:lnTo>
                  <a:pt x="58548" y="624"/>
                </a:lnTo>
                <a:lnTo>
                  <a:pt x="61877" y="475"/>
                </a:lnTo>
                <a:lnTo>
                  <a:pt x="65435" y="341"/>
                </a:lnTo>
                <a:lnTo>
                  <a:pt x="69261" y="225"/>
                </a:lnTo>
                <a:lnTo>
                  <a:pt x="73393" y="131"/>
                </a:lnTo>
                <a:lnTo>
                  <a:pt x="77868" y="60"/>
                </a:lnTo>
                <a:lnTo>
                  <a:pt x="82725" y="16"/>
                </a:lnTo>
                <a:lnTo>
                  <a:pt x="88003" y="0"/>
                </a:lnTo>
                <a:lnTo>
                  <a:pt x="88003" y="1028"/>
                </a:lnTo>
                <a:lnTo>
                  <a:pt x="82725" y="1043"/>
                </a:lnTo>
                <a:lnTo>
                  <a:pt x="77868" y="1087"/>
                </a:lnTo>
                <a:lnTo>
                  <a:pt x="73393" y="1158"/>
                </a:lnTo>
                <a:lnTo>
                  <a:pt x="69261" y="1253"/>
                </a:lnTo>
                <a:lnTo>
                  <a:pt x="65435" y="1368"/>
                </a:lnTo>
                <a:lnTo>
                  <a:pt x="61877" y="1502"/>
                </a:lnTo>
                <a:lnTo>
                  <a:pt x="58548" y="1652"/>
                </a:lnTo>
                <a:lnTo>
                  <a:pt x="55409" y="1814"/>
                </a:lnTo>
                <a:lnTo>
                  <a:pt x="52424" y="1988"/>
                </a:lnTo>
                <a:lnTo>
                  <a:pt x="49553" y="2169"/>
                </a:lnTo>
                <a:lnTo>
                  <a:pt x="46758" y="2356"/>
                </a:lnTo>
                <a:lnTo>
                  <a:pt x="44002" y="2545"/>
                </a:lnTo>
                <a:lnTo>
                  <a:pt x="41245" y="2734"/>
                </a:lnTo>
                <a:lnTo>
                  <a:pt x="38450" y="2921"/>
                </a:lnTo>
                <a:lnTo>
                  <a:pt x="35579" y="3102"/>
                </a:lnTo>
                <a:lnTo>
                  <a:pt x="32594" y="3276"/>
                </a:lnTo>
                <a:lnTo>
                  <a:pt x="29455" y="3438"/>
                </a:lnTo>
                <a:lnTo>
                  <a:pt x="26126" y="3588"/>
                </a:lnTo>
                <a:lnTo>
                  <a:pt x="22568" y="3722"/>
                </a:lnTo>
                <a:lnTo>
                  <a:pt x="18742" y="3838"/>
                </a:lnTo>
                <a:lnTo>
                  <a:pt x="14610" y="3932"/>
                </a:lnTo>
                <a:lnTo>
                  <a:pt x="10135" y="4003"/>
                </a:lnTo>
                <a:lnTo>
                  <a:pt x="5278" y="4047"/>
                </a:lnTo>
                <a:lnTo>
                  <a:pt x="0" y="4062"/>
                </a:lnTo>
                <a:close/>
              </a:path>
            </a:pathLst>
          </a:custGeom>
          <a:solidFill>
            <a:srgbClr val="6FB1E8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072305" y="5388376"/>
            <a:ext cx="8046994" cy="134234"/>
          </a:xfrm>
          <a:custGeom>
            <a:avLst/>
            <a:gdLst/>
            <a:ahLst/>
            <a:cxnLst/>
            <a:rect l="l" t="t" r="r" b="b"/>
            <a:pathLst>
              <a:path w="88003" h="1468">
                <a:moveTo>
                  <a:pt x="0" y="0"/>
                </a:moveTo>
                <a:lnTo>
                  <a:pt x="5278" y="7"/>
                </a:lnTo>
                <a:lnTo>
                  <a:pt x="10135" y="27"/>
                </a:lnTo>
                <a:lnTo>
                  <a:pt x="14610" y="59"/>
                </a:lnTo>
                <a:lnTo>
                  <a:pt x="18742" y="101"/>
                </a:lnTo>
                <a:lnTo>
                  <a:pt x="22568" y="153"/>
                </a:lnTo>
                <a:lnTo>
                  <a:pt x="26126" y="214"/>
                </a:lnTo>
                <a:lnTo>
                  <a:pt x="29455" y="281"/>
                </a:lnTo>
                <a:lnTo>
                  <a:pt x="32594" y="354"/>
                </a:lnTo>
                <a:lnTo>
                  <a:pt x="35579" y="432"/>
                </a:lnTo>
                <a:lnTo>
                  <a:pt x="38450" y="514"/>
                </a:lnTo>
                <a:lnTo>
                  <a:pt x="41245" y="598"/>
                </a:lnTo>
                <a:lnTo>
                  <a:pt x="44002" y="683"/>
                </a:lnTo>
                <a:lnTo>
                  <a:pt x="46758" y="768"/>
                </a:lnTo>
                <a:lnTo>
                  <a:pt x="49553" y="852"/>
                </a:lnTo>
                <a:lnTo>
                  <a:pt x="52424" y="933"/>
                </a:lnTo>
                <a:lnTo>
                  <a:pt x="55409" y="1011"/>
                </a:lnTo>
                <a:lnTo>
                  <a:pt x="58548" y="1085"/>
                </a:lnTo>
                <a:lnTo>
                  <a:pt x="61877" y="1152"/>
                </a:lnTo>
                <a:lnTo>
                  <a:pt x="65435" y="1212"/>
                </a:lnTo>
                <a:lnTo>
                  <a:pt x="69261" y="1264"/>
                </a:lnTo>
                <a:lnTo>
                  <a:pt x="73393" y="1307"/>
                </a:lnTo>
                <a:lnTo>
                  <a:pt x="77868" y="1339"/>
                </a:lnTo>
                <a:lnTo>
                  <a:pt x="82725" y="1358"/>
                </a:lnTo>
                <a:lnTo>
                  <a:pt x="88003" y="1365"/>
                </a:lnTo>
                <a:lnTo>
                  <a:pt x="88003" y="1468"/>
                </a:lnTo>
                <a:lnTo>
                  <a:pt x="82725" y="1461"/>
                </a:lnTo>
                <a:lnTo>
                  <a:pt x="77868" y="1441"/>
                </a:lnTo>
                <a:lnTo>
                  <a:pt x="73393" y="1409"/>
                </a:lnTo>
                <a:lnTo>
                  <a:pt x="69261" y="1367"/>
                </a:lnTo>
                <a:lnTo>
                  <a:pt x="65435" y="1315"/>
                </a:lnTo>
                <a:lnTo>
                  <a:pt x="61877" y="1255"/>
                </a:lnTo>
                <a:lnTo>
                  <a:pt x="58548" y="1187"/>
                </a:lnTo>
                <a:lnTo>
                  <a:pt x="55409" y="1114"/>
                </a:lnTo>
                <a:lnTo>
                  <a:pt x="52424" y="1036"/>
                </a:lnTo>
                <a:lnTo>
                  <a:pt x="49553" y="955"/>
                </a:lnTo>
                <a:lnTo>
                  <a:pt x="46758" y="871"/>
                </a:lnTo>
                <a:lnTo>
                  <a:pt x="44002" y="786"/>
                </a:lnTo>
                <a:lnTo>
                  <a:pt x="41245" y="700"/>
                </a:lnTo>
                <a:lnTo>
                  <a:pt x="38450" y="617"/>
                </a:lnTo>
                <a:lnTo>
                  <a:pt x="35579" y="535"/>
                </a:lnTo>
                <a:lnTo>
                  <a:pt x="32594" y="457"/>
                </a:lnTo>
                <a:lnTo>
                  <a:pt x="29455" y="384"/>
                </a:lnTo>
                <a:lnTo>
                  <a:pt x="26126" y="316"/>
                </a:lnTo>
                <a:lnTo>
                  <a:pt x="22568" y="256"/>
                </a:lnTo>
                <a:lnTo>
                  <a:pt x="18742" y="204"/>
                </a:lnTo>
                <a:lnTo>
                  <a:pt x="14610" y="162"/>
                </a:lnTo>
                <a:lnTo>
                  <a:pt x="10135" y="130"/>
                </a:lnTo>
                <a:lnTo>
                  <a:pt x="5278" y="110"/>
                </a:lnTo>
                <a:lnTo>
                  <a:pt x="0" y="103"/>
                </a:lnTo>
                <a:close/>
              </a:path>
            </a:pathLst>
          </a:custGeom>
          <a:solidFill>
            <a:srgbClr val="6FB1E8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2072305" y="3667841"/>
            <a:ext cx="8046994" cy="1819565"/>
          </a:xfrm>
          <a:custGeom>
            <a:avLst/>
            <a:gdLst/>
            <a:ahLst/>
            <a:cxnLst/>
            <a:rect l="l" t="t" r="r" b="b"/>
            <a:pathLst>
              <a:path w="88003" h="19899">
                <a:moveTo>
                  <a:pt x="0" y="19719"/>
                </a:moveTo>
                <a:lnTo>
                  <a:pt x="5278" y="19619"/>
                </a:lnTo>
                <a:lnTo>
                  <a:pt x="10135" y="19331"/>
                </a:lnTo>
                <a:lnTo>
                  <a:pt x="14610" y="18872"/>
                </a:lnTo>
                <a:lnTo>
                  <a:pt x="18742" y="18258"/>
                </a:lnTo>
                <a:lnTo>
                  <a:pt x="22568" y="17508"/>
                </a:lnTo>
                <a:lnTo>
                  <a:pt x="26126" y="16638"/>
                </a:lnTo>
                <a:lnTo>
                  <a:pt x="29455" y="15665"/>
                </a:lnTo>
                <a:lnTo>
                  <a:pt x="32594" y="14607"/>
                </a:lnTo>
                <a:lnTo>
                  <a:pt x="35579" y="13480"/>
                </a:lnTo>
                <a:lnTo>
                  <a:pt x="38450" y="12302"/>
                </a:lnTo>
                <a:lnTo>
                  <a:pt x="41245" y="11089"/>
                </a:lnTo>
                <a:lnTo>
                  <a:pt x="44002" y="9860"/>
                </a:lnTo>
                <a:lnTo>
                  <a:pt x="46758" y="8630"/>
                </a:lnTo>
                <a:lnTo>
                  <a:pt x="49553" y="7418"/>
                </a:lnTo>
                <a:lnTo>
                  <a:pt x="52424" y="6239"/>
                </a:lnTo>
                <a:lnTo>
                  <a:pt x="55409" y="5112"/>
                </a:lnTo>
                <a:lnTo>
                  <a:pt x="58548" y="4054"/>
                </a:lnTo>
                <a:lnTo>
                  <a:pt x="61877" y="3081"/>
                </a:lnTo>
                <a:lnTo>
                  <a:pt x="65435" y="2211"/>
                </a:lnTo>
                <a:lnTo>
                  <a:pt x="69261" y="1461"/>
                </a:lnTo>
                <a:lnTo>
                  <a:pt x="73393" y="847"/>
                </a:lnTo>
                <a:lnTo>
                  <a:pt x="77868" y="388"/>
                </a:lnTo>
                <a:lnTo>
                  <a:pt x="82725" y="100"/>
                </a:lnTo>
                <a:lnTo>
                  <a:pt x="88003" y="0"/>
                </a:lnTo>
                <a:lnTo>
                  <a:pt x="88003" y="180"/>
                </a:lnTo>
                <a:lnTo>
                  <a:pt x="82725" y="280"/>
                </a:lnTo>
                <a:lnTo>
                  <a:pt x="77868" y="568"/>
                </a:lnTo>
                <a:lnTo>
                  <a:pt x="73393" y="1027"/>
                </a:lnTo>
                <a:lnTo>
                  <a:pt x="69261" y="1641"/>
                </a:lnTo>
                <a:lnTo>
                  <a:pt x="65435" y="2391"/>
                </a:lnTo>
                <a:lnTo>
                  <a:pt x="61877" y="3261"/>
                </a:lnTo>
                <a:lnTo>
                  <a:pt x="58548" y="4234"/>
                </a:lnTo>
                <a:lnTo>
                  <a:pt x="55409" y="5292"/>
                </a:lnTo>
                <a:lnTo>
                  <a:pt x="52424" y="6419"/>
                </a:lnTo>
                <a:lnTo>
                  <a:pt x="49553" y="7597"/>
                </a:lnTo>
                <a:lnTo>
                  <a:pt x="46758" y="8810"/>
                </a:lnTo>
                <a:lnTo>
                  <a:pt x="44002" y="10039"/>
                </a:lnTo>
                <a:lnTo>
                  <a:pt x="41245" y="11269"/>
                </a:lnTo>
                <a:lnTo>
                  <a:pt x="38450" y="12481"/>
                </a:lnTo>
                <a:lnTo>
                  <a:pt x="35579" y="13660"/>
                </a:lnTo>
                <a:lnTo>
                  <a:pt x="32594" y="14787"/>
                </a:lnTo>
                <a:lnTo>
                  <a:pt x="29455" y="15845"/>
                </a:lnTo>
                <a:lnTo>
                  <a:pt x="26126" y="16818"/>
                </a:lnTo>
                <a:lnTo>
                  <a:pt x="22568" y="17688"/>
                </a:lnTo>
                <a:lnTo>
                  <a:pt x="18742" y="18438"/>
                </a:lnTo>
                <a:lnTo>
                  <a:pt x="14610" y="19052"/>
                </a:lnTo>
                <a:lnTo>
                  <a:pt x="10135" y="19511"/>
                </a:lnTo>
                <a:lnTo>
                  <a:pt x="5278" y="19799"/>
                </a:lnTo>
                <a:lnTo>
                  <a:pt x="0" y="19899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2072305" y="4840468"/>
            <a:ext cx="8046994" cy="663397"/>
          </a:xfrm>
          <a:custGeom>
            <a:avLst/>
            <a:gdLst/>
            <a:ahLst/>
            <a:cxnLst/>
            <a:rect l="l" t="t" r="r" b="b"/>
            <a:pathLst>
              <a:path w="88003" h="7255">
                <a:moveTo>
                  <a:pt x="0" y="7075"/>
                </a:moveTo>
                <a:lnTo>
                  <a:pt x="5278" y="7039"/>
                </a:lnTo>
                <a:lnTo>
                  <a:pt x="10135" y="6936"/>
                </a:lnTo>
                <a:lnTo>
                  <a:pt x="14610" y="6771"/>
                </a:lnTo>
                <a:lnTo>
                  <a:pt x="18742" y="6551"/>
                </a:lnTo>
                <a:lnTo>
                  <a:pt x="22568" y="6282"/>
                </a:lnTo>
                <a:lnTo>
                  <a:pt x="26126" y="5969"/>
                </a:lnTo>
                <a:lnTo>
                  <a:pt x="29455" y="5620"/>
                </a:lnTo>
                <a:lnTo>
                  <a:pt x="32594" y="5241"/>
                </a:lnTo>
                <a:lnTo>
                  <a:pt x="35579" y="4836"/>
                </a:lnTo>
                <a:lnTo>
                  <a:pt x="38450" y="4414"/>
                </a:lnTo>
                <a:lnTo>
                  <a:pt x="41245" y="3979"/>
                </a:lnTo>
                <a:lnTo>
                  <a:pt x="44002" y="3538"/>
                </a:lnTo>
                <a:lnTo>
                  <a:pt x="46758" y="3096"/>
                </a:lnTo>
                <a:lnTo>
                  <a:pt x="49553" y="2661"/>
                </a:lnTo>
                <a:lnTo>
                  <a:pt x="52424" y="2239"/>
                </a:lnTo>
                <a:lnTo>
                  <a:pt x="55409" y="1834"/>
                </a:lnTo>
                <a:lnTo>
                  <a:pt x="58548" y="1455"/>
                </a:lnTo>
                <a:lnTo>
                  <a:pt x="61877" y="1106"/>
                </a:lnTo>
                <a:lnTo>
                  <a:pt x="65435" y="793"/>
                </a:lnTo>
                <a:lnTo>
                  <a:pt x="69261" y="524"/>
                </a:lnTo>
                <a:lnTo>
                  <a:pt x="73393" y="304"/>
                </a:lnTo>
                <a:lnTo>
                  <a:pt x="77868" y="139"/>
                </a:lnTo>
                <a:lnTo>
                  <a:pt x="82725" y="36"/>
                </a:lnTo>
                <a:lnTo>
                  <a:pt x="88003" y="0"/>
                </a:lnTo>
                <a:lnTo>
                  <a:pt x="88003" y="180"/>
                </a:lnTo>
                <a:lnTo>
                  <a:pt x="82725" y="216"/>
                </a:lnTo>
                <a:lnTo>
                  <a:pt x="77868" y="319"/>
                </a:lnTo>
                <a:lnTo>
                  <a:pt x="73393" y="484"/>
                </a:lnTo>
                <a:lnTo>
                  <a:pt x="69261" y="704"/>
                </a:lnTo>
                <a:lnTo>
                  <a:pt x="65435" y="973"/>
                </a:lnTo>
                <a:lnTo>
                  <a:pt x="61877" y="1285"/>
                </a:lnTo>
                <a:lnTo>
                  <a:pt x="58548" y="1634"/>
                </a:lnTo>
                <a:lnTo>
                  <a:pt x="55409" y="2014"/>
                </a:lnTo>
                <a:lnTo>
                  <a:pt x="52424" y="2418"/>
                </a:lnTo>
                <a:lnTo>
                  <a:pt x="49553" y="2841"/>
                </a:lnTo>
                <a:lnTo>
                  <a:pt x="46758" y="3276"/>
                </a:lnTo>
                <a:lnTo>
                  <a:pt x="44002" y="3717"/>
                </a:lnTo>
                <a:lnTo>
                  <a:pt x="41245" y="4158"/>
                </a:lnTo>
                <a:lnTo>
                  <a:pt x="38450" y="4593"/>
                </a:lnTo>
                <a:lnTo>
                  <a:pt x="35579" y="5016"/>
                </a:lnTo>
                <a:lnTo>
                  <a:pt x="32594" y="5420"/>
                </a:lnTo>
                <a:lnTo>
                  <a:pt x="29455" y="5800"/>
                </a:lnTo>
                <a:lnTo>
                  <a:pt x="26126" y="6149"/>
                </a:lnTo>
                <a:lnTo>
                  <a:pt x="22568" y="6461"/>
                </a:lnTo>
                <a:lnTo>
                  <a:pt x="18742" y="6731"/>
                </a:lnTo>
                <a:lnTo>
                  <a:pt x="14610" y="6951"/>
                </a:lnTo>
                <a:lnTo>
                  <a:pt x="10135" y="7115"/>
                </a:lnTo>
                <a:lnTo>
                  <a:pt x="5278" y="7219"/>
                </a:lnTo>
                <a:lnTo>
                  <a:pt x="0" y="7255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2072305" y="5110947"/>
            <a:ext cx="8046994" cy="411663"/>
          </a:xfrm>
          <a:custGeom>
            <a:avLst/>
            <a:gdLst/>
            <a:ahLst/>
            <a:cxnLst/>
            <a:rect l="l" t="t" r="r" b="b"/>
            <a:pathLst>
              <a:path w="88003" h="4502">
                <a:moveTo>
                  <a:pt x="0" y="4297"/>
                </a:moveTo>
                <a:lnTo>
                  <a:pt x="5278" y="4275"/>
                </a:lnTo>
                <a:lnTo>
                  <a:pt x="10135" y="4212"/>
                </a:lnTo>
                <a:lnTo>
                  <a:pt x="14610" y="4112"/>
                </a:lnTo>
                <a:lnTo>
                  <a:pt x="18742" y="3978"/>
                </a:lnTo>
                <a:lnTo>
                  <a:pt x="22568" y="3815"/>
                </a:lnTo>
                <a:lnTo>
                  <a:pt x="26126" y="3625"/>
                </a:lnTo>
                <a:lnTo>
                  <a:pt x="29455" y="3413"/>
                </a:lnTo>
                <a:lnTo>
                  <a:pt x="32594" y="3183"/>
                </a:lnTo>
                <a:lnTo>
                  <a:pt x="35579" y="2937"/>
                </a:lnTo>
                <a:lnTo>
                  <a:pt x="38450" y="2680"/>
                </a:lnTo>
                <a:lnTo>
                  <a:pt x="41245" y="2416"/>
                </a:lnTo>
                <a:lnTo>
                  <a:pt x="44002" y="2148"/>
                </a:lnTo>
                <a:lnTo>
                  <a:pt x="46758" y="1880"/>
                </a:lnTo>
                <a:lnTo>
                  <a:pt x="49553" y="1616"/>
                </a:lnTo>
                <a:lnTo>
                  <a:pt x="52424" y="1359"/>
                </a:lnTo>
                <a:lnTo>
                  <a:pt x="55409" y="1114"/>
                </a:lnTo>
                <a:lnTo>
                  <a:pt x="58548" y="883"/>
                </a:lnTo>
                <a:lnTo>
                  <a:pt x="61877" y="671"/>
                </a:lnTo>
                <a:lnTo>
                  <a:pt x="65435" y="482"/>
                </a:lnTo>
                <a:lnTo>
                  <a:pt x="69261" y="318"/>
                </a:lnTo>
                <a:lnTo>
                  <a:pt x="73393" y="184"/>
                </a:lnTo>
                <a:lnTo>
                  <a:pt x="77868" y="84"/>
                </a:lnTo>
                <a:lnTo>
                  <a:pt x="82725" y="22"/>
                </a:lnTo>
                <a:lnTo>
                  <a:pt x="88003" y="0"/>
                </a:lnTo>
                <a:lnTo>
                  <a:pt x="88003" y="205"/>
                </a:lnTo>
                <a:lnTo>
                  <a:pt x="82725" y="227"/>
                </a:lnTo>
                <a:lnTo>
                  <a:pt x="77868" y="290"/>
                </a:lnTo>
                <a:lnTo>
                  <a:pt x="73393" y="390"/>
                </a:lnTo>
                <a:lnTo>
                  <a:pt x="69261" y="524"/>
                </a:lnTo>
                <a:lnTo>
                  <a:pt x="65435" y="687"/>
                </a:lnTo>
                <a:lnTo>
                  <a:pt x="61877" y="877"/>
                </a:lnTo>
                <a:lnTo>
                  <a:pt x="58548" y="1089"/>
                </a:lnTo>
                <a:lnTo>
                  <a:pt x="55409" y="1319"/>
                </a:lnTo>
                <a:lnTo>
                  <a:pt x="52424" y="1565"/>
                </a:lnTo>
                <a:lnTo>
                  <a:pt x="49553" y="1822"/>
                </a:lnTo>
                <a:lnTo>
                  <a:pt x="46758" y="2086"/>
                </a:lnTo>
                <a:lnTo>
                  <a:pt x="44002" y="2354"/>
                </a:lnTo>
                <a:lnTo>
                  <a:pt x="41245" y="2622"/>
                </a:lnTo>
                <a:lnTo>
                  <a:pt x="38450" y="2886"/>
                </a:lnTo>
                <a:lnTo>
                  <a:pt x="35579" y="3143"/>
                </a:lnTo>
                <a:lnTo>
                  <a:pt x="32594" y="3388"/>
                </a:lnTo>
                <a:lnTo>
                  <a:pt x="29455" y="3619"/>
                </a:lnTo>
                <a:lnTo>
                  <a:pt x="26126" y="3831"/>
                </a:lnTo>
                <a:lnTo>
                  <a:pt x="22568" y="4020"/>
                </a:lnTo>
                <a:lnTo>
                  <a:pt x="18742" y="4184"/>
                </a:lnTo>
                <a:lnTo>
                  <a:pt x="14610" y="4317"/>
                </a:lnTo>
                <a:lnTo>
                  <a:pt x="10135" y="4418"/>
                </a:lnTo>
                <a:lnTo>
                  <a:pt x="5278" y="4480"/>
                </a:lnTo>
                <a:lnTo>
                  <a:pt x="0" y="4502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2072305" y="5522610"/>
            <a:ext cx="8046994" cy="183246"/>
          </a:xfrm>
          <a:custGeom>
            <a:avLst/>
            <a:gdLst/>
            <a:ahLst/>
            <a:cxnLst/>
            <a:rect l="l" t="t" r="r" b="b"/>
            <a:pathLst>
              <a:path w="88003" h="2004">
                <a:moveTo>
                  <a:pt x="0" y="0"/>
                </a:moveTo>
                <a:lnTo>
                  <a:pt x="5278" y="0"/>
                </a:lnTo>
                <a:lnTo>
                  <a:pt x="10135" y="0"/>
                </a:lnTo>
                <a:lnTo>
                  <a:pt x="14610" y="0"/>
                </a:lnTo>
                <a:lnTo>
                  <a:pt x="18742" y="0"/>
                </a:lnTo>
                <a:lnTo>
                  <a:pt x="22568" y="0"/>
                </a:lnTo>
                <a:lnTo>
                  <a:pt x="26126" y="0"/>
                </a:lnTo>
                <a:lnTo>
                  <a:pt x="29455" y="0"/>
                </a:lnTo>
                <a:lnTo>
                  <a:pt x="32594" y="0"/>
                </a:lnTo>
                <a:lnTo>
                  <a:pt x="35579" y="0"/>
                </a:lnTo>
                <a:lnTo>
                  <a:pt x="38450" y="0"/>
                </a:lnTo>
                <a:lnTo>
                  <a:pt x="41245" y="0"/>
                </a:lnTo>
                <a:lnTo>
                  <a:pt x="44002" y="0"/>
                </a:lnTo>
                <a:lnTo>
                  <a:pt x="46758" y="0"/>
                </a:lnTo>
                <a:lnTo>
                  <a:pt x="49553" y="0"/>
                </a:lnTo>
                <a:lnTo>
                  <a:pt x="52424" y="0"/>
                </a:lnTo>
                <a:lnTo>
                  <a:pt x="55409" y="0"/>
                </a:lnTo>
                <a:lnTo>
                  <a:pt x="58548" y="0"/>
                </a:lnTo>
                <a:lnTo>
                  <a:pt x="61877" y="0"/>
                </a:lnTo>
                <a:lnTo>
                  <a:pt x="65435" y="0"/>
                </a:lnTo>
                <a:lnTo>
                  <a:pt x="69261" y="0"/>
                </a:lnTo>
                <a:lnTo>
                  <a:pt x="73393" y="0"/>
                </a:lnTo>
                <a:lnTo>
                  <a:pt x="77868" y="0"/>
                </a:lnTo>
                <a:lnTo>
                  <a:pt x="82725" y="0"/>
                </a:lnTo>
                <a:lnTo>
                  <a:pt x="88003" y="0"/>
                </a:lnTo>
                <a:lnTo>
                  <a:pt x="88003" y="2003"/>
                </a:lnTo>
                <a:lnTo>
                  <a:pt x="82725" y="2004"/>
                </a:lnTo>
                <a:lnTo>
                  <a:pt x="77868" y="2003"/>
                </a:lnTo>
                <a:lnTo>
                  <a:pt x="73393" y="2003"/>
                </a:lnTo>
                <a:lnTo>
                  <a:pt x="69261" y="2004"/>
                </a:lnTo>
                <a:lnTo>
                  <a:pt x="65435" y="2003"/>
                </a:lnTo>
                <a:lnTo>
                  <a:pt x="61877" y="2004"/>
                </a:lnTo>
                <a:lnTo>
                  <a:pt x="58548" y="2003"/>
                </a:lnTo>
                <a:lnTo>
                  <a:pt x="55409" y="2004"/>
                </a:lnTo>
                <a:lnTo>
                  <a:pt x="52424" y="2003"/>
                </a:lnTo>
                <a:lnTo>
                  <a:pt x="49553" y="2003"/>
                </a:lnTo>
                <a:lnTo>
                  <a:pt x="46758" y="2004"/>
                </a:lnTo>
                <a:lnTo>
                  <a:pt x="44002" y="2003"/>
                </a:lnTo>
                <a:lnTo>
                  <a:pt x="41245" y="2004"/>
                </a:lnTo>
                <a:lnTo>
                  <a:pt x="38450" y="2004"/>
                </a:lnTo>
                <a:lnTo>
                  <a:pt x="35579" y="2004"/>
                </a:lnTo>
                <a:lnTo>
                  <a:pt x="32594" y="2004"/>
                </a:lnTo>
                <a:lnTo>
                  <a:pt x="29455" y="2003"/>
                </a:lnTo>
                <a:lnTo>
                  <a:pt x="26126" y="2004"/>
                </a:lnTo>
                <a:lnTo>
                  <a:pt x="22568" y="2004"/>
                </a:lnTo>
                <a:lnTo>
                  <a:pt x="18742" y="2004"/>
                </a:lnTo>
                <a:lnTo>
                  <a:pt x="14610" y="2004"/>
                </a:lnTo>
                <a:lnTo>
                  <a:pt x="10135" y="2004"/>
                </a:lnTo>
                <a:lnTo>
                  <a:pt x="5278" y="2004"/>
                </a:lnTo>
                <a:lnTo>
                  <a:pt x="0" y="2004"/>
                </a:lnTo>
                <a:close/>
              </a:path>
            </a:pathLst>
          </a:custGeom>
          <a:solidFill>
            <a:srgbClr val="F59E0B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962658" y="2709672"/>
            <a:ext cx="109728" cy="723367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888475"/>
            <a:ext cx="10756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Paid search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5528" y="3089643"/>
            <a:ext cx="10756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308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62658" y="3506191"/>
            <a:ext cx="109728" cy="716321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795528" y="3681471"/>
            <a:ext cx="10756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Paid social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3882639"/>
            <a:ext cx="10756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305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962658" y="4295663"/>
            <a:ext cx="109728" cy="535479"/>
          </a:xfrm>
          <a:prstGeom prst="roundRect">
            <a:avLst>
              <a:gd name="adj" fmla="val 16666"/>
            </a:avLst>
          </a:prstGeom>
          <a:solidFill>
            <a:srgbClr val="FFC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795528" y="4380523"/>
            <a:ext cx="10756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Organic search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5528" y="4581691"/>
            <a:ext cx="10756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5A6B64"/>
                </a:solidFill>
                <a:latin typeface="Geist Mono"/>
              </a:rPr>
              <a:t>228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962658" y="4904295"/>
            <a:ext cx="109728" cy="317060"/>
          </a:xfrm>
          <a:prstGeom prst="roundRect">
            <a:avLst>
              <a:gd name="adj" fmla="val 16666"/>
            </a:avLst>
          </a:prstGeom>
          <a:solidFill>
            <a:srgbClr val="30B4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795528" y="4879945"/>
            <a:ext cx="10756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AI assistants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62658" y="5294507"/>
            <a:ext cx="109728" cy="103338"/>
          </a:xfrm>
          <a:prstGeom prst="roundRect">
            <a:avLst>
              <a:gd name="adj" fmla="val 17697"/>
            </a:avLst>
          </a:prstGeom>
          <a:solidFill>
            <a:srgbClr val="6FB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795528" y="5163296"/>
            <a:ext cx="10756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Direct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962658" y="5470997"/>
            <a:ext cx="109728" cy="234859"/>
          </a:xfrm>
          <a:prstGeom prst="roundRect">
            <a:avLst>
              <a:gd name="adj" fmla="val 16666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795528" y="5405546"/>
            <a:ext cx="10756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0B1F1A"/>
                </a:solidFill>
                <a:latin typeface="Geist"/>
              </a:rPr>
              <a:t>Other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119309" y="2709672"/>
            <a:ext cx="109728" cy="974666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10320477" y="3014125"/>
            <a:ext cx="116713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Paid search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20477" y="3215293"/>
            <a:ext cx="1167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415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119309" y="3757490"/>
            <a:ext cx="109728" cy="674046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320477" y="3911633"/>
            <a:ext cx="116713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Paid social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320477" y="4112801"/>
            <a:ext cx="1167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287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0119309" y="4504688"/>
            <a:ext cx="109728" cy="352289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10320477" y="4497953"/>
            <a:ext cx="116713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Organic search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119309" y="4930129"/>
            <a:ext cx="109728" cy="199630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10320477" y="4847064"/>
            <a:ext cx="116713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Direct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119309" y="5202912"/>
            <a:ext cx="109728" cy="140916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10320477" y="5090489"/>
            <a:ext cx="116713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AI assistants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119309" y="5416979"/>
            <a:ext cx="109728" cy="288877"/>
          </a:xfrm>
          <a:prstGeom prst="roundRect">
            <a:avLst>
              <a:gd name="adj" fmla="val 16666"/>
            </a:avLst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10320477" y="5378538"/>
            <a:ext cx="116713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Other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1,120 traced leads. Bands that cross changed channel on the way. Other: Email, Organic social, Referral.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channels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open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and which close.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First touch against last touch,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credited to each channel by first touch and by last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1371600"/>
            <a:ext cx="11057839" cy="4892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572414" y="1377086"/>
            <a:ext cx="11046866" cy="219456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66928" y="35661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4128" y="1828800"/>
            <a:ext cx="101434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OPENERS VS CLOSERS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21408"/>
            <a:ext cx="10143439" cy="10845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1">
                <a:solidFill>
                  <a:srgbClr val="0E7C66"/>
                </a:solidFill>
                <a:latin typeface="Instrument Serif"/>
              </a:rPr>
              <a:t>Organic search</a:t>
            </a:r>
            <a:r>
              <a:rPr sz="3400" b="0" i="0">
                <a:solidFill>
                  <a:srgbClr val="0B1F1A"/>
                </a:solidFill>
                <a:latin typeface="Instrument Serif"/>
              </a:rPr>
              <a:t> starts more journeys than it gets credit for.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840480"/>
            <a:ext cx="9229039" cy="2148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5A6B64"/>
                </a:solidFill>
                <a:latin typeface="Geist"/>
              </a:rPr>
              <a:t>Organic search opened 228 journeys and closed 150.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Paid search closed 415; 154 of them started on another channel.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FAIR CREDIT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Credit per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channel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, three ways.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First touch credits the opener, last touch the closer, the 50/50 split shares each lead between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 credit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86486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361.5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−53.5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287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296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150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189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60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97.5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64.5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−20.5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48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36.5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27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50489" y="263103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4849" y="270418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4849" y="270418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10164244" y="271333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92260" y="2631034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Overcredited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489" y="30175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305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4849" y="309067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244849" y="3090672"/>
            <a:ext cx="180683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10164244" y="309981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292260" y="3017520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489" y="340400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228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44849" y="3477158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4244849" y="3477158"/>
            <a:ext cx="135068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10164244" y="3486302"/>
            <a:ext cx="73152" cy="73152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292260" y="3404006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E7C66"/>
                </a:solidFill>
                <a:latin typeface="Geist"/>
              </a:rPr>
              <a:t>Undervalued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0489" y="37904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135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4849" y="3863645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4849" y="3863645"/>
            <a:ext cx="79974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10164244" y="3872789"/>
            <a:ext cx="73152" cy="73152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92260" y="3790493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E7C66"/>
                </a:solidFill>
                <a:latin typeface="Geist"/>
              </a:rPr>
              <a:t>Undervalued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0489" y="417697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44849" y="4250131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4244849" y="4250131"/>
            <a:ext cx="26065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10164244" y="4259275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292260" y="4176979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Overcredited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0489" y="456346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44849" y="4636618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4244849" y="4636618"/>
            <a:ext cx="33174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10164244" y="464576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292260" y="4563466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0489" y="49499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44849" y="502310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4244849" y="5023104"/>
            <a:ext cx="20734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Oval 39"/>
          <p:cNvSpPr/>
          <p:nvPr/>
        </p:nvSpPr>
        <p:spPr>
          <a:xfrm>
            <a:off x="10164244" y="503224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292260" y="4949952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50489" y="533643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44849" y="540959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244849" y="5409590"/>
            <a:ext cx="53316" cy="91440"/>
          </a:xfrm>
          <a:prstGeom prst="roundRect">
            <a:avLst>
              <a:gd name="adj" fmla="val 1715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10164244" y="541873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292260" y="5336438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Overcredited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Undervalued: the 50/50 split gives the channel more credit than last click does.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Revenue credit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channel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$100K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$97.7K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−$2,340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$64.4K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$68.4K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+$3,995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$31.8K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$34.6K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+$2,865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$31K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$18.3K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−$12.7K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$15.3K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$16.1K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+$822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$4,090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$13.3K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+$9,192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$4,005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$2,165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−$1,840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$0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0489" y="1952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$95.4K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164244" y="2034540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92260" y="1952244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489" y="24185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$72.4K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44849" y="249174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244849" y="2491740"/>
            <a:ext cx="138535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10164244" y="250088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92260" y="2418588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489" y="28849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$37.5K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4849" y="295808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244849" y="2958084"/>
            <a:ext cx="71744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10164244" y="296722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292260" y="2884932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0489" y="33512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$5,585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4849" y="3424428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4849" y="3424428"/>
            <a:ext cx="10682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10164244" y="343357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292260" y="3351276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Overcredited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489" y="38176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$17K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44849" y="389077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4244849" y="3890772"/>
            <a:ext cx="32439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164244" y="389991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292260" y="3817620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0489" y="42839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$22.5K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44849" y="435711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4244849" y="4357116"/>
            <a:ext cx="42987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10164244" y="4366260"/>
            <a:ext cx="73152" cy="73152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92260" y="4283964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E7C66"/>
                </a:solidFill>
                <a:latin typeface="Geist"/>
              </a:rPr>
              <a:t>Undervalued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0489" y="47503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$325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44849" y="482346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244849" y="4823460"/>
            <a:ext cx="27432" cy="91440"/>
          </a:xfrm>
          <a:prstGeom prst="roundRect">
            <a:avLst>
              <a:gd name="adj" fmla="val 33333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Oval 36"/>
          <p:cNvSpPr/>
          <p:nvPr/>
        </p:nvSpPr>
        <p:spPr>
          <a:xfrm>
            <a:off x="10164244" y="483260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292260" y="4750308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50489" y="5216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$700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849" y="528980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4244849" y="5289804"/>
            <a:ext cx="27432" cy="91440"/>
          </a:xfrm>
          <a:prstGeom prst="roundRect">
            <a:avLst>
              <a:gd name="adj" fmla="val 33333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Oval 41"/>
          <p:cNvSpPr/>
          <p:nvPr/>
        </p:nvSpPr>
        <p:spPr>
          <a:xfrm>
            <a:off x="10164244" y="529894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292260" y="5216652"/>
            <a:ext cx="137822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Even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Revenue from 219 won CRM deals matched to these leads by email, credited the same three ways.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Give every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channel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fair credit.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REPORTING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Judge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Organic search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first touch, not last click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Last click gives it 150 leads; the 50/50 split gives it 189. Report both so budget follows the channel that finds people.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BUDGET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Keep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Paid search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as the closer, and fund its openers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closed 415 journeys; 154 of them started on another channel. Its results depend on the channels that bring people in first.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CONTENT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Count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AI assistants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as an opener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They were the first visit for 135 leads and the converting visit for 60. Pages that answer questions clearly keep them recommending you.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REVENUE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Credit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AI assistants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for the revenue they find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By first touch they found $22.5K of revenue; last click gives them $4,090.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JOURNEYS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judge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Organic search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on first touch. It opens 228 journeys and closes 150.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First touch: the first visit UTM Grabber Premium recorded for the person (first-touch source, medium, referrer and landing page). Last touch: the visit that converted.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50/50 split: each lead gives half its credit to its first-touch channel and half to its last-touch channel; a lead that stayed on one channel gives that channel full credit.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Channels: Paid search is a paid click from a search engine (cpc tags or a Google or Microsoft click ID); Paid social is a paid click from a social platform (paid social tags or a Meta click ID); Organic search is an unpaid visit from a search engine; AI assistants is a visit from an AI assistant such as ChatGPT or Perplexity; Direct is a typed URL, bookmark or untagged link; Referral is a link on another website; Organic social is an unpaid social post or profile link; Email is an email or newsletter link.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Revenue: 219 won CRM deals matched to these leads by email.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Customer journeys,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