
<file path=[Content_Types].xml><?xml version="1.0" encoding="utf-8"?>
<Types xmlns="http://schemas.openxmlformats.org/package/2006/content-types">
  <Default Extension="fntdata" ContentType="application/x-fontdata"/>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embeddedFontLst>
    <p:embeddedFont>
      <p:font typeface="Rubik" charset="0"/>
      <p:regular r:id="rId16"/>
      <p:bold r:id="rId17"/>
    </p:embeddedFont>
    <p:embeddedFont>
      <p:font typeface="Work Sans" charset="0"/>
      <p:regular r:id="rId18"/>
      <p:bold r:id="rId19"/>
    </p:embeddedFont>
    <p:embeddedFont>
      <p:font typeface="IBM Plex Mono" charset="0"/>
      <p:regular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 Id="rId19" Type="http://schemas.openxmlformats.org/officeDocument/2006/relationships/font" Target="fonts/font4.fntdata"/><Relationship Id="rId20" Type="http://schemas.openxmlformats.org/officeDocument/2006/relationships/font" Target="fonts/font5.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stacked"/>
        <c:ser>
          <c:idx val="0"/>
          <c:order val="0"/>
          <c:tx>
            <c:strRef>
              <c:f>Sheet1!$B$1</c:f>
              <c:strCache>
                <c:ptCount val="1"/>
                <c:pt idx="0">
                  <c:v>base</c:v>
                </c:pt>
              </c:strCache>
            </c:strRef>
          </c:tx>
          <c:spPr>
            <a:noFill/>
            <a:ln>
              <a:noFill/>
            </a:ln>
          </c:spPr>
          <c:cat>
            <c:strRef>
              <c:f>Sheet1!$A$2:$A$5</c:f>
              <c:strCache>
                <c:ptCount val="4"/>
                <c:pt idx="0">
                  <c:v>Ad spend</c:v>
                </c:pt>
                <c:pt idx="1">
                  <c:v>Google Ads revenue less spend</c:v>
                </c:pt>
                <c:pt idx="2">
                  <c:v>Meta Ads revenue less spend</c:v>
                </c:pt>
                <c:pt idx="3">
                  <c:v>Revenue from ads</c:v>
                </c:pt>
              </c:strCache>
            </c:strRef>
          </c:cat>
          <c:val>
            <c:numRef>
              <c:f>Sheet1!$B$2:$B$5</c:f>
              <c:numCache>
                <c:formatCode>General</c:formatCode>
                <c:ptCount val="4"/>
                <c:pt idx="0">
                  <c:v>0</c:v>
                </c:pt>
                <c:pt idx="1">
                  <c:v>27949.99</c:v>
                </c:pt>
                <c:pt idx="2">
                  <c:v>109174.99</c:v>
                </c:pt>
                <c:pt idx="3">
                  <c:v>0</c:v>
                </c:pt>
              </c:numCache>
            </c:numRef>
          </c:val>
        </c:ser>
        <c:ser>
          <c:idx val="1"/>
          <c:order val="1"/>
          <c:tx>
            <c:strRef>
              <c:f>Sheet1!$C$1</c:f>
              <c:strCache>
                <c:ptCount val="1"/>
                <c:pt idx="0">
                  <c:v>Total</c:v>
                </c:pt>
              </c:strCache>
            </c:strRef>
          </c:tx>
          <c:spPr>
            <a:solidFill>
              <a:srgbClr val="007D66"/>
            </a:solidFill>
            <a:ln>
              <a:noFill/>
            </a:ln>
          </c:spPr>
          <c:invertIfNegative val="0"/>
          <c:dLbls>
            <c:dLbl>
              <c:idx val="0"/>
              <c:tx>
                <c:rich>
                  <a:bodyPr/>
                  <a:lstStyle/>
                  <a:p>
                    <a:r>
                      <a:rPr sz="1000" b="1" i="0">
                        <a:solidFill>
                          <a:srgbClr val="FFFFFF"/>
                        </a:solidFill>
                        <a:latin typeface="Work Sans"/>
                      </a:rPr>
                      <a:t>$27.9K</a:t>
                    </a:r>
                  </a:p>
                </c:rich>
              </c:tx>
              <c:dLblPos val="inEnd"/>
              <c:showLegendKey val="0"/>
              <c:showVal val="1"/>
              <c:showCatName val="0"/>
              <c:showSerName val="0"/>
              <c:showPercent val="0"/>
              <c:showBubbleSize val="0"/>
            </c:dLbl>
            <c:dLbl>
              <c:idx val="3"/>
              <c:tx>
                <c:rich>
                  <a:bodyPr/>
                  <a:lstStyle/>
                  <a:p>
                    <a:r>
                      <a:rPr sz="1000" b="1" i="0">
                        <a:solidFill>
                          <a:srgbClr val="FFFFFF"/>
                        </a:solidFill>
                        <a:latin typeface="Work Sans"/>
                      </a:rPr>
                      <a:t>$164.5K</a:t>
                    </a:r>
                  </a:p>
                </c:rich>
              </c:tx>
              <c:dLblPos val="inEnd"/>
              <c:showLegendKey val="0"/>
              <c:showVal val="1"/>
              <c:showCatName val="0"/>
              <c:showSerName val="0"/>
              <c:showPercent val="0"/>
              <c:showBubbleSize val="0"/>
            </c:dLbl>
            <c:showLegendKey val="0"/>
            <c:showVal val="0"/>
            <c:showCatName val="0"/>
            <c:showSerName val="0"/>
            <c:showPercent val="0"/>
            <c:showBubbleSize val="0"/>
            <c:showLeaderLines val="1"/>
          </c:dLbls>
          <c:cat>
            <c:strRef>
              <c:f>Sheet1!$A$2:$A$5</c:f>
              <c:strCache>
                <c:ptCount val="4"/>
                <c:pt idx="0">
                  <c:v>Ad spend</c:v>
                </c:pt>
                <c:pt idx="1">
                  <c:v>Google Ads revenue less spend</c:v>
                </c:pt>
                <c:pt idx="2">
                  <c:v>Meta Ads revenue less spend</c:v>
                </c:pt>
                <c:pt idx="3">
                  <c:v>Revenue from ads</c:v>
                </c:pt>
              </c:strCache>
            </c:strRef>
          </c:cat>
          <c:val>
            <c:numRef>
              <c:f>Sheet1!$C$2:$C$5</c:f>
              <c:numCache>
                <c:formatCode>General</c:formatCode>
                <c:ptCount val="4"/>
                <c:pt idx="0">
                  <c:v>27949.99</c:v>
                </c:pt>
                <c:pt idx="1">
                  <c:v>0</c:v>
                </c:pt>
                <c:pt idx="2">
                  <c:v>0</c:v>
                </c:pt>
                <c:pt idx="3">
                  <c:v>164515.0</c:v>
                </c:pt>
              </c:numCache>
            </c:numRef>
          </c:val>
        </c:ser>
        <c:ser>
          <c:idx val="2"/>
          <c:order val="2"/>
          <c:tx>
            <c:strRef>
              <c:f>Sheet1!$D$1</c:f>
              <c:strCache>
                <c:ptCount val="1"/>
                <c:pt idx="0">
                  <c:v>Increase</c:v>
                </c:pt>
              </c:strCache>
            </c:strRef>
          </c:tx>
          <c:spPr>
            <a:solidFill>
              <a:srgbClr val="0B7A3B"/>
            </a:solidFill>
            <a:ln>
              <a:noFill/>
            </a:ln>
          </c:spPr>
          <c:invertIfNegative val="0"/>
          <c:dLbls>
            <c:dLbl>
              <c:idx val="1"/>
              <c:tx>
                <c:rich>
                  <a:bodyPr/>
                  <a:lstStyle/>
                  <a:p>
                    <a:r>
                      <a:rPr sz="1000" b="1" i="0">
                        <a:solidFill>
                          <a:srgbClr val="FFFFFF"/>
                        </a:solidFill>
                        <a:latin typeface="Work Sans"/>
                      </a:rPr>
                      <a:t>+$81.2K</a:t>
                    </a:r>
                  </a:p>
                </c:rich>
              </c:tx>
              <c:dLblPos val="ctr"/>
              <c:showLegendKey val="0"/>
              <c:showVal val="1"/>
              <c:showCatName val="0"/>
              <c:showSerName val="0"/>
              <c:showPercent val="0"/>
              <c:showBubbleSize val="0"/>
            </c:dLbl>
            <c:dLbl>
              <c:idx val="2"/>
              <c:tx>
                <c:rich>
                  <a:bodyPr/>
                  <a:lstStyle/>
                  <a:p>
                    <a:r>
                      <a:rPr sz="1000" b="1" i="0">
                        <a:solidFill>
                          <a:srgbClr val="FFFFFF"/>
                        </a:solidFill>
                        <a:latin typeface="Work Sans"/>
                      </a:rPr>
                      <a:t>+$55.3K</a:t>
                    </a:r>
                  </a:p>
                </c:rich>
              </c:tx>
              <c:dLblPos val="ctr"/>
              <c:showLegendKey val="0"/>
              <c:showVal val="1"/>
              <c:showCatName val="0"/>
              <c:showSerName val="0"/>
              <c:showPercent val="0"/>
              <c:showBubbleSize val="0"/>
            </c:dLbl>
            <c:showLegendKey val="0"/>
            <c:showVal val="0"/>
            <c:showCatName val="0"/>
            <c:showSerName val="0"/>
            <c:showPercent val="0"/>
            <c:showBubbleSize val="0"/>
            <c:showLeaderLines val="1"/>
          </c:dLbls>
          <c:cat>
            <c:strRef>
              <c:f>Sheet1!$A$2:$A$5</c:f>
              <c:strCache>
                <c:ptCount val="4"/>
                <c:pt idx="0">
                  <c:v>Ad spend</c:v>
                </c:pt>
                <c:pt idx="1">
                  <c:v>Google Ads revenue less spend</c:v>
                </c:pt>
                <c:pt idx="2">
                  <c:v>Meta Ads revenue less spend</c:v>
                </c:pt>
                <c:pt idx="3">
                  <c:v>Revenue from ads</c:v>
                </c:pt>
              </c:strCache>
            </c:strRef>
          </c:cat>
          <c:val>
            <c:numRef>
              <c:f>Sheet1!$D$2:$D$5</c:f>
              <c:numCache>
                <c:formatCode>General</c:formatCode>
                <c:ptCount val="4"/>
                <c:pt idx="0">
                  <c:v>0</c:v>
                </c:pt>
                <c:pt idx="1">
                  <c:v>81225.0</c:v>
                </c:pt>
                <c:pt idx="2">
                  <c:v>55340.01</c:v>
                </c:pt>
                <c:pt idx="3">
                  <c:v>0</c:v>
                </c:pt>
              </c:numCache>
            </c:numRef>
          </c:val>
        </c:ser>
        <c:ser>
          <c:idx val="3"/>
          <c:order val="3"/>
          <c:tx>
            <c:strRef>
              <c:f>Sheet1!$E$1</c:f>
              <c:strCache>
                <c:ptCount val="1"/>
                <c:pt idx="0">
                  <c:v>Decrease</c:v>
                </c:pt>
              </c:strCache>
            </c:strRef>
          </c:tx>
          <c:spPr>
            <a:solidFill>
              <a:srgbClr val="C0322B"/>
            </a:solidFill>
            <a:ln>
              <a:noFill/>
            </a:ln>
          </c:spPr>
          <c:invertIfNegative val="0"/>
          <c:cat>
            <c:strRef>
              <c:f>Sheet1!$A$2:$A$5</c:f>
              <c:strCache>
                <c:ptCount val="4"/>
                <c:pt idx="0">
                  <c:v>Ad spend</c:v>
                </c:pt>
                <c:pt idx="1">
                  <c:v>Google Ads revenue less spend</c:v>
                </c:pt>
                <c:pt idx="2">
                  <c:v>Meta Ads revenue less spend</c:v>
                </c:pt>
                <c:pt idx="3">
                  <c:v>Revenue from ads</c:v>
                </c:pt>
              </c:strCache>
            </c:strRef>
          </c:cat>
          <c:val>
            <c:numRef>
              <c:f>Sheet1!$E$2:$E$5</c:f>
              <c:numCache>
                <c:formatCode>General</c:formatCode>
                <c:ptCount val="4"/>
                <c:pt idx="0">
                  <c:v>0</c:v>
                </c:pt>
                <c:pt idx="1">
                  <c:v>0</c:v>
                </c:pt>
                <c:pt idx="2">
                  <c:v>0</c:v>
                </c:pt>
                <c:pt idx="3">
                  <c:v>0</c:v>
                </c:pt>
              </c:numCache>
            </c:numRef>
          </c:val>
        </c:ser>
        <c:gapWidth val="55"/>
        <c:overlap val="100"/>
        <c:axId val="-2068027336"/>
        <c:axId val="-2113994440"/>
      </c:barChart>
      <c:catAx>
        <c:axId val="-2068027336"/>
        <c:scaling>
          <c:orientation val="minMax"/>
        </c:scaling>
        <c:delete val="0"/>
        <c:axPos val="b"/>
        <c:majorTickMark val="none"/>
        <c:minorTickMark val="none"/>
        <c:tickLblPos val="nextTo"/>
        <c:spPr>
          <a:ln w="9525">
            <a:solidFill>
              <a:srgbClr val="CDD2DB"/>
            </a:solidFill>
          </a:ln>
        </c:spPr>
        <c:txPr>
          <a:bodyPr/>
          <a:lstStyle/>
          <a:p>
            <a:pPr>
              <a:defRPr sz="1000" b="0" i="0">
                <a:solidFill>
                  <a:srgbClr val="737B8B"/>
                </a:solidFill>
                <a:latin typeface="Work Sans"/>
              </a:defRPr>
            </a:pPr>
          </a:p>
        </c:txPr>
        <c:crossAx val="-2113994440"/>
        <c:crosses val="autoZero"/>
        <c:auto val="1"/>
        <c:lblAlgn val="ctr"/>
        <c:lblOffset val="100"/>
        <c:noMultiLvlLbl val="0"/>
      </c:catAx>
      <c:valAx>
        <c:axId val="-2113994440"/>
        <c:scaling/>
        <c:delete val="0"/>
        <c:axPos val="l"/>
        <c:majorGridlines>
          <c:spPr>
            <a:ln w="9525">
              <a:solidFill>
                <a:srgbClr val="EEF0F4"/>
              </a:solidFill>
            </a:ln>
          </c:spPr>
        </c:majorGridlines>
        <c:numFmt formatCode="&quot;$&quot;#,##0" sourceLinked="0"/>
        <c:majorTickMark val="none"/>
        <c:minorTickMark val="none"/>
        <c:tickLblPos val="nextTo"/>
        <c:spPr>
          <a:ln>
            <a:noFill/>
          </a:ln>
        </c:spPr>
        <c:txPr>
          <a:bodyPr/>
          <a:lstStyle/>
          <a:p>
            <a:pPr>
              <a:defRPr sz="1000" b="0" i="0">
                <a:solidFill>
                  <a:srgbClr val="737B8B"/>
                </a:solidFill>
                <a:latin typeface="Work Sans"/>
              </a:defRPr>
            </a:pPr>
          </a:p>
        </c:txPr>
        <c:crossAx val="-2068027336"/>
        <c:crosses val="autoZero"/>
      </c:valAx>
      <c:spPr>
        <a:noFill/>
        <a:ln>
          <a:noFill/>
        </a:ln>
      </c:spPr>
    </c:plotArea>
    <c:dispBlanksAs val="gap"/>
  </c:chart>
  <c:spPr>
    <a:noFill/>
    <a:ln>
      <a:noFill/>
    </a:ln>
  </c:spPr>
  <c:txPr>
    <a:bodyPr/>
    <a:lstStyle/>
    <a:p>
      <a:pPr>
        <a:defRPr sz="1050" b="0" i="0">
          <a:solidFill>
            <a:srgbClr val="737B8B"/>
          </a:solidFill>
          <a:latin typeface="Work Sans"/>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329184" y="329184"/>
            <a:ext cx="11533327" cy="6199632"/>
          </a:xfrm>
          <a:prstGeom prst="roundRect">
            <a:avLst>
              <a:gd name="adj" fmla="val 5014"/>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896112" y="713232"/>
            <a:ext cx="6400800" cy="292608"/>
          </a:xfrm>
          <a:prstGeom prst="rect">
            <a:avLst/>
          </a:prstGeom>
          <a:noFill/>
        </p:spPr>
        <p:txBody>
          <a:bodyPr wrap="square" lIns="0" rIns="0" tIns="0" bIns="0" anchor="t">
            <a:noAutofit/>
          </a:bodyPr>
          <a:lstStyle/>
          <a:p>
            <a:pPr algn="l"/>
            <a:r>
              <a:rPr sz="1400" b="1" i="0">
                <a:solidFill>
                  <a:srgbClr val="FFFFFF"/>
                </a:solidFill>
                <a:latin typeface="Rubik"/>
              </a:rPr>
              <a:t>Northwind Dental</a:t>
            </a:r>
          </a:p>
        </p:txBody>
      </p:sp>
      <p:sp>
        <p:nvSpPr>
          <p:cNvPr id="4" name="Rounded Rectangle 3"/>
          <p:cNvSpPr/>
          <p:nvPr/>
        </p:nvSpPr>
        <p:spPr>
          <a:xfrm>
            <a:off x="896112" y="1261872"/>
            <a:ext cx="2028444" cy="310896"/>
          </a:xfrm>
          <a:prstGeom prst="roundRect">
            <a:avLst>
              <a:gd name="adj" fmla="val 50000"/>
            </a:avLst>
          </a:prstGeom>
          <a:solidFill>
            <a:srgbClr val="4690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896112" y="1261872"/>
            <a:ext cx="2028444" cy="310896"/>
          </a:xfrm>
          <a:prstGeom prst="rect">
            <a:avLst/>
          </a:prstGeom>
          <a:noFill/>
        </p:spPr>
        <p:txBody>
          <a:bodyPr wrap="square" lIns="0" rIns="0" tIns="0" bIns="0" anchor="ctr">
            <a:noAutofit/>
          </a:bodyPr>
          <a:lstStyle/>
          <a:p>
            <a:pPr algn="ctr"/>
            <a:r>
              <a:rPr sz="1100" b="0" i="0">
                <a:solidFill>
                  <a:srgbClr val="FFFFFF"/>
                </a:solidFill>
                <a:latin typeface="Work Sans"/>
              </a:rPr>
              <a:t>Full-funnel performance</a:t>
            </a:r>
          </a:p>
        </p:txBody>
      </p:sp>
      <p:sp>
        <p:nvSpPr>
          <p:cNvPr id="6" name="Rounded Rectangle 5"/>
          <p:cNvSpPr/>
          <p:nvPr/>
        </p:nvSpPr>
        <p:spPr>
          <a:xfrm>
            <a:off x="3034284" y="1261872"/>
            <a:ext cx="1469644" cy="310896"/>
          </a:xfrm>
          <a:prstGeom prst="roundRect">
            <a:avLst>
              <a:gd name="adj" fmla="val 50000"/>
            </a:avLst>
          </a:prstGeom>
          <a:noFill/>
          <a:ln w="9525">
            <a:solidFill>
              <a:srgbClr val="7DAFA0"/>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3034284" y="1261872"/>
            <a:ext cx="1469644" cy="310896"/>
          </a:xfrm>
          <a:prstGeom prst="rect">
            <a:avLst/>
          </a:prstGeom>
          <a:noFill/>
        </p:spPr>
        <p:txBody>
          <a:bodyPr wrap="square" lIns="0" rIns="0" tIns="0" bIns="0" anchor="ctr">
            <a:noAutofit/>
          </a:bodyPr>
          <a:lstStyle/>
          <a:p>
            <a:pPr algn="ctr"/>
            <a:r>
              <a:rPr sz="1100" b="0" i="0">
                <a:solidFill>
                  <a:srgbClr val="FFFFFF"/>
                </a:solidFill>
                <a:latin typeface="Work Sans"/>
              </a:rPr>
              <a:t>September 2026</a:t>
            </a:r>
          </a:p>
        </p:txBody>
      </p:sp>
      <p:sp>
        <p:nvSpPr>
          <p:cNvPr id="8" name="TextBox 7"/>
          <p:cNvSpPr txBox="1"/>
          <p:nvPr/>
        </p:nvSpPr>
        <p:spPr>
          <a:xfrm>
            <a:off x="896112" y="1837944"/>
            <a:ext cx="8595360" cy="2433828"/>
          </a:xfrm>
          <a:prstGeom prst="rect">
            <a:avLst/>
          </a:prstGeom>
          <a:noFill/>
        </p:spPr>
        <p:txBody>
          <a:bodyPr wrap="square" lIns="0" rIns="0" tIns="0" bIns="0" anchor="t">
            <a:noAutofit/>
          </a:bodyPr>
          <a:lstStyle/>
          <a:p>
            <a:pPr algn="l">
              <a:lnSpc>
                <a:spcPct val="98000"/>
              </a:lnSpc>
            </a:pPr>
            <a:r>
              <a:rPr sz="5000" b="0" i="0">
                <a:solidFill>
                  <a:srgbClr val="FFFFFF"/>
                </a:solidFill>
                <a:latin typeface="Rubik"/>
              </a:rPr>
              <a:t>September turned $27.9K of ads into </a:t>
            </a:r>
            <a:r>
              <a:rPr sz="5000" b="1" i="0">
                <a:solidFill>
                  <a:srgbClr val="FFFFFF"/>
                </a:solidFill>
                <a:latin typeface="Rubik"/>
              </a:rPr>
              <a:t>$165K</a:t>
            </a:r>
            <a:r>
              <a:rPr sz="5000" b="0" i="0">
                <a:solidFill>
                  <a:srgbClr val="FFFFFF"/>
                </a:solidFill>
                <a:latin typeface="Rubik"/>
              </a:rPr>
              <a:t> of revenue.</a:t>
            </a:r>
          </a:p>
        </p:txBody>
      </p:sp>
      <p:sp>
        <p:nvSpPr>
          <p:cNvPr id="9" name="TextBox 8"/>
          <p:cNvSpPr txBox="1"/>
          <p:nvPr/>
        </p:nvSpPr>
        <p:spPr>
          <a:xfrm>
            <a:off x="896112" y="4381500"/>
            <a:ext cx="7863840" cy="914400"/>
          </a:xfrm>
          <a:prstGeom prst="rect">
            <a:avLst/>
          </a:prstGeom>
          <a:noFill/>
        </p:spPr>
        <p:txBody>
          <a:bodyPr wrap="square" lIns="0" rIns="0" tIns="0" bIns="0" anchor="t">
            <a:noAutofit/>
          </a:bodyPr>
          <a:lstStyle/>
          <a:p>
            <a:pPr algn="l">
              <a:lnSpc>
                <a:spcPct val="115000"/>
              </a:lnSpc>
            </a:pPr>
            <a:r>
              <a:rPr sz="1500" b="0" i="0">
                <a:solidFill>
                  <a:srgbClr val="CFE1DB"/>
                </a:solidFill>
                <a:latin typeface="Work Sans"/>
              </a:rPr>
              <a:t>Ads brought $165K of your $271K revenue: Meta Ads returned $7.08 per $1 of spend, Google Ads $5.31. 45% of leads became a deal and 57% of decided deals were won.</a:t>
            </a:r>
          </a:p>
        </p:txBody>
      </p:sp>
      <p:sp>
        <p:nvSpPr>
          <p:cNvPr id="10" name="Rounded Rectangle 9"/>
          <p:cNvSpPr/>
          <p:nvPr/>
        </p:nvSpPr>
        <p:spPr>
          <a:xfrm>
            <a:off x="896112" y="5522976"/>
            <a:ext cx="2191258" cy="292608"/>
          </a:xfrm>
          <a:prstGeom prst="roundRect">
            <a:avLst>
              <a:gd name="adj" fmla="val 46875"/>
            </a:avLst>
          </a:prstGeom>
          <a:solidFill>
            <a:srgbClr val="3B8B77"/>
          </a:solidFill>
          <a:ln w="9525">
            <a:solidFill>
              <a:srgbClr val="67A29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1010412" y="5628132"/>
            <a:ext cx="82296" cy="82296"/>
          </a:xfrm>
          <a:prstGeom prst="ellipse">
            <a:avLst/>
          </a:prstGeom>
          <a:solidFill>
            <a:srgbClr val="0160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70432" y="5522976"/>
            <a:ext cx="1916938" cy="292608"/>
          </a:xfrm>
          <a:prstGeom prst="rect">
            <a:avLst/>
          </a:prstGeom>
          <a:noFill/>
        </p:spPr>
        <p:txBody>
          <a:bodyPr wrap="square" lIns="0" rIns="0" tIns="0" bIns="0" anchor="ctr">
            <a:noAutofit/>
          </a:bodyPr>
          <a:lstStyle/>
          <a:p>
            <a:pPr algn="l"/>
            <a:r>
              <a:rPr sz="1050" b="1" i="0">
                <a:solidFill>
                  <a:srgbClr val="FFFFFF"/>
                </a:solidFill>
                <a:latin typeface="Work Sans"/>
              </a:rPr>
              <a:t>UTM Grabber</a:t>
            </a:r>
          </a:p>
        </p:txBody>
      </p:sp>
      <p:sp>
        <p:nvSpPr>
          <p:cNvPr id="13" name="TextBox 12"/>
          <p:cNvSpPr txBox="1"/>
          <p:nvPr/>
        </p:nvSpPr>
        <p:spPr>
          <a:xfrm>
            <a:off x="2139442" y="5522976"/>
            <a:ext cx="2191258" cy="292608"/>
          </a:xfrm>
          <a:prstGeom prst="rect">
            <a:avLst/>
          </a:prstGeom>
          <a:noFill/>
        </p:spPr>
        <p:txBody>
          <a:bodyPr wrap="square" lIns="0" rIns="0" tIns="0" bIns="0" anchor="ctr">
            <a:noAutofit/>
          </a:bodyPr>
          <a:lstStyle/>
          <a:p>
            <a:pPr algn="l"/>
            <a:r>
              <a:rPr sz="1050" b="0" i="0">
                <a:solidFill>
                  <a:srgbClr val="FFFFFF"/>
                </a:solidFill>
                <a:latin typeface="Work Sans"/>
              </a:rPr>
              <a:t>1,120 leads</a:t>
            </a:r>
          </a:p>
        </p:txBody>
      </p:sp>
      <p:sp>
        <p:nvSpPr>
          <p:cNvPr id="14" name="Rounded Rectangle 13"/>
          <p:cNvSpPr/>
          <p:nvPr/>
        </p:nvSpPr>
        <p:spPr>
          <a:xfrm>
            <a:off x="3178810" y="5522976"/>
            <a:ext cx="2223008" cy="292608"/>
          </a:xfrm>
          <a:prstGeom prst="roundRect">
            <a:avLst>
              <a:gd name="adj" fmla="val 46875"/>
            </a:avLst>
          </a:prstGeom>
          <a:solidFill>
            <a:srgbClr val="3B8B77"/>
          </a:solidFill>
          <a:ln w="9525">
            <a:solidFill>
              <a:srgbClr val="67A29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3293110" y="5628132"/>
            <a:ext cx="82296" cy="82296"/>
          </a:xfrm>
          <a:prstGeom prst="ellipse">
            <a:avLst/>
          </a:prstGeom>
          <a:solidFill>
            <a:srgbClr val="1A7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453130" y="5522976"/>
            <a:ext cx="1948688" cy="292608"/>
          </a:xfrm>
          <a:prstGeom prst="rect">
            <a:avLst/>
          </a:prstGeom>
          <a:noFill/>
        </p:spPr>
        <p:txBody>
          <a:bodyPr wrap="square" lIns="0" rIns="0" tIns="0" bIns="0" anchor="ctr">
            <a:noAutofit/>
          </a:bodyPr>
          <a:lstStyle/>
          <a:p>
            <a:pPr algn="l"/>
            <a:r>
              <a:rPr sz="1050" b="1" i="0">
                <a:solidFill>
                  <a:srgbClr val="FFFFFF"/>
                </a:solidFill>
                <a:latin typeface="Work Sans"/>
              </a:rPr>
              <a:t>Google Ads</a:t>
            </a:r>
          </a:p>
        </p:txBody>
      </p:sp>
      <p:sp>
        <p:nvSpPr>
          <p:cNvPr id="17" name="TextBox 16"/>
          <p:cNvSpPr txBox="1"/>
          <p:nvPr/>
        </p:nvSpPr>
        <p:spPr>
          <a:xfrm>
            <a:off x="4283710" y="5522976"/>
            <a:ext cx="2223008" cy="292608"/>
          </a:xfrm>
          <a:prstGeom prst="rect">
            <a:avLst/>
          </a:prstGeom>
          <a:noFill/>
        </p:spPr>
        <p:txBody>
          <a:bodyPr wrap="square" lIns="0" rIns="0" tIns="0" bIns="0" anchor="ctr">
            <a:noAutofit/>
          </a:bodyPr>
          <a:lstStyle/>
          <a:p>
            <a:pPr algn="l"/>
            <a:r>
              <a:rPr sz="1050" b="0" i="0">
                <a:solidFill>
                  <a:srgbClr val="FFFFFF"/>
                </a:solidFill>
                <a:latin typeface="Work Sans"/>
              </a:rPr>
              <a:t>$18.9K spend</a:t>
            </a:r>
          </a:p>
        </p:txBody>
      </p:sp>
      <p:sp>
        <p:nvSpPr>
          <p:cNvPr id="18" name="Rounded Rectangle 17"/>
          <p:cNvSpPr/>
          <p:nvPr/>
        </p:nvSpPr>
        <p:spPr>
          <a:xfrm>
            <a:off x="5493258" y="5522976"/>
            <a:ext cx="2094738" cy="292608"/>
          </a:xfrm>
          <a:prstGeom prst="roundRect">
            <a:avLst>
              <a:gd name="adj" fmla="val 46875"/>
            </a:avLst>
          </a:prstGeom>
          <a:solidFill>
            <a:srgbClr val="3B8B77"/>
          </a:solidFill>
          <a:ln w="9525">
            <a:solidFill>
              <a:srgbClr val="67A29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5607558" y="5628132"/>
            <a:ext cx="82296" cy="82296"/>
          </a:xfrm>
          <a:prstGeom prst="ellipse">
            <a:avLst/>
          </a:prstGeom>
          <a:solidFill>
            <a:srgbClr val="08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767578" y="5522976"/>
            <a:ext cx="1820418" cy="292608"/>
          </a:xfrm>
          <a:prstGeom prst="rect">
            <a:avLst/>
          </a:prstGeom>
          <a:noFill/>
        </p:spPr>
        <p:txBody>
          <a:bodyPr wrap="square" lIns="0" rIns="0" tIns="0" bIns="0" anchor="ctr">
            <a:noAutofit/>
          </a:bodyPr>
          <a:lstStyle/>
          <a:p>
            <a:pPr algn="l"/>
            <a:r>
              <a:rPr sz="1050" b="1" i="0">
                <a:solidFill>
                  <a:srgbClr val="FFFFFF"/>
                </a:solidFill>
                <a:latin typeface="Work Sans"/>
              </a:rPr>
              <a:t>Meta Ads</a:t>
            </a:r>
          </a:p>
        </p:txBody>
      </p:sp>
      <p:sp>
        <p:nvSpPr>
          <p:cNvPr id="21" name="TextBox 20"/>
          <p:cNvSpPr txBox="1"/>
          <p:nvPr/>
        </p:nvSpPr>
        <p:spPr>
          <a:xfrm>
            <a:off x="6474968" y="5522976"/>
            <a:ext cx="2094738" cy="292608"/>
          </a:xfrm>
          <a:prstGeom prst="rect">
            <a:avLst/>
          </a:prstGeom>
          <a:noFill/>
        </p:spPr>
        <p:txBody>
          <a:bodyPr wrap="square" lIns="0" rIns="0" tIns="0" bIns="0" anchor="ctr">
            <a:noAutofit/>
          </a:bodyPr>
          <a:lstStyle/>
          <a:p>
            <a:pPr algn="l"/>
            <a:r>
              <a:rPr sz="1050" b="0" i="0">
                <a:solidFill>
                  <a:srgbClr val="FFFFFF"/>
                </a:solidFill>
                <a:latin typeface="Work Sans"/>
              </a:rPr>
              <a:t>$9,100 spend</a:t>
            </a:r>
          </a:p>
        </p:txBody>
      </p:sp>
      <p:sp>
        <p:nvSpPr>
          <p:cNvPr id="22" name="Rounded Rectangle 21"/>
          <p:cNvSpPr/>
          <p:nvPr/>
        </p:nvSpPr>
        <p:spPr>
          <a:xfrm>
            <a:off x="7679436" y="5522976"/>
            <a:ext cx="2883408" cy="292608"/>
          </a:xfrm>
          <a:prstGeom prst="roundRect">
            <a:avLst>
              <a:gd name="adj" fmla="val 46875"/>
            </a:avLst>
          </a:prstGeom>
          <a:solidFill>
            <a:srgbClr val="3B8B77"/>
          </a:solidFill>
          <a:ln w="9525">
            <a:solidFill>
              <a:srgbClr val="67A29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7793736" y="5628132"/>
            <a:ext cx="82296" cy="82296"/>
          </a:xfrm>
          <a:prstGeom prst="ellipse">
            <a:avLst/>
          </a:prstGeom>
          <a:solidFill>
            <a:srgbClr val="E871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953756" y="5522976"/>
            <a:ext cx="2609088" cy="292608"/>
          </a:xfrm>
          <a:prstGeom prst="rect">
            <a:avLst/>
          </a:prstGeom>
          <a:noFill/>
        </p:spPr>
        <p:txBody>
          <a:bodyPr wrap="square" lIns="0" rIns="0" tIns="0" bIns="0" anchor="ctr">
            <a:noAutofit/>
          </a:bodyPr>
          <a:lstStyle/>
          <a:p>
            <a:pPr algn="l"/>
            <a:r>
              <a:rPr sz="1050" b="1" i="0">
                <a:solidFill>
                  <a:srgbClr val="FFFFFF"/>
                </a:solidFill>
                <a:latin typeface="Work Sans"/>
              </a:rPr>
              <a:t>Google Analytics 4</a:t>
            </a:r>
          </a:p>
        </p:txBody>
      </p:sp>
      <p:sp>
        <p:nvSpPr>
          <p:cNvPr id="25" name="TextBox 24"/>
          <p:cNvSpPr txBox="1"/>
          <p:nvPr/>
        </p:nvSpPr>
        <p:spPr>
          <a:xfrm>
            <a:off x="9272016" y="5522976"/>
            <a:ext cx="2883408" cy="292608"/>
          </a:xfrm>
          <a:prstGeom prst="rect">
            <a:avLst/>
          </a:prstGeom>
          <a:noFill/>
        </p:spPr>
        <p:txBody>
          <a:bodyPr wrap="square" lIns="0" rIns="0" tIns="0" bIns="0" anchor="ctr">
            <a:noAutofit/>
          </a:bodyPr>
          <a:lstStyle/>
          <a:p>
            <a:pPr algn="l"/>
            <a:r>
              <a:rPr sz="1050" b="0" i="0">
                <a:solidFill>
                  <a:srgbClr val="FFFFFF"/>
                </a:solidFill>
                <a:latin typeface="Work Sans"/>
              </a:rPr>
              <a:t>40,822 sessions</a:t>
            </a:r>
          </a:p>
        </p:txBody>
      </p:sp>
      <p:sp>
        <p:nvSpPr>
          <p:cNvPr id="26" name="Rounded Rectangle 25"/>
          <p:cNvSpPr/>
          <p:nvPr/>
        </p:nvSpPr>
        <p:spPr>
          <a:xfrm>
            <a:off x="896112" y="5888736"/>
            <a:ext cx="1797558" cy="292608"/>
          </a:xfrm>
          <a:prstGeom prst="roundRect">
            <a:avLst>
              <a:gd name="adj" fmla="val 46875"/>
            </a:avLst>
          </a:prstGeom>
          <a:solidFill>
            <a:srgbClr val="3B8B77"/>
          </a:solidFill>
          <a:ln w="9525">
            <a:solidFill>
              <a:srgbClr val="67A29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Oval 26"/>
          <p:cNvSpPr/>
          <p:nvPr/>
        </p:nvSpPr>
        <p:spPr>
          <a:xfrm>
            <a:off x="1010412" y="5993892"/>
            <a:ext cx="82296" cy="82296"/>
          </a:xfrm>
          <a:prstGeom prst="ellipse">
            <a:avLst/>
          </a:prstGeom>
          <a:solidFill>
            <a:srgbClr val="FF5C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170432" y="5888736"/>
            <a:ext cx="1523238" cy="292608"/>
          </a:xfrm>
          <a:prstGeom prst="rect">
            <a:avLst/>
          </a:prstGeom>
          <a:noFill/>
        </p:spPr>
        <p:txBody>
          <a:bodyPr wrap="square" lIns="0" rIns="0" tIns="0" bIns="0" anchor="ctr">
            <a:noAutofit/>
          </a:bodyPr>
          <a:lstStyle/>
          <a:p>
            <a:pPr algn="l"/>
            <a:r>
              <a:rPr sz="1050" b="1" i="0">
                <a:solidFill>
                  <a:srgbClr val="FFFFFF"/>
                </a:solidFill>
                <a:latin typeface="Work Sans"/>
              </a:rPr>
              <a:t>HubSpot</a:t>
            </a:r>
          </a:p>
        </p:txBody>
      </p:sp>
      <p:sp>
        <p:nvSpPr>
          <p:cNvPr id="29" name="TextBox 28"/>
          <p:cNvSpPr txBox="1"/>
          <p:nvPr/>
        </p:nvSpPr>
        <p:spPr>
          <a:xfrm>
            <a:off x="1837182" y="5888736"/>
            <a:ext cx="1797558" cy="292608"/>
          </a:xfrm>
          <a:prstGeom prst="rect">
            <a:avLst/>
          </a:prstGeom>
          <a:noFill/>
        </p:spPr>
        <p:txBody>
          <a:bodyPr wrap="square" lIns="0" rIns="0" tIns="0" bIns="0" anchor="ctr">
            <a:noAutofit/>
          </a:bodyPr>
          <a:lstStyle/>
          <a:p>
            <a:pPr algn="l"/>
            <a:r>
              <a:rPr sz="1050" b="0" i="0">
                <a:solidFill>
                  <a:srgbClr val="FFFFFF"/>
                </a:solidFill>
                <a:latin typeface="Work Sans"/>
              </a:rPr>
              <a:t>519 deals</a:t>
            </a:r>
          </a:p>
        </p:txBody>
      </p:sp>
      <p:sp>
        <p:nvSpPr>
          <p:cNvPr id="30" name="Rounded Rectangle 29"/>
          <p:cNvSpPr/>
          <p:nvPr/>
        </p:nvSpPr>
        <p:spPr>
          <a:xfrm>
            <a:off x="2785110" y="5888736"/>
            <a:ext cx="2598928" cy="292608"/>
          </a:xfrm>
          <a:prstGeom prst="roundRect">
            <a:avLst>
              <a:gd name="adj" fmla="val 46875"/>
            </a:avLst>
          </a:prstGeom>
          <a:solidFill>
            <a:srgbClr val="3B8B77"/>
          </a:solidFill>
          <a:ln w="9525">
            <a:solidFill>
              <a:srgbClr val="67A291"/>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Oval 30"/>
          <p:cNvSpPr/>
          <p:nvPr/>
        </p:nvSpPr>
        <p:spPr>
          <a:xfrm>
            <a:off x="2899410" y="5993892"/>
            <a:ext cx="82296" cy="82296"/>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3059430" y="5888736"/>
            <a:ext cx="2324608" cy="292608"/>
          </a:xfrm>
          <a:prstGeom prst="rect">
            <a:avLst/>
          </a:prstGeom>
          <a:noFill/>
        </p:spPr>
        <p:txBody>
          <a:bodyPr wrap="square" lIns="0" rIns="0" tIns="0" bIns="0" anchor="ctr">
            <a:noAutofit/>
          </a:bodyPr>
          <a:lstStyle/>
          <a:p>
            <a:pPr algn="l"/>
            <a:r>
              <a:rPr sz="1050" b="1" i="0">
                <a:solidFill>
                  <a:srgbClr val="FFFFFF"/>
                </a:solidFill>
                <a:latin typeface="Work Sans"/>
              </a:rPr>
              <a:t>Sample data</a:t>
            </a:r>
          </a:p>
        </p:txBody>
      </p:sp>
      <p:sp>
        <p:nvSpPr>
          <p:cNvPr id="33" name="TextBox 32"/>
          <p:cNvSpPr txBox="1"/>
          <p:nvPr/>
        </p:nvSpPr>
        <p:spPr>
          <a:xfrm>
            <a:off x="3980180" y="5888736"/>
            <a:ext cx="2598928" cy="292608"/>
          </a:xfrm>
          <a:prstGeom prst="rect">
            <a:avLst/>
          </a:prstGeom>
          <a:noFill/>
        </p:spPr>
        <p:txBody>
          <a:bodyPr wrap="square" lIns="0" rIns="0" tIns="0" bIns="0" anchor="ctr">
            <a:noAutofit/>
          </a:bodyPr>
          <a:lstStyle/>
          <a:p>
            <a:pPr algn="l"/>
            <a:r>
              <a:rPr sz="1050" b="0" i="0">
                <a:solidFill>
                  <a:srgbClr val="FFFFFF"/>
                </a:solidFill>
                <a:latin typeface="Work Sans"/>
              </a:rPr>
              <a:t>fictional business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Work Sans"/>
              </a:rPr>
              <a:t>The takeaway</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1" i="0">
                <a:solidFill>
                  <a:srgbClr val="0E7C66"/>
                </a:solidFill>
                <a:latin typeface="Rubik"/>
              </a:rPr>
              <a:t>Google Ads</a:t>
            </a:r>
            <a:r>
              <a:rPr sz="3200" b="0" i="0">
                <a:solidFill>
                  <a:srgbClr val="141821"/>
                </a:solidFill>
                <a:latin typeface="Rubik"/>
              </a:rPr>
              <a:t> brought 37% of your revenue.</a:t>
            </a:r>
          </a:p>
        </p:txBody>
      </p:sp>
      <p:sp>
        <p:nvSpPr>
          <p:cNvPr id="4" name="Rounded Rectangle 3"/>
          <p:cNvSpPr/>
          <p:nvPr/>
        </p:nvSpPr>
        <p:spPr>
          <a:xfrm>
            <a:off x="566928" y="1475232"/>
            <a:ext cx="3576218" cy="1786128"/>
          </a:xfrm>
          <a:prstGeom prst="roundRect">
            <a:avLst>
              <a:gd name="adj" fmla="val 10238"/>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68096" y="1658112"/>
            <a:ext cx="3173882" cy="274320"/>
          </a:xfrm>
          <a:prstGeom prst="rect">
            <a:avLst/>
          </a:prstGeom>
          <a:noFill/>
        </p:spPr>
        <p:txBody>
          <a:bodyPr wrap="square" lIns="0" rIns="0" tIns="0" bIns="0" anchor="t">
            <a:noAutofit/>
          </a:bodyPr>
          <a:lstStyle/>
          <a:p>
            <a:pPr algn="l"/>
            <a:r>
              <a:rPr sz="1150" b="0" i="0">
                <a:solidFill>
                  <a:srgbClr val="4C5464"/>
                </a:solidFill>
                <a:latin typeface="Work Sans"/>
              </a:rPr>
              <a:t>Ad spend</a:t>
            </a:r>
          </a:p>
        </p:txBody>
      </p:sp>
      <p:sp>
        <p:nvSpPr>
          <p:cNvPr id="6" name="TextBox 5"/>
          <p:cNvSpPr txBox="1"/>
          <p:nvPr/>
        </p:nvSpPr>
        <p:spPr>
          <a:xfrm>
            <a:off x="768096" y="1969008"/>
            <a:ext cx="3173882" cy="479044"/>
          </a:xfrm>
          <a:prstGeom prst="rect">
            <a:avLst/>
          </a:prstGeom>
          <a:noFill/>
        </p:spPr>
        <p:txBody>
          <a:bodyPr wrap="square" lIns="0" rIns="0" tIns="0" bIns="0" anchor="t">
            <a:noAutofit/>
          </a:bodyPr>
          <a:lstStyle/>
          <a:p>
            <a:pPr algn="l"/>
            <a:r>
              <a:rPr sz="3279" b="1" i="0">
                <a:solidFill>
                  <a:srgbClr val="141821"/>
                </a:solidFill>
                <a:latin typeface="Rubik"/>
              </a:rPr>
              <a:t>$27.9K</a:t>
            </a:r>
          </a:p>
        </p:txBody>
      </p:sp>
      <p:sp>
        <p:nvSpPr>
          <p:cNvPr id="7" name="Rounded Rectangle 6"/>
          <p:cNvSpPr/>
          <p:nvPr/>
        </p:nvSpPr>
        <p:spPr>
          <a:xfrm>
            <a:off x="768096" y="2472131"/>
            <a:ext cx="1647698" cy="274320"/>
          </a:xfrm>
          <a:prstGeom prst="roundRect">
            <a:avLst>
              <a:gd name="adj" fmla="val 50000"/>
            </a:avLst>
          </a:prstGeom>
          <a:solidFill>
            <a:srgbClr val="EE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77824" y="2472131"/>
            <a:ext cx="1501394" cy="274320"/>
          </a:xfrm>
          <a:prstGeom prst="rect">
            <a:avLst/>
          </a:prstGeom>
          <a:noFill/>
        </p:spPr>
        <p:txBody>
          <a:bodyPr wrap="square" lIns="0" rIns="0" tIns="0" bIns="0" anchor="ctr">
            <a:noAutofit/>
          </a:bodyPr>
          <a:lstStyle/>
          <a:p>
            <a:pPr algn="l"/>
            <a:r>
              <a:rPr sz="1000" b="1" i="0">
                <a:solidFill>
                  <a:srgbClr val="737B8B"/>
                </a:solidFill>
                <a:latin typeface="Work Sans"/>
              </a:rPr>
              <a:t>↑ Up 8% from August</a:t>
            </a:r>
          </a:p>
        </p:txBody>
      </p:sp>
      <p:sp>
        <p:nvSpPr>
          <p:cNvPr id="9" name="Freeform 8"/>
          <p:cNvSpPr/>
          <p:nvPr/>
        </p:nvSpPr>
        <p:spPr>
          <a:xfrm>
            <a:off x="768096" y="2782976"/>
            <a:ext cx="3173882" cy="277155"/>
          </a:xfrm>
          <a:custGeom>
            <a:avLst/>
            <a:gdLst/>
            <a:ahLst/>
            <a:cxnLst/>
            <a:rect l="l" t="t" r="r" b="b"/>
            <a:pathLst>
              <a:path w="34710" h="3031">
                <a:moveTo>
                  <a:pt x="0" y="0"/>
                </a:moveTo>
                <a:lnTo>
                  <a:pt x="1196" y="1258"/>
                </a:lnTo>
                <a:lnTo>
                  <a:pt x="2393" y="1596"/>
                </a:lnTo>
                <a:lnTo>
                  <a:pt x="3590" y="1678"/>
                </a:lnTo>
                <a:lnTo>
                  <a:pt x="4787" y="2864"/>
                </a:lnTo>
                <a:lnTo>
                  <a:pt x="5984" y="2845"/>
                </a:lnTo>
                <a:lnTo>
                  <a:pt x="7181" y="781"/>
                </a:lnTo>
                <a:lnTo>
                  <a:pt x="8378" y="833"/>
                </a:lnTo>
                <a:lnTo>
                  <a:pt x="9575" y="573"/>
                </a:lnTo>
                <a:lnTo>
                  <a:pt x="10772" y="1440"/>
                </a:lnTo>
                <a:lnTo>
                  <a:pt x="11968" y="2099"/>
                </a:lnTo>
                <a:lnTo>
                  <a:pt x="13165" y="3031"/>
                </a:lnTo>
                <a:lnTo>
                  <a:pt x="14362" y="2399"/>
                </a:lnTo>
                <a:lnTo>
                  <a:pt x="15559" y="973"/>
                </a:lnTo>
                <a:lnTo>
                  <a:pt x="16756" y="977"/>
                </a:lnTo>
                <a:lnTo>
                  <a:pt x="17953" y="1207"/>
                </a:lnTo>
                <a:lnTo>
                  <a:pt x="19150" y="1071"/>
                </a:lnTo>
                <a:lnTo>
                  <a:pt x="20347" y="2060"/>
                </a:lnTo>
                <a:lnTo>
                  <a:pt x="21544" y="2197"/>
                </a:lnTo>
                <a:lnTo>
                  <a:pt x="22741" y="2989"/>
                </a:lnTo>
                <a:lnTo>
                  <a:pt x="23937" y="1554"/>
                </a:lnTo>
                <a:lnTo>
                  <a:pt x="25134" y="473"/>
                </a:lnTo>
                <a:lnTo>
                  <a:pt x="26331" y="775"/>
                </a:lnTo>
                <a:lnTo>
                  <a:pt x="27528" y="966"/>
                </a:lnTo>
                <a:lnTo>
                  <a:pt x="28725" y="1988"/>
                </a:lnTo>
                <a:lnTo>
                  <a:pt x="29922" y="2373"/>
                </a:lnTo>
                <a:lnTo>
                  <a:pt x="31119" y="2626"/>
                </a:lnTo>
                <a:lnTo>
                  <a:pt x="32316" y="912"/>
                </a:lnTo>
                <a:lnTo>
                  <a:pt x="33513" y="660"/>
                </a:lnTo>
                <a:lnTo>
                  <a:pt x="34710" y="1505"/>
                </a:lnTo>
                <a:lnTo>
                  <a:pt x="34710" y="3031"/>
                </a:lnTo>
                <a:lnTo>
                  <a:pt x="0" y="3031"/>
                </a:lnTo>
                <a:close/>
              </a:path>
            </a:pathLst>
          </a:custGeom>
          <a:solidFill>
            <a:srgbClr val="007D66">
              <a:alpha val="1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Freeform 9"/>
          <p:cNvSpPr/>
          <p:nvPr/>
        </p:nvSpPr>
        <p:spPr>
          <a:xfrm>
            <a:off x="768096" y="2782976"/>
            <a:ext cx="3173882" cy="277155"/>
          </a:xfrm>
          <a:custGeom>
            <a:avLst/>
            <a:gdLst/>
            <a:ahLst/>
            <a:cxnLst/>
            <a:rect l="l" t="t" r="r" b="b"/>
            <a:pathLst>
              <a:path w="34710" h="3031">
                <a:moveTo>
                  <a:pt x="0" y="0"/>
                </a:moveTo>
                <a:lnTo>
                  <a:pt x="1196" y="1258"/>
                </a:lnTo>
                <a:lnTo>
                  <a:pt x="2393" y="1596"/>
                </a:lnTo>
                <a:lnTo>
                  <a:pt x="3590" y="1678"/>
                </a:lnTo>
                <a:lnTo>
                  <a:pt x="4787" y="2864"/>
                </a:lnTo>
                <a:lnTo>
                  <a:pt x="5984" y="2845"/>
                </a:lnTo>
                <a:lnTo>
                  <a:pt x="7181" y="781"/>
                </a:lnTo>
                <a:lnTo>
                  <a:pt x="8378" y="833"/>
                </a:lnTo>
                <a:lnTo>
                  <a:pt x="9575" y="573"/>
                </a:lnTo>
                <a:lnTo>
                  <a:pt x="10772" y="1440"/>
                </a:lnTo>
                <a:lnTo>
                  <a:pt x="11968" y="2099"/>
                </a:lnTo>
                <a:lnTo>
                  <a:pt x="13165" y="3031"/>
                </a:lnTo>
                <a:lnTo>
                  <a:pt x="14362" y="2399"/>
                </a:lnTo>
                <a:lnTo>
                  <a:pt x="15559" y="973"/>
                </a:lnTo>
                <a:lnTo>
                  <a:pt x="16756" y="977"/>
                </a:lnTo>
                <a:lnTo>
                  <a:pt x="17953" y="1207"/>
                </a:lnTo>
                <a:lnTo>
                  <a:pt x="19150" y="1071"/>
                </a:lnTo>
                <a:lnTo>
                  <a:pt x="20347" y="2060"/>
                </a:lnTo>
                <a:lnTo>
                  <a:pt x="21544" y="2197"/>
                </a:lnTo>
                <a:lnTo>
                  <a:pt x="22741" y="2989"/>
                </a:lnTo>
                <a:lnTo>
                  <a:pt x="23937" y="1554"/>
                </a:lnTo>
                <a:lnTo>
                  <a:pt x="25134" y="473"/>
                </a:lnTo>
                <a:lnTo>
                  <a:pt x="26331" y="775"/>
                </a:lnTo>
                <a:lnTo>
                  <a:pt x="27528" y="966"/>
                </a:lnTo>
                <a:lnTo>
                  <a:pt x="28725" y="1988"/>
                </a:lnTo>
                <a:lnTo>
                  <a:pt x="29922" y="2373"/>
                </a:lnTo>
                <a:lnTo>
                  <a:pt x="31119" y="2626"/>
                </a:lnTo>
                <a:lnTo>
                  <a:pt x="32316" y="912"/>
                </a:lnTo>
                <a:lnTo>
                  <a:pt x="33513" y="660"/>
                </a:lnTo>
                <a:lnTo>
                  <a:pt x="34710" y="1505"/>
                </a:lnTo>
              </a:path>
            </a:pathLst>
          </a:custGeom>
          <a:noFill/>
          <a:ln w="22225" cap="rnd">
            <a:solidFill>
              <a:srgbClr val="007D66"/>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3900830" y="2879508"/>
            <a:ext cx="82296" cy="82296"/>
          </a:xfrm>
          <a:prstGeom prst="ellipse">
            <a:avLst/>
          </a:prstGeom>
          <a:solidFill>
            <a:srgbClr val="007D6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307738" y="1475232"/>
            <a:ext cx="3576218" cy="1786128"/>
          </a:xfrm>
          <a:prstGeom prst="roundRect">
            <a:avLst>
              <a:gd name="adj" fmla="val 10238"/>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508906" y="1658112"/>
            <a:ext cx="3173882" cy="274320"/>
          </a:xfrm>
          <a:prstGeom prst="rect">
            <a:avLst/>
          </a:prstGeom>
          <a:noFill/>
        </p:spPr>
        <p:txBody>
          <a:bodyPr wrap="square" lIns="0" rIns="0" tIns="0" bIns="0" anchor="t">
            <a:noAutofit/>
          </a:bodyPr>
          <a:lstStyle/>
          <a:p>
            <a:pPr algn="l"/>
            <a:r>
              <a:rPr sz="1150" b="0" i="0">
                <a:solidFill>
                  <a:srgbClr val="4C5464"/>
                </a:solidFill>
                <a:latin typeface="Work Sans"/>
              </a:rPr>
              <a:t>Leads</a:t>
            </a:r>
          </a:p>
        </p:txBody>
      </p:sp>
      <p:sp>
        <p:nvSpPr>
          <p:cNvPr id="14" name="TextBox 13"/>
          <p:cNvSpPr txBox="1"/>
          <p:nvPr/>
        </p:nvSpPr>
        <p:spPr>
          <a:xfrm>
            <a:off x="4508906" y="1969008"/>
            <a:ext cx="3173882" cy="479044"/>
          </a:xfrm>
          <a:prstGeom prst="rect">
            <a:avLst/>
          </a:prstGeom>
          <a:noFill/>
        </p:spPr>
        <p:txBody>
          <a:bodyPr wrap="square" lIns="0" rIns="0" tIns="0" bIns="0" anchor="t">
            <a:noAutofit/>
          </a:bodyPr>
          <a:lstStyle/>
          <a:p>
            <a:pPr algn="l"/>
            <a:r>
              <a:rPr sz="3279" b="1" i="0">
                <a:solidFill>
                  <a:srgbClr val="141821"/>
                </a:solidFill>
                <a:latin typeface="Rubik"/>
              </a:rPr>
              <a:t>1,120</a:t>
            </a:r>
          </a:p>
        </p:txBody>
      </p:sp>
      <p:sp>
        <p:nvSpPr>
          <p:cNvPr id="15" name="Rounded Rectangle 14"/>
          <p:cNvSpPr/>
          <p:nvPr/>
        </p:nvSpPr>
        <p:spPr>
          <a:xfrm>
            <a:off x="4508906" y="2472131"/>
            <a:ext cx="1699768" cy="274320"/>
          </a:xfrm>
          <a:prstGeom prst="roundRect">
            <a:avLst>
              <a:gd name="adj" fmla="val 50000"/>
            </a:avLst>
          </a:prstGeom>
          <a:solidFill>
            <a:srgbClr val="E4F5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4618634" y="2472131"/>
            <a:ext cx="1553464" cy="274320"/>
          </a:xfrm>
          <a:prstGeom prst="rect">
            <a:avLst/>
          </a:prstGeom>
          <a:noFill/>
        </p:spPr>
        <p:txBody>
          <a:bodyPr wrap="square" lIns="0" rIns="0" tIns="0" bIns="0" anchor="ctr">
            <a:noAutofit/>
          </a:bodyPr>
          <a:lstStyle/>
          <a:p>
            <a:pPr algn="l"/>
            <a:r>
              <a:rPr sz="1000" b="1" i="0">
                <a:solidFill>
                  <a:srgbClr val="0B7A3B"/>
                </a:solidFill>
                <a:latin typeface="Work Sans"/>
              </a:rPr>
              <a:t>↑ Up 12% from August</a:t>
            </a:r>
          </a:p>
        </p:txBody>
      </p:sp>
      <p:sp>
        <p:nvSpPr>
          <p:cNvPr id="17" name="Freeform 16"/>
          <p:cNvSpPr/>
          <p:nvPr/>
        </p:nvSpPr>
        <p:spPr>
          <a:xfrm>
            <a:off x="4508906" y="2782976"/>
            <a:ext cx="3173882" cy="277155"/>
          </a:xfrm>
          <a:custGeom>
            <a:avLst/>
            <a:gdLst/>
            <a:ahLst/>
            <a:cxnLst/>
            <a:rect l="l" t="t" r="r" b="b"/>
            <a:pathLst>
              <a:path w="34710" h="3031">
                <a:moveTo>
                  <a:pt x="0" y="1061"/>
                </a:moveTo>
                <a:lnTo>
                  <a:pt x="1196" y="1212"/>
                </a:lnTo>
                <a:lnTo>
                  <a:pt x="2393" y="1440"/>
                </a:lnTo>
                <a:lnTo>
                  <a:pt x="3590" y="1061"/>
                </a:lnTo>
                <a:lnTo>
                  <a:pt x="4787" y="2652"/>
                </a:lnTo>
                <a:lnTo>
                  <a:pt x="5984" y="2728"/>
                </a:lnTo>
                <a:lnTo>
                  <a:pt x="7181" y="2728"/>
                </a:lnTo>
                <a:lnTo>
                  <a:pt x="8378" y="758"/>
                </a:lnTo>
                <a:lnTo>
                  <a:pt x="9575" y="0"/>
                </a:lnTo>
                <a:lnTo>
                  <a:pt x="10772" y="152"/>
                </a:lnTo>
                <a:lnTo>
                  <a:pt x="11968" y="1288"/>
                </a:lnTo>
                <a:lnTo>
                  <a:pt x="13165" y="2425"/>
                </a:lnTo>
                <a:lnTo>
                  <a:pt x="14362" y="2652"/>
                </a:lnTo>
                <a:lnTo>
                  <a:pt x="15559" y="303"/>
                </a:lnTo>
                <a:lnTo>
                  <a:pt x="16756" y="758"/>
                </a:lnTo>
                <a:lnTo>
                  <a:pt x="17953" y="909"/>
                </a:lnTo>
                <a:lnTo>
                  <a:pt x="19150" y="834"/>
                </a:lnTo>
                <a:lnTo>
                  <a:pt x="20347" y="1591"/>
                </a:lnTo>
                <a:lnTo>
                  <a:pt x="21544" y="2122"/>
                </a:lnTo>
                <a:lnTo>
                  <a:pt x="22741" y="2955"/>
                </a:lnTo>
                <a:lnTo>
                  <a:pt x="23937" y="1137"/>
                </a:lnTo>
                <a:lnTo>
                  <a:pt x="25134" y="1212"/>
                </a:lnTo>
                <a:lnTo>
                  <a:pt x="26331" y="76"/>
                </a:lnTo>
                <a:lnTo>
                  <a:pt x="27528" y="758"/>
                </a:lnTo>
                <a:lnTo>
                  <a:pt x="28725" y="1288"/>
                </a:lnTo>
                <a:lnTo>
                  <a:pt x="29922" y="3031"/>
                </a:lnTo>
                <a:lnTo>
                  <a:pt x="31119" y="2804"/>
                </a:lnTo>
                <a:lnTo>
                  <a:pt x="32316" y="909"/>
                </a:lnTo>
                <a:lnTo>
                  <a:pt x="33513" y="985"/>
                </a:lnTo>
                <a:lnTo>
                  <a:pt x="34710" y="606"/>
                </a:lnTo>
                <a:lnTo>
                  <a:pt x="34710" y="3031"/>
                </a:lnTo>
                <a:lnTo>
                  <a:pt x="0" y="3031"/>
                </a:lnTo>
                <a:close/>
              </a:path>
            </a:pathLst>
          </a:custGeom>
          <a:solidFill>
            <a:srgbClr val="007D66">
              <a:alpha val="13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Freeform 17"/>
          <p:cNvSpPr/>
          <p:nvPr/>
        </p:nvSpPr>
        <p:spPr>
          <a:xfrm>
            <a:off x="4508906" y="2782976"/>
            <a:ext cx="3173882" cy="277155"/>
          </a:xfrm>
          <a:custGeom>
            <a:avLst/>
            <a:gdLst/>
            <a:ahLst/>
            <a:cxnLst/>
            <a:rect l="l" t="t" r="r" b="b"/>
            <a:pathLst>
              <a:path w="34710" h="3031">
                <a:moveTo>
                  <a:pt x="0" y="1061"/>
                </a:moveTo>
                <a:lnTo>
                  <a:pt x="1196" y="1212"/>
                </a:lnTo>
                <a:lnTo>
                  <a:pt x="2393" y="1440"/>
                </a:lnTo>
                <a:lnTo>
                  <a:pt x="3590" y="1061"/>
                </a:lnTo>
                <a:lnTo>
                  <a:pt x="4787" y="2652"/>
                </a:lnTo>
                <a:lnTo>
                  <a:pt x="5984" y="2728"/>
                </a:lnTo>
                <a:lnTo>
                  <a:pt x="7181" y="2728"/>
                </a:lnTo>
                <a:lnTo>
                  <a:pt x="8378" y="758"/>
                </a:lnTo>
                <a:lnTo>
                  <a:pt x="9575" y="0"/>
                </a:lnTo>
                <a:lnTo>
                  <a:pt x="10772" y="152"/>
                </a:lnTo>
                <a:lnTo>
                  <a:pt x="11968" y="1288"/>
                </a:lnTo>
                <a:lnTo>
                  <a:pt x="13165" y="2425"/>
                </a:lnTo>
                <a:lnTo>
                  <a:pt x="14362" y="2652"/>
                </a:lnTo>
                <a:lnTo>
                  <a:pt x="15559" y="303"/>
                </a:lnTo>
                <a:lnTo>
                  <a:pt x="16756" y="758"/>
                </a:lnTo>
                <a:lnTo>
                  <a:pt x="17953" y="909"/>
                </a:lnTo>
                <a:lnTo>
                  <a:pt x="19150" y="834"/>
                </a:lnTo>
                <a:lnTo>
                  <a:pt x="20347" y="1591"/>
                </a:lnTo>
                <a:lnTo>
                  <a:pt x="21544" y="2122"/>
                </a:lnTo>
                <a:lnTo>
                  <a:pt x="22741" y="2955"/>
                </a:lnTo>
                <a:lnTo>
                  <a:pt x="23937" y="1137"/>
                </a:lnTo>
                <a:lnTo>
                  <a:pt x="25134" y="1212"/>
                </a:lnTo>
                <a:lnTo>
                  <a:pt x="26331" y="76"/>
                </a:lnTo>
                <a:lnTo>
                  <a:pt x="27528" y="758"/>
                </a:lnTo>
                <a:lnTo>
                  <a:pt x="28725" y="1288"/>
                </a:lnTo>
                <a:lnTo>
                  <a:pt x="29922" y="3031"/>
                </a:lnTo>
                <a:lnTo>
                  <a:pt x="31119" y="2804"/>
                </a:lnTo>
                <a:lnTo>
                  <a:pt x="32316" y="909"/>
                </a:lnTo>
                <a:lnTo>
                  <a:pt x="33513" y="985"/>
                </a:lnTo>
                <a:lnTo>
                  <a:pt x="34710" y="606"/>
                </a:lnTo>
              </a:path>
            </a:pathLst>
          </a:custGeom>
          <a:noFill/>
          <a:ln w="22225" cap="rnd">
            <a:solidFill>
              <a:srgbClr val="007D66"/>
            </a:solidFill>
            <a:round/>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7641641" y="2797312"/>
            <a:ext cx="82296" cy="82296"/>
          </a:xfrm>
          <a:prstGeom prst="ellipse">
            <a:avLst/>
          </a:prstGeom>
          <a:solidFill>
            <a:srgbClr val="007D6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8048549" y="1475232"/>
            <a:ext cx="3576218" cy="1786128"/>
          </a:xfrm>
          <a:prstGeom prst="roundRect">
            <a:avLst>
              <a:gd name="adj" fmla="val 10238"/>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249717" y="1658112"/>
            <a:ext cx="3173882" cy="274320"/>
          </a:xfrm>
          <a:prstGeom prst="rect">
            <a:avLst/>
          </a:prstGeom>
          <a:noFill/>
        </p:spPr>
        <p:txBody>
          <a:bodyPr wrap="square" lIns="0" rIns="0" tIns="0" bIns="0" anchor="t">
            <a:noAutofit/>
          </a:bodyPr>
          <a:lstStyle/>
          <a:p>
            <a:pPr algn="l"/>
            <a:r>
              <a:rPr sz="1150" b="0" i="0">
                <a:solidFill>
                  <a:srgbClr val="4C5464"/>
                </a:solidFill>
                <a:latin typeface="Work Sans"/>
              </a:rPr>
              <a:t>Customers</a:t>
            </a:r>
          </a:p>
        </p:txBody>
      </p:sp>
      <p:sp>
        <p:nvSpPr>
          <p:cNvPr id="22" name="TextBox 21"/>
          <p:cNvSpPr txBox="1"/>
          <p:nvPr/>
        </p:nvSpPr>
        <p:spPr>
          <a:xfrm>
            <a:off x="8249717" y="1969008"/>
            <a:ext cx="3173882" cy="479044"/>
          </a:xfrm>
          <a:prstGeom prst="rect">
            <a:avLst/>
          </a:prstGeom>
          <a:noFill/>
        </p:spPr>
        <p:txBody>
          <a:bodyPr wrap="square" lIns="0" rIns="0" tIns="0" bIns="0" anchor="t">
            <a:noAutofit/>
          </a:bodyPr>
          <a:lstStyle/>
          <a:p>
            <a:pPr algn="l"/>
            <a:r>
              <a:rPr sz="3279" b="1" i="0">
                <a:solidFill>
                  <a:srgbClr val="141821"/>
                </a:solidFill>
                <a:latin typeface="Rubik"/>
              </a:rPr>
              <a:t>229</a:t>
            </a:r>
          </a:p>
        </p:txBody>
      </p:sp>
      <p:sp>
        <p:nvSpPr>
          <p:cNvPr id="23" name="Rounded Rectangle 22"/>
          <p:cNvSpPr/>
          <p:nvPr/>
        </p:nvSpPr>
        <p:spPr>
          <a:xfrm>
            <a:off x="566928" y="3425952"/>
            <a:ext cx="3576218" cy="1786128"/>
          </a:xfrm>
          <a:prstGeom prst="roundRect">
            <a:avLst>
              <a:gd name="adj" fmla="val 10238"/>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768096" y="3608832"/>
            <a:ext cx="3173882" cy="274320"/>
          </a:xfrm>
          <a:prstGeom prst="rect">
            <a:avLst/>
          </a:prstGeom>
          <a:noFill/>
        </p:spPr>
        <p:txBody>
          <a:bodyPr wrap="square" lIns="0" rIns="0" tIns="0" bIns="0" anchor="t">
            <a:noAutofit/>
          </a:bodyPr>
          <a:lstStyle/>
          <a:p>
            <a:pPr algn="l"/>
            <a:r>
              <a:rPr sz="1150" b="0" i="0">
                <a:solidFill>
                  <a:srgbClr val="4C5464"/>
                </a:solidFill>
                <a:latin typeface="Work Sans"/>
              </a:rPr>
              <a:t>Revenue</a:t>
            </a:r>
          </a:p>
        </p:txBody>
      </p:sp>
      <p:sp>
        <p:nvSpPr>
          <p:cNvPr id="25" name="TextBox 24"/>
          <p:cNvSpPr txBox="1"/>
          <p:nvPr/>
        </p:nvSpPr>
        <p:spPr>
          <a:xfrm>
            <a:off x="768096" y="3919728"/>
            <a:ext cx="3173882" cy="479044"/>
          </a:xfrm>
          <a:prstGeom prst="rect">
            <a:avLst/>
          </a:prstGeom>
          <a:noFill/>
        </p:spPr>
        <p:txBody>
          <a:bodyPr wrap="square" lIns="0" rIns="0" tIns="0" bIns="0" anchor="t">
            <a:noAutofit/>
          </a:bodyPr>
          <a:lstStyle/>
          <a:p>
            <a:pPr algn="l"/>
            <a:r>
              <a:rPr sz="3279" b="1" i="0">
                <a:solidFill>
                  <a:srgbClr val="141821"/>
                </a:solidFill>
                <a:latin typeface="Rubik"/>
              </a:rPr>
              <a:t>$271K</a:t>
            </a:r>
          </a:p>
        </p:txBody>
      </p:sp>
      <p:sp>
        <p:nvSpPr>
          <p:cNvPr id="26" name="Rounded Rectangle 25"/>
          <p:cNvSpPr/>
          <p:nvPr/>
        </p:nvSpPr>
        <p:spPr>
          <a:xfrm>
            <a:off x="4307738" y="3425952"/>
            <a:ext cx="3576218" cy="1786128"/>
          </a:xfrm>
          <a:prstGeom prst="roundRect">
            <a:avLst>
              <a:gd name="adj" fmla="val 10238"/>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4508906" y="3608832"/>
            <a:ext cx="3173882" cy="274320"/>
          </a:xfrm>
          <a:prstGeom prst="rect">
            <a:avLst/>
          </a:prstGeom>
          <a:noFill/>
        </p:spPr>
        <p:txBody>
          <a:bodyPr wrap="square" lIns="0" rIns="0" tIns="0" bIns="0" anchor="t">
            <a:noAutofit/>
          </a:bodyPr>
          <a:lstStyle/>
          <a:p>
            <a:pPr algn="l"/>
            <a:r>
              <a:rPr sz="1150" b="0" i="0">
                <a:solidFill>
                  <a:srgbClr val="4C5464"/>
                </a:solidFill>
                <a:latin typeface="Work Sans"/>
              </a:rPr>
              <a:t>ROAS</a:t>
            </a:r>
          </a:p>
        </p:txBody>
      </p:sp>
      <p:sp>
        <p:nvSpPr>
          <p:cNvPr id="28" name="TextBox 27"/>
          <p:cNvSpPr txBox="1"/>
          <p:nvPr/>
        </p:nvSpPr>
        <p:spPr>
          <a:xfrm>
            <a:off x="4508906" y="3919728"/>
            <a:ext cx="3173882" cy="479044"/>
          </a:xfrm>
          <a:prstGeom prst="rect">
            <a:avLst/>
          </a:prstGeom>
          <a:noFill/>
        </p:spPr>
        <p:txBody>
          <a:bodyPr wrap="square" lIns="0" rIns="0" tIns="0" bIns="0" anchor="t">
            <a:noAutofit/>
          </a:bodyPr>
          <a:lstStyle/>
          <a:p>
            <a:pPr algn="l"/>
            <a:r>
              <a:rPr sz="3279" b="1" i="0">
                <a:solidFill>
                  <a:srgbClr val="141821"/>
                </a:solidFill>
                <a:latin typeface="Rubik"/>
              </a:rPr>
              <a:t>5.9x</a:t>
            </a:r>
          </a:p>
        </p:txBody>
      </p:sp>
      <p:sp>
        <p:nvSpPr>
          <p:cNvPr id="29" name="Rounded Rectangle 28"/>
          <p:cNvSpPr/>
          <p:nvPr/>
        </p:nvSpPr>
        <p:spPr>
          <a:xfrm>
            <a:off x="8048549" y="3425952"/>
            <a:ext cx="3576218" cy="1786128"/>
          </a:xfrm>
          <a:prstGeom prst="roundRect">
            <a:avLst>
              <a:gd name="adj" fmla="val 10238"/>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8249717" y="3608832"/>
            <a:ext cx="3173882" cy="274320"/>
          </a:xfrm>
          <a:prstGeom prst="rect">
            <a:avLst/>
          </a:prstGeom>
          <a:noFill/>
        </p:spPr>
        <p:txBody>
          <a:bodyPr wrap="square" lIns="0" rIns="0" tIns="0" bIns="0" anchor="t">
            <a:noAutofit/>
          </a:bodyPr>
          <a:lstStyle/>
          <a:p>
            <a:pPr algn="l"/>
            <a:r>
              <a:rPr sz="1150" b="0" i="0">
                <a:solidFill>
                  <a:srgbClr val="4C5464"/>
                </a:solidFill>
                <a:latin typeface="Work Sans"/>
              </a:rPr>
              <a:t>Cost per customer</a:t>
            </a:r>
          </a:p>
        </p:txBody>
      </p:sp>
      <p:sp>
        <p:nvSpPr>
          <p:cNvPr id="31" name="TextBox 30"/>
          <p:cNvSpPr txBox="1"/>
          <p:nvPr/>
        </p:nvSpPr>
        <p:spPr>
          <a:xfrm>
            <a:off x="8249717" y="3919728"/>
            <a:ext cx="3173882" cy="479044"/>
          </a:xfrm>
          <a:prstGeom prst="rect">
            <a:avLst/>
          </a:prstGeom>
          <a:noFill/>
        </p:spPr>
        <p:txBody>
          <a:bodyPr wrap="square" lIns="0" rIns="0" tIns="0" bIns="0" anchor="t">
            <a:noAutofit/>
          </a:bodyPr>
          <a:lstStyle/>
          <a:p>
            <a:pPr algn="l"/>
            <a:r>
              <a:rPr sz="3279" b="1" i="0">
                <a:solidFill>
                  <a:srgbClr val="141821"/>
                </a:solidFill>
                <a:latin typeface="Rubik"/>
              </a:rPr>
              <a:t>$231</a:t>
            </a:r>
          </a:p>
        </p:txBody>
      </p:sp>
      <p:sp>
        <p:nvSpPr>
          <p:cNvPr id="32" name="TextBox 31"/>
          <p:cNvSpPr txBox="1"/>
          <p:nvPr/>
        </p:nvSpPr>
        <p:spPr>
          <a:xfrm>
            <a:off x="566928" y="5486400"/>
            <a:ext cx="11057839" cy="822960"/>
          </a:xfrm>
          <a:prstGeom prst="rect">
            <a:avLst/>
          </a:prstGeom>
          <a:noFill/>
        </p:spPr>
        <p:txBody>
          <a:bodyPr wrap="square" lIns="0" rIns="0" tIns="0" bIns="0" anchor="t">
            <a:noAutofit/>
          </a:bodyPr>
          <a:lstStyle/>
          <a:p>
            <a:pPr algn="l">
              <a:lnSpc>
                <a:spcPct val="115000"/>
              </a:lnSpc>
            </a:pPr>
            <a:r>
              <a:rPr sz="1450" b="0" i="0">
                <a:solidFill>
                  <a:srgbClr val="4C5464"/>
                </a:solidFill>
                <a:latin typeface="Work Sans"/>
              </a:rPr>
              <a:t>Google Ads: 87 customers worth $100K.</a:t>
            </a:r>
          </a:p>
          <a:p>
            <a:pPr algn="l">
              <a:lnSpc>
                <a:spcPct val="115000"/>
              </a:lnSpc>
              <a:spcBef>
                <a:spcPts val="797"/>
              </a:spcBef>
            </a:pPr>
            <a:r>
              <a:rPr sz="1450" b="0" i="0">
                <a:solidFill>
                  <a:srgbClr val="4C5464"/>
                </a:solidFill>
                <a:latin typeface="Work Sans"/>
              </a:rPr>
              <a:t>Your ad platforms brought 61% of revenue on $27.9K of spend. The other 39% came from organic, direct, referral and deals with no form lead.</a:t>
            </a:r>
          </a:p>
        </p:txBody>
      </p:sp>
      <p:sp>
        <p:nvSpPr>
          <p:cNvPr id="33" name="TextBox 32"/>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Full-funnel performance, Northwind Dental</a:t>
            </a:r>
          </a:p>
        </p:txBody>
      </p:sp>
      <p:sp>
        <p:nvSpPr>
          <p:cNvPr id="34" name="TextBox 33"/>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2 / 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Work Sans"/>
              </a:rPr>
              <a:t>The funnel</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141821"/>
                </a:solidFill>
                <a:latin typeface="Rubik"/>
              </a:rPr>
              <a:t>From first visit to </a:t>
            </a:r>
            <a:r>
              <a:rPr sz="3200" b="1" i="0">
                <a:solidFill>
                  <a:srgbClr val="0E7C66"/>
                </a:solidFill>
                <a:latin typeface="Rubik"/>
              </a:rPr>
              <a:t>customer</a:t>
            </a:r>
            <a:r>
              <a:rPr sz="3200" b="0" i="0">
                <a:solidFill>
                  <a:srgbClr val="141821"/>
                </a:solidFill>
                <a:latin typeface="Rubik"/>
              </a:rPr>
              <a:t>.</a:t>
            </a:r>
          </a:p>
        </p:txBody>
      </p:sp>
      <p:sp>
        <p:nvSpPr>
          <p:cNvPr id="4" name="TextBox 3"/>
          <p:cNvSpPr txBox="1"/>
          <p:nvPr/>
        </p:nvSpPr>
        <p:spPr>
          <a:xfrm>
            <a:off x="566928" y="1292352"/>
            <a:ext cx="8778240" cy="365760"/>
          </a:xfrm>
          <a:prstGeom prst="rect">
            <a:avLst/>
          </a:prstGeom>
          <a:noFill/>
        </p:spPr>
        <p:txBody>
          <a:bodyPr wrap="square" lIns="0" rIns="0" tIns="0" bIns="0" anchor="t">
            <a:noAutofit/>
          </a:bodyPr>
          <a:lstStyle/>
          <a:p>
            <a:pPr algn="l"/>
            <a:r>
              <a:rPr sz="1250" b="0" i="0">
                <a:solidFill>
                  <a:srgbClr val="4C5464"/>
                </a:solidFill>
                <a:latin typeface="Work Sans"/>
              </a:rPr>
              <a:t>Each stage comes from the platform named under it.</a:t>
            </a:r>
          </a:p>
        </p:txBody>
      </p:sp>
      <p:sp>
        <p:nvSpPr>
          <p:cNvPr id="5" name="Rounded Rectangle 4"/>
          <p:cNvSpPr/>
          <p:nvPr/>
        </p:nvSpPr>
        <p:spPr>
          <a:xfrm>
            <a:off x="566928" y="1804416"/>
            <a:ext cx="7223760" cy="4431792"/>
          </a:xfrm>
          <a:prstGeom prst="roundRect">
            <a:avLst>
              <a:gd name="adj" fmla="val 4126"/>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41248" y="2350099"/>
            <a:ext cx="1865376" cy="256032"/>
          </a:xfrm>
          <a:prstGeom prst="rect">
            <a:avLst/>
          </a:prstGeom>
          <a:noFill/>
        </p:spPr>
        <p:txBody>
          <a:bodyPr wrap="square" lIns="0" rIns="0" tIns="0" bIns="0" anchor="t">
            <a:noAutofit/>
          </a:bodyPr>
          <a:lstStyle/>
          <a:p>
            <a:pPr algn="l"/>
            <a:r>
              <a:rPr sz="1250" b="1" i="0">
                <a:solidFill>
                  <a:srgbClr val="141821"/>
                </a:solidFill>
                <a:latin typeface="Work Sans"/>
              </a:rPr>
              <a:t>Website sessions</a:t>
            </a:r>
          </a:p>
        </p:txBody>
      </p:sp>
      <p:sp>
        <p:nvSpPr>
          <p:cNvPr id="7" name="TextBox 6"/>
          <p:cNvSpPr txBox="1"/>
          <p:nvPr/>
        </p:nvSpPr>
        <p:spPr>
          <a:xfrm>
            <a:off x="841248" y="2606131"/>
            <a:ext cx="1865376" cy="201168"/>
          </a:xfrm>
          <a:prstGeom prst="rect">
            <a:avLst/>
          </a:prstGeom>
          <a:noFill/>
        </p:spPr>
        <p:txBody>
          <a:bodyPr wrap="square" lIns="0" rIns="0" tIns="0" bIns="0" anchor="t">
            <a:noAutofit/>
          </a:bodyPr>
          <a:lstStyle/>
          <a:p>
            <a:pPr algn="l"/>
            <a:r>
              <a:rPr sz="950" b="0" i="0">
                <a:solidFill>
                  <a:srgbClr val="737B8B"/>
                </a:solidFill>
                <a:latin typeface="Work Sans"/>
              </a:rPr>
              <a:t>Google Analytics 4</a:t>
            </a:r>
          </a:p>
        </p:txBody>
      </p:sp>
      <p:sp>
        <p:nvSpPr>
          <p:cNvPr id="8" name="Rounded Rectangle 7"/>
          <p:cNvSpPr/>
          <p:nvPr/>
        </p:nvSpPr>
        <p:spPr>
          <a:xfrm>
            <a:off x="2843784" y="2377531"/>
            <a:ext cx="3644616" cy="384048"/>
          </a:xfrm>
          <a:prstGeom prst="roundRect">
            <a:avLst>
              <a:gd name="adj" fmla="val 50000"/>
            </a:avLst>
          </a:prstGeom>
          <a:solidFill>
            <a:srgbClr val="005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Parallelogram 8"/>
          <p:cNvSpPr/>
          <p:nvPr/>
        </p:nvSpPr>
        <p:spPr>
          <a:xfrm>
            <a:off x="5467907" y="2331811"/>
            <a:ext cx="91440" cy="475488"/>
          </a:xfrm>
          <a:prstGeom prst="parallelogram">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598128" y="2386675"/>
            <a:ext cx="1463040" cy="365760"/>
          </a:xfrm>
          <a:prstGeom prst="rect">
            <a:avLst/>
          </a:prstGeom>
          <a:noFill/>
        </p:spPr>
        <p:txBody>
          <a:bodyPr wrap="square" lIns="0" rIns="0" tIns="0" bIns="0" anchor="ctr">
            <a:noAutofit/>
          </a:bodyPr>
          <a:lstStyle/>
          <a:p>
            <a:pPr algn="l"/>
            <a:r>
              <a:rPr sz="1700" b="1" i="0">
                <a:solidFill>
                  <a:srgbClr val="141821"/>
                </a:solidFill>
                <a:latin typeface="Rubik"/>
              </a:rPr>
              <a:t>40.8K</a:t>
            </a:r>
          </a:p>
        </p:txBody>
      </p:sp>
      <p:sp>
        <p:nvSpPr>
          <p:cNvPr id="11" name="TextBox 10"/>
          <p:cNvSpPr txBox="1"/>
          <p:nvPr/>
        </p:nvSpPr>
        <p:spPr>
          <a:xfrm>
            <a:off x="841248" y="3275167"/>
            <a:ext cx="1865376" cy="256032"/>
          </a:xfrm>
          <a:prstGeom prst="rect">
            <a:avLst/>
          </a:prstGeom>
          <a:noFill/>
        </p:spPr>
        <p:txBody>
          <a:bodyPr wrap="square" lIns="0" rIns="0" tIns="0" bIns="0" anchor="t">
            <a:noAutofit/>
          </a:bodyPr>
          <a:lstStyle/>
          <a:p>
            <a:pPr algn="l"/>
            <a:r>
              <a:rPr sz="1250" b="1" i="0">
                <a:solidFill>
                  <a:srgbClr val="141821"/>
                </a:solidFill>
                <a:latin typeface="Work Sans"/>
              </a:rPr>
              <a:t>Form leads</a:t>
            </a:r>
          </a:p>
        </p:txBody>
      </p:sp>
      <p:sp>
        <p:nvSpPr>
          <p:cNvPr id="12" name="TextBox 11"/>
          <p:cNvSpPr txBox="1"/>
          <p:nvPr/>
        </p:nvSpPr>
        <p:spPr>
          <a:xfrm>
            <a:off x="841248" y="3531199"/>
            <a:ext cx="1865376" cy="201168"/>
          </a:xfrm>
          <a:prstGeom prst="rect">
            <a:avLst/>
          </a:prstGeom>
          <a:noFill/>
        </p:spPr>
        <p:txBody>
          <a:bodyPr wrap="square" lIns="0" rIns="0" tIns="0" bIns="0" anchor="t">
            <a:noAutofit/>
          </a:bodyPr>
          <a:lstStyle/>
          <a:p>
            <a:pPr algn="l"/>
            <a:r>
              <a:rPr sz="950" b="0" i="0">
                <a:solidFill>
                  <a:srgbClr val="737B8B"/>
                </a:solidFill>
                <a:latin typeface="Work Sans"/>
              </a:rPr>
              <a:t>UTM Grabber</a:t>
            </a:r>
          </a:p>
        </p:txBody>
      </p:sp>
      <p:sp>
        <p:nvSpPr>
          <p:cNvPr id="13" name="Rounded Rectangle 12"/>
          <p:cNvSpPr/>
          <p:nvPr/>
        </p:nvSpPr>
        <p:spPr>
          <a:xfrm>
            <a:off x="2843784" y="3302599"/>
            <a:ext cx="3207262" cy="384048"/>
          </a:xfrm>
          <a:prstGeom prst="roundRect">
            <a:avLst>
              <a:gd name="adj" fmla="val 50000"/>
            </a:avLst>
          </a:prstGeom>
          <a:solidFill>
            <a:srgbClr val="007A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160774" y="3311743"/>
            <a:ext cx="1463040" cy="365760"/>
          </a:xfrm>
          <a:prstGeom prst="rect">
            <a:avLst/>
          </a:prstGeom>
          <a:noFill/>
        </p:spPr>
        <p:txBody>
          <a:bodyPr wrap="square" lIns="0" rIns="0" tIns="0" bIns="0" anchor="ctr">
            <a:noAutofit/>
          </a:bodyPr>
          <a:lstStyle/>
          <a:p>
            <a:pPr algn="l"/>
            <a:r>
              <a:rPr sz="1700" b="1" i="0">
                <a:solidFill>
                  <a:srgbClr val="141821"/>
                </a:solidFill>
                <a:latin typeface="Rubik"/>
              </a:rPr>
              <a:t>1,120</a:t>
            </a:r>
          </a:p>
        </p:txBody>
      </p:sp>
      <p:sp>
        <p:nvSpPr>
          <p:cNvPr id="15" name="TextBox 14"/>
          <p:cNvSpPr txBox="1"/>
          <p:nvPr/>
        </p:nvSpPr>
        <p:spPr>
          <a:xfrm>
            <a:off x="2843784" y="2976799"/>
            <a:ext cx="3644616" cy="201168"/>
          </a:xfrm>
          <a:prstGeom prst="rect">
            <a:avLst/>
          </a:prstGeom>
          <a:noFill/>
        </p:spPr>
        <p:txBody>
          <a:bodyPr wrap="square" lIns="0" rIns="0" tIns="0" bIns="0" anchor="t">
            <a:noAutofit/>
          </a:bodyPr>
          <a:lstStyle/>
          <a:p>
            <a:pPr algn="l"/>
            <a:r>
              <a:rPr sz="1000" b="0" i="0">
                <a:solidFill>
                  <a:srgbClr val="4C5464"/>
                </a:solidFill>
                <a:latin typeface="Work Sans"/>
              </a:rPr>
              <a:t>↓ 2.7% of sessions became leads</a:t>
            </a:r>
          </a:p>
        </p:txBody>
      </p:sp>
      <p:sp>
        <p:nvSpPr>
          <p:cNvPr id="16" name="TextBox 15"/>
          <p:cNvSpPr txBox="1"/>
          <p:nvPr/>
        </p:nvSpPr>
        <p:spPr>
          <a:xfrm>
            <a:off x="841248" y="4200235"/>
            <a:ext cx="1865376" cy="256032"/>
          </a:xfrm>
          <a:prstGeom prst="rect">
            <a:avLst/>
          </a:prstGeom>
          <a:noFill/>
        </p:spPr>
        <p:txBody>
          <a:bodyPr wrap="square" lIns="0" rIns="0" tIns="0" bIns="0" anchor="t">
            <a:noAutofit/>
          </a:bodyPr>
          <a:lstStyle/>
          <a:p>
            <a:pPr algn="l"/>
            <a:r>
              <a:rPr sz="1250" b="1" i="0">
                <a:solidFill>
                  <a:srgbClr val="141821"/>
                </a:solidFill>
                <a:latin typeface="Work Sans"/>
              </a:rPr>
              <a:t>Deals created</a:t>
            </a:r>
          </a:p>
        </p:txBody>
      </p:sp>
      <p:sp>
        <p:nvSpPr>
          <p:cNvPr id="17" name="TextBox 16"/>
          <p:cNvSpPr txBox="1"/>
          <p:nvPr/>
        </p:nvSpPr>
        <p:spPr>
          <a:xfrm>
            <a:off x="841248" y="4456267"/>
            <a:ext cx="1865376" cy="201168"/>
          </a:xfrm>
          <a:prstGeom prst="rect">
            <a:avLst/>
          </a:prstGeom>
          <a:noFill/>
        </p:spPr>
        <p:txBody>
          <a:bodyPr wrap="square" lIns="0" rIns="0" tIns="0" bIns="0" anchor="t">
            <a:noAutofit/>
          </a:bodyPr>
          <a:lstStyle/>
          <a:p>
            <a:pPr algn="l"/>
            <a:r>
              <a:rPr sz="950" b="0" i="0">
                <a:solidFill>
                  <a:srgbClr val="737B8B"/>
                </a:solidFill>
                <a:latin typeface="Work Sans"/>
              </a:rPr>
              <a:t>HubSpot</a:t>
            </a:r>
          </a:p>
        </p:txBody>
      </p:sp>
      <p:sp>
        <p:nvSpPr>
          <p:cNvPr id="18" name="Rounded Rectangle 17"/>
          <p:cNvSpPr/>
          <p:nvPr/>
        </p:nvSpPr>
        <p:spPr>
          <a:xfrm>
            <a:off x="2843784" y="4227667"/>
            <a:ext cx="1428950" cy="384048"/>
          </a:xfrm>
          <a:prstGeom prst="roundRect">
            <a:avLst>
              <a:gd name="adj" fmla="val 50000"/>
            </a:avLst>
          </a:prstGeom>
          <a:solidFill>
            <a:srgbClr val="48A0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4382462" y="4236811"/>
            <a:ext cx="1463040" cy="365760"/>
          </a:xfrm>
          <a:prstGeom prst="rect">
            <a:avLst/>
          </a:prstGeom>
          <a:noFill/>
        </p:spPr>
        <p:txBody>
          <a:bodyPr wrap="square" lIns="0" rIns="0" tIns="0" bIns="0" anchor="ctr">
            <a:noAutofit/>
          </a:bodyPr>
          <a:lstStyle/>
          <a:p>
            <a:pPr algn="l"/>
            <a:r>
              <a:rPr sz="1700" b="1" i="0">
                <a:solidFill>
                  <a:srgbClr val="141821"/>
                </a:solidFill>
                <a:latin typeface="Rubik"/>
              </a:rPr>
              <a:t>499</a:t>
            </a:r>
          </a:p>
        </p:txBody>
      </p:sp>
      <p:sp>
        <p:nvSpPr>
          <p:cNvPr id="20" name="TextBox 19"/>
          <p:cNvSpPr txBox="1"/>
          <p:nvPr/>
        </p:nvSpPr>
        <p:spPr>
          <a:xfrm>
            <a:off x="2843784" y="3901867"/>
            <a:ext cx="3644616" cy="201168"/>
          </a:xfrm>
          <a:prstGeom prst="rect">
            <a:avLst/>
          </a:prstGeom>
          <a:noFill/>
        </p:spPr>
        <p:txBody>
          <a:bodyPr wrap="square" lIns="0" rIns="0" tIns="0" bIns="0" anchor="t">
            <a:noAutofit/>
          </a:bodyPr>
          <a:lstStyle/>
          <a:p>
            <a:pPr algn="l"/>
            <a:r>
              <a:rPr sz="1000" b="0" i="0">
                <a:solidFill>
                  <a:srgbClr val="4C5464"/>
                </a:solidFill>
                <a:latin typeface="Work Sans"/>
              </a:rPr>
              <a:t>↓ 45% of leads became deals</a:t>
            </a:r>
          </a:p>
        </p:txBody>
      </p:sp>
      <p:sp>
        <p:nvSpPr>
          <p:cNvPr id="21" name="TextBox 20"/>
          <p:cNvSpPr txBox="1"/>
          <p:nvPr/>
        </p:nvSpPr>
        <p:spPr>
          <a:xfrm>
            <a:off x="841248" y="5125303"/>
            <a:ext cx="1865376" cy="256032"/>
          </a:xfrm>
          <a:prstGeom prst="rect">
            <a:avLst/>
          </a:prstGeom>
          <a:noFill/>
        </p:spPr>
        <p:txBody>
          <a:bodyPr wrap="square" lIns="0" rIns="0" tIns="0" bIns="0" anchor="t">
            <a:noAutofit/>
          </a:bodyPr>
          <a:lstStyle/>
          <a:p>
            <a:pPr algn="l"/>
            <a:r>
              <a:rPr sz="1250" b="1" i="0">
                <a:solidFill>
                  <a:srgbClr val="141821"/>
                </a:solidFill>
                <a:latin typeface="Work Sans"/>
              </a:rPr>
              <a:t>Customers won</a:t>
            </a:r>
          </a:p>
        </p:txBody>
      </p:sp>
      <p:sp>
        <p:nvSpPr>
          <p:cNvPr id="22" name="TextBox 21"/>
          <p:cNvSpPr txBox="1"/>
          <p:nvPr/>
        </p:nvSpPr>
        <p:spPr>
          <a:xfrm>
            <a:off x="841248" y="5381335"/>
            <a:ext cx="1865376" cy="201168"/>
          </a:xfrm>
          <a:prstGeom prst="rect">
            <a:avLst/>
          </a:prstGeom>
          <a:noFill/>
        </p:spPr>
        <p:txBody>
          <a:bodyPr wrap="square" lIns="0" rIns="0" tIns="0" bIns="0" anchor="t">
            <a:noAutofit/>
          </a:bodyPr>
          <a:lstStyle/>
          <a:p>
            <a:pPr algn="l"/>
            <a:r>
              <a:rPr sz="950" b="0" i="0">
                <a:solidFill>
                  <a:srgbClr val="737B8B"/>
                </a:solidFill>
                <a:latin typeface="Work Sans"/>
              </a:rPr>
              <a:t>HubSpot</a:t>
            </a:r>
          </a:p>
        </p:txBody>
      </p:sp>
      <p:sp>
        <p:nvSpPr>
          <p:cNvPr id="23" name="Rounded Rectangle 22"/>
          <p:cNvSpPr/>
          <p:nvPr/>
        </p:nvSpPr>
        <p:spPr>
          <a:xfrm>
            <a:off x="2843784" y="5152735"/>
            <a:ext cx="627134" cy="384048"/>
          </a:xfrm>
          <a:prstGeom prst="roundRect">
            <a:avLst>
              <a:gd name="adj" fmla="val 50000"/>
            </a:avLst>
          </a:prstGeom>
          <a:solidFill>
            <a:srgbClr val="79C5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3580646" y="5161879"/>
            <a:ext cx="1463040" cy="365760"/>
          </a:xfrm>
          <a:prstGeom prst="rect">
            <a:avLst/>
          </a:prstGeom>
          <a:noFill/>
        </p:spPr>
        <p:txBody>
          <a:bodyPr wrap="square" lIns="0" rIns="0" tIns="0" bIns="0" anchor="ctr">
            <a:noAutofit/>
          </a:bodyPr>
          <a:lstStyle/>
          <a:p>
            <a:pPr algn="l"/>
            <a:r>
              <a:rPr sz="1700" b="1" i="0">
                <a:solidFill>
                  <a:srgbClr val="141821"/>
                </a:solidFill>
                <a:latin typeface="Rubik"/>
              </a:rPr>
              <a:t>219</a:t>
            </a:r>
          </a:p>
        </p:txBody>
      </p:sp>
      <p:sp>
        <p:nvSpPr>
          <p:cNvPr id="25" name="TextBox 24"/>
          <p:cNvSpPr txBox="1"/>
          <p:nvPr/>
        </p:nvSpPr>
        <p:spPr>
          <a:xfrm>
            <a:off x="2843784" y="4826935"/>
            <a:ext cx="3644616" cy="201168"/>
          </a:xfrm>
          <a:prstGeom prst="rect">
            <a:avLst/>
          </a:prstGeom>
          <a:noFill/>
        </p:spPr>
        <p:txBody>
          <a:bodyPr wrap="square" lIns="0" rIns="0" tIns="0" bIns="0" anchor="t">
            <a:noAutofit/>
          </a:bodyPr>
          <a:lstStyle/>
          <a:p>
            <a:pPr algn="l"/>
            <a:r>
              <a:rPr sz="1000" b="0" i="0">
                <a:solidFill>
                  <a:srgbClr val="4C5464"/>
                </a:solidFill>
                <a:latin typeface="Work Sans"/>
              </a:rPr>
              <a:t>↓ 44% of deals won so far</a:t>
            </a:r>
          </a:p>
        </p:txBody>
      </p:sp>
      <p:sp>
        <p:nvSpPr>
          <p:cNvPr id="26" name="TextBox 25"/>
          <p:cNvSpPr txBox="1"/>
          <p:nvPr/>
        </p:nvSpPr>
        <p:spPr>
          <a:xfrm>
            <a:off x="841248" y="5852160"/>
            <a:ext cx="6675120" cy="237744"/>
          </a:xfrm>
          <a:prstGeom prst="rect">
            <a:avLst/>
          </a:prstGeom>
          <a:noFill/>
        </p:spPr>
        <p:txBody>
          <a:bodyPr wrap="square" lIns="0" rIns="0" tIns="0" bIns="0" anchor="t">
            <a:noAutofit/>
          </a:bodyPr>
          <a:lstStyle/>
          <a:p>
            <a:pPr algn="l"/>
            <a:r>
              <a:rPr sz="1000" b="0" i="0">
                <a:solidFill>
                  <a:srgbClr val="737B8B"/>
                </a:solidFill>
                <a:latin typeface="Work Sans"/>
              </a:rPr>
              <a:t>Deal stages count deals matched by email to these leads: 499 of 519. The other 20 are in the totals and the channel table.</a:t>
            </a:r>
          </a:p>
        </p:txBody>
      </p:sp>
      <p:sp>
        <p:nvSpPr>
          <p:cNvPr id="27" name="Rounded Rectangle 26"/>
          <p:cNvSpPr/>
          <p:nvPr/>
        </p:nvSpPr>
        <p:spPr>
          <a:xfrm>
            <a:off x="7973568" y="1804416"/>
            <a:ext cx="3651199" cy="4431792"/>
          </a:xfrm>
          <a:prstGeom prst="roundRect">
            <a:avLst>
              <a:gd name="adj" fmla="val 5008"/>
            </a:avLst>
          </a:prstGeom>
          <a:solidFill>
            <a:srgbClr val="EE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8229600" y="2060448"/>
            <a:ext cx="3139135" cy="256032"/>
          </a:xfrm>
          <a:prstGeom prst="rect">
            <a:avLst/>
          </a:prstGeom>
          <a:noFill/>
        </p:spPr>
        <p:txBody>
          <a:bodyPr wrap="square" lIns="0" rIns="0" tIns="0" bIns="0" anchor="t">
            <a:noAutofit/>
          </a:bodyPr>
          <a:lstStyle/>
          <a:p>
            <a:pPr algn="l"/>
            <a:r>
              <a:rPr sz="1050" b="1" i="0">
                <a:solidFill>
                  <a:srgbClr val="0E7C66"/>
                </a:solidFill>
                <a:latin typeface="Work Sans"/>
              </a:rPr>
              <a:t>Where it leaks</a:t>
            </a:r>
          </a:p>
        </p:txBody>
      </p:sp>
      <p:sp>
        <p:nvSpPr>
          <p:cNvPr id="29" name="TextBox 28"/>
          <p:cNvSpPr txBox="1"/>
          <p:nvPr/>
        </p:nvSpPr>
        <p:spPr>
          <a:xfrm>
            <a:off x="8229600" y="2353056"/>
            <a:ext cx="3139135" cy="645160"/>
          </a:xfrm>
          <a:prstGeom prst="rect">
            <a:avLst/>
          </a:prstGeom>
          <a:noFill/>
        </p:spPr>
        <p:txBody>
          <a:bodyPr wrap="square" lIns="0" rIns="0" tIns="0" bIns="0" anchor="t">
            <a:noAutofit/>
          </a:bodyPr>
          <a:lstStyle/>
          <a:p>
            <a:pPr algn="l">
              <a:lnSpc>
                <a:spcPct val="105000"/>
              </a:lnSpc>
            </a:pPr>
            <a:r>
              <a:rPr sz="2000" b="0" i="0">
                <a:solidFill>
                  <a:srgbClr val="141821"/>
                </a:solidFill>
                <a:latin typeface="Rubik"/>
              </a:rPr>
              <a:t>Only 45% of leads became a </a:t>
            </a:r>
            <a:r>
              <a:rPr sz="2000" b="1" i="0">
                <a:solidFill>
                  <a:srgbClr val="0E7C66"/>
                </a:solidFill>
                <a:latin typeface="Rubik"/>
              </a:rPr>
              <a:t>deal</a:t>
            </a:r>
            <a:r>
              <a:rPr sz="2000" b="0" i="0">
                <a:solidFill>
                  <a:srgbClr val="141821"/>
                </a:solidFill>
                <a:latin typeface="Rubik"/>
              </a:rPr>
              <a:t>.</a:t>
            </a:r>
          </a:p>
        </p:txBody>
      </p:sp>
      <p:sp>
        <p:nvSpPr>
          <p:cNvPr id="30" name="TextBox 29"/>
          <p:cNvSpPr txBox="1"/>
          <p:nvPr/>
        </p:nvSpPr>
        <p:spPr>
          <a:xfrm>
            <a:off x="8229600" y="3107944"/>
            <a:ext cx="3139135" cy="2872232"/>
          </a:xfrm>
          <a:prstGeom prst="rect">
            <a:avLst/>
          </a:prstGeom>
          <a:noFill/>
        </p:spPr>
        <p:txBody>
          <a:bodyPr wrap="square" lIns="0" rIns="0" tIns="0" bIns="0" anchor="t">
            <a:noAutofit/>
          </a:bodyPr>
          <a:lstStyle/>
          <a:p>
            <a:pPr algn="l">
              <a:lnSpc>
                <a:spcPct val="118000"/>
              </a:lnSpc>
            </a:pPr>
            <a:r>
              <a:rPr sz="1350" b="0" i="0">
                <a:solidFill>
                  <a:srgbClr val="4C5464"/>
                </a:solidFill>
                <a:latin typeface="Work Sans"/>
              </a:rPr>
              <a:t>621 of 1,120 leads have no deal in your HubSpot. That is the widest gap after the form.</a:t>
            </a:r>
          </a:p>
          <a:p>
            <a:pPr algn="l">
              <a:lnSpc>
                <a:spcPct val="118000"/>
              </a:lnSpc>
              <a:spcBef>
                <a:spcPts val="742"/>
              </a:spcBef>
            </a:pPr>
            <a:r>
              <a:rPr sz="1350" b="0" i="0">
                <a:solidFill>
                  <a:srgbClr val="4C5464"/>
                </a:solidFill>
                <a:latin typeface="Work Sans"/>
              </a:rPr>
              <a:t>Check that every form lead reaches HubSpot and gets a reply.</a:t>
            </a:r>
          </a:p>
          <a:p>
            <a:pPr algn="l">
              <a:lnSpc>
                <a:spcPct val="118000"/>
              </a:lnSpc>
              <a:spcBef>
                <a:spcPts val="742"/>
              </a:spcBef>
            </a:pPr>
            <a:r>
              <a:rPr sz="1350" b="0" i="0">
                <a:solidFill>
                  <a:srgbClr val="4C5464"/>
                </a:solidFill>
                <a:latin typeface="Work Sans"/>
              </a:rPr>
              <a:t>112 deals from these leads are still open, so the won count can still grow.</a:t>
            </a:r>
          </a:p>
        </p:txBody>
      </p:sp>
      <p:sp>
        <p:nvSpPr>
          <p:cNvPr id="31" name="TextBox 30"/>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Full-funnel performance, Northwind Dental</a:t>
            </a:r>
          </a:p>
        </p:txBody>
      </p:sp>
      <p:sp>
        <p:nvSpPr>
          <p:cNvPr id="32" name="TextBox 31"/>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3 / 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Work Sans"/>
              </a:rPr>
              <a:t>Channels</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141821"/>
                </a:solidFill>
                <a:latin typeface="Rubik"/>
              </a:rPr>
              <a:t>Every channel, from </a:t>
            </a:r>
            <a:r>
              <a:rPr sz="3200" b="1" i="0">
                <a:solidFill>
                  <a:srgbClr val="0E7C66"/>
                </a:solidFill>
                <a:latin typeface="Rubik"/>
              </a:rPr>
              <a:t>spend</a:t>
            </a:r>
            <a:r>
              <a:rPr sz="3200" b="0" i="0">
                <a:solidFill>
                  <a:srgbClr val="141821"/>
                </a:solidFill>
                <a:latin typeface="Rubik"/>
              </a:rPr>
              <a:t> to revenue.</a:t>
            </a:r>
          </a:p>
        </p:txBody>
      </p:sp>
      <p:sp>
        <p:nvSpPr>
          <p:cNvPr id="4" name="TextBox 3"/>
          <p:cNvSpPr txBox="1"/>
          <p:nvPr/>
        </p:nvSpPr>
        <p:spPr>
          <a:xfrm>
            <a:off x="566928" y="1292352"/>
            <a:ext cx="8778240" cy="365760"/>
          </a:xfrm>
          <a:prstGeom prst="rect">
            <a:avLst/>
          </a:prstGeom>
          <a:noFill/>
        </p:spPr>
        <p:txBody>
          <a:bodyPr wrap="square" lIns="0" rIns="0" tIns="0" bIns="0" anchor="t">
            <a:noAutofit/>
          </a:bodyPr>
          <a:lstStyle/>
          <a:p>
            <a:pPr algn="l"/>
            <a:r>
              <a:rPr sz="1250" b="0" i="0">
                <a:solidFill>
                  <a:srgbClr val="4C5464"/>
                </a:solidFill>
                <a:latin typeface="Work Sans"/>
              </a:rPr>
              <a:t>Ad platforms first, then the channels you don't pay per click for.</a:t>
            </a:r>
          </a:p>
        </p:txBody>
      </p:sp>
      <p:sp>
        <p:nvSpPr>
          <p:cNvPr id="5" name="TextBox 4"/>
          <p:cNvSpPr txBox="1"/>
          <p:nvPr/>
        </p:nvSpPr>
        <p:spPr>
          <a:xfrm>
            <a:off x="566928" y="1758696"/>
            <a:ext cx="11057839" cy="274320"/>
          </a:xfrm>
          <a:prstGeom prst="rect">
            <a:avLst/>
          </a:prstGeom>
          <a:noFill/>
        </p:spPr>
        <p:txBody>
          <a:bodyPr wrap="square" lIns="0" rIns="0" tIns="0" bIns="0" anchor="t">
            <a:noAutofit/>
          </a:bodyPr>
          <a:lstStyle/>
          <a:p>
            <a:pPr algn="l"/>
            <a:r>
              <a:rPr sz="1400" b="0" i="0">
                <a:solidFill>
                  <a:srgbClr val="141821"/>
                </a:solidFill>
                <a:latin typeface="Rubik"/>
              </a:rPr>
              <a:t>Every </a:t>
            </a:r>
            <a:r>
              <a:rPr sz="1400" b="1" i="0">
                <a:solidFill>
                  <a:srgbClr val="0E7C66"/>
                </a:solidFill>
                <a:latin typeface="Rubik"/>
              </a:rPr>
              <a:t>channel</a:t>
            </a:r>
            <a:r>
              <a:rPr sz="1400" b="0" i="0">
                <a:solidFill>
                  <a:srgbClr val="141821"/>
                </a:solidFill>
                <a:latin typeface="Rubik"/>
              </a:rPr>
              <a:t> side by side</a:t>
            </a:r>
          </a:p>
        </p:txBody>
      </p:sp>
      <p:graphicFrame>
        <p:nvGraphicFramePr>
          <p:cNvPr id="6" name="Table 5"/>
          <p:cNvGraphicFramePr>
            <a:graphicFrameLocks noGrp="1"/>
          </p:cNvGraphicFramePr>
          <p:nvPr/>
        </p:nvGraphicFramePr>
        <p:xfrm>
          <a:off x="566928" y="2170176"/>
          <a:ext cx="11057841" cy="3864861"/>
        </p:xfrm>
        <a:graphic>
          <a:graphicData uri="http://schemas.openxmlformats.org/drawingml/2006/table">
            <a:tbl>
              <a:tblPr firstRow="0" bandRow="0" firstCol="0" lastRow="0" lastCol="0" bandCol="0">
                <a:tableStyleId>{2D5ABB26-0587-4C30-8999-92F81FD0307C}</a:tableStyleId>
              </a:tblPr>
              <a:tblGrid>
                <a:gridCol w="2250711"/>
                <a:gridCol w="978570"/>
                <a:gridCol w="978570"/>
                <a:gridCol w="1957140"/>
                <a:gridCol w="978570"/>
                <a:gridCol w="978570"/>
                <a:gridCol w="978570"/>
                <a:gridCol w="978570"/>
                <a:gridCol w="978570"/>
              </a:tblGrid>
              <a:tr h="429429">
                <a:tc>
                  <a:txBody>
                    <a:bodyPr wrap="none"/>
                    <a:lstStyle/>
                    <a:p>
                      <a:pPr algn="l"/>
                      <a:r>
                        <a:rPr sz="950" b="1" i="0">
                          <a:solidFill>
                            <a:srgbClr val="737B8B"/>
                          </a:solidFill>
                          <a:latin typeface="Work Sans"/>
                        </a:rPr>
                        <a:t>Channel</a:t>
                      </a:r>
                    </a:p>
                  </a:txBody>
                  <a:tcPr marL="91440" marR="91440" marT="18288" marB="18288" anchor="ctr">
                    <a:lnL w="0">
                      <a:noFill/>
                    </a:lnL>
                    <a:lnR w="0">
                      <a:noFill/>
                    </a:lnR>
                    <a:lnT w="0">
                      <a:noFill/>
                    </a:lnT>
                    <a:lnB w="9525">
                      <a:solidFill>
                        <a:srgbClr val="E6E8EE"/>
                      </a:solidFill>
                    </a:lnB>
                    <a:solidFill>
                      <a:srgbClr val="FFFFFF"/>
                    </a:solidFill>
                  </a:tcPr>
                </a:tc>
                <a:tc>
                  <a:txBody>
                    <a:bodyPr wrap="none"/>
                    <a:lstStyle/>
                    <a:p>
                      <a:pPr algn="r"/>
                      <a:r>
                        <a:rPr sz="950" b="1" i="0">
                          <a:solidFill>
                            <a:srgbClr val="737B8B"/>
                          </a:solidFill>
                          <a:latin typeface="Work Sans"/>
                        </a:rPr>
                        <a:t>Ad spend</a:t>
                      </a:r>
                    </a:p>
                  </a:txBody>
                  <a:tcPr marL="91440" marR="91440" marT="18288" marB="18288" anchor="ctr">
                    <a:lnL w="0">
                      <a:noFill/>
                    </a:lnL>
                    <a:lnR w="0">
                      <a:noFill/>
                    </a:lnR>
                    <a:lnT w="0">
                      <a:noFill/>
                    </a:lnT>
                    <a:lnB w="9525">
                      <a:solidFill>
                        <a:srgbClr val="E6E8EE"/>
                      </a:solidFill>
                    </a:lnB>
                    <a:solidFill>
                      <a:srgbClr val="FFFFFF"/>
                    </a:solidFill>
                  </a:tcPr>
                </a:tc>
                <a:tc>
                  <a:txBody>
                    <a:bodyPr wrap="none"/>
                    <a:lstStyle/>
                    <a:p>
                      <a:pPr algn="r"/>
                      <a:r>
                        <a:rPr sz="950" b="1" i="0">
                          <a:solidFill>
                            <a:srgbClr val="737B8B"/>
                          </a:solidFill>
                          <a:latin typeface="Work Sans"/>
                        </a:rPr>
                        <a:t>Sessions</a:t>
                      </a:r>
                    </a:p>
                  </a:txBody>
                  <a:tcPr marL="91440" marR="91440" marT="18288" marB="18288" anchor="ctr">
                    <a:lnL w="0">
                      <a:noFill/>
                    </a:lnL>
                    <a:lnR w="0">
                      <a:noFill/>
                    </a:lnR>
                    <a:lnT w="0">
                      <a:noFill/>
                    </a:lnT>
                    <a:lnB w="9525">
                      <a:solidFill>
                        <a:srgbClr val="E6E8EE"/>
                      </a:solidFill>
                    </a:lnB>
                    <a:solidFill>
                      <a:srgbClr val="FFFFFF"/>
                    </a:solidFill>
                  </a:tcPr>
                </a:tc>
                <a:tc>
                  <a:txBody>
                    <a:bodyPr wrap="none"/>
                    <a:lstStyle/>
                    <a:p>
                      <a:pPr algn="l"/>
                      <a:r>
                        <a:rPr sz="950" b="1" i="0">
                          <a:solidFill>
                            <a:srgbClr val="737B8B"/>
                          </a:solidFill>
                          <a:latin typeface="Work Sans"/>
                        </a:rPr>
                        <a:t>Leads</a:t>
                      </a:r>
                    </a:p>
                  </a:txBody>
                  <a:tcPr marL="91440" marR="91440" marT="18288" marB="18288" anchor="ctr">
                    <a:lnL w="0">
                      <a:noFill/>
                    </a:lnL>
                    <a:lnR w="0">
                      <a:noFill/>
                    </a:lnR>
                    <a:lnT w="0">
                      <a:noFill/>
                    </a:lnT>
                    <a:lnB w="9525">
                      <a:solidFill>
                        <a:srgbClr val="E6E8EE"/>
                      </a:solidFill>
                    </a:lnB>
                    <a:solidFill>
                      <a:srgbClr val="FFFFFF"/>
                    </a:solidFill>
                  </a:tcPr>
                </a:tc>
                <a:tc>
                  <a:txBody>
                    <a:bodyPr wrap="none"/>
                    <a:lstStyle/>
                    <a:p>
                      <a:pPr algn="r"/>
                      <a:r>
                        <a:rPr sz="950" b="1" i="0">
                          <a:solidFill>
                            <a:srgbClr val="737B8B"/>
                          </a:solidFill>
                          <a:latin typeface="Work Sans"/>
                        </a:rPr>
                        <a:t>Lead rate</a:t>
                      </a:r>
                    </a:p>
                  </a:txBody>
                  <a:tcPr marL="91440" marR="91440" marT="18288" marB="18288" anchor="ctr">
                    <a:lnL w="0">
                      <a:noFill/>
                    </a:lnL>
                    <a:lnR w="0">
                      <a:noFill/>
                    </a:lnR>
                    <a:lnT w="0">
                      <a:noFill/>
                    </a:lnT>
                    <a:lnB w="9525">
                      <a:solidFill>
                        <a:srgbClr val="E6E8EE"/>
                      </a:solidFill>
                    </a:lnB>
                    <a:solidFill>
                      <a:srgbClr val="FFFFFF"/>
                    </a:solidFill>
                  </a:tcPr>
                </a:tc>
                <a:tc>
                  <a:txBody>
                    <a:bodyPr wrap="none"/>
                    <a:lstStyle/>
                    <a:p>
                      <a:pPr algn="r"/>
                      <a:r>
                        <a:rPr sz="950" b="1" i="0">
                          <a:solidFill>
                            <a:srgbClr val="737B8B"/>
                          </a:solidFill>
                          <a:latin typeface="Work Sans"/>
                        </a:rPr>
                        <a:t>Customers</a:t>
                      </a:r>
                    </a:p>
                  </a:txBody>
                  <a:tcPr marL="91440" marR="91440" marT="18288" marB="18288" anchor="ctr">
                    <a:lnL w="0">
                      <a:noFill/>
                    </a:lnL>
                    <a:lnR w="0">
                      <a:noFill/>
                    </a:lnR>
                    <a:lnT w="0">
                      <a:noFill/>
                    </a:lnT>
                    <a:lnB w="9525">
                      <a:solidFill>
                        <a:srgbClr val="E6E8EE"/>
                      </a:solidFill>
                    </a:lnB>
                    <a:solidFill>
                      <a:srgbClr val="FFFFFF"/>
                    </a:solidFill>
                  </a:tcPr>
                </a:tc>
                <a:tc>
                  <a:txBody>
                    <a:bodyPr wrap="none"/>
                    <a:lstStyle/>
                    <a:p>
                      <a:pPr algn="r"/>
                      <a:r>
                        <a:rPr sz="950" b="1" i="0">
                          <a:solidFill>
                            <a:srgbClr val="737B8B"/>
                          </a:solidFill>
                          <a:latin typeface="Work Sans"/>
                        </a:rPr>
                        <a:t>Revenue</a:t>
                      </a:r>
                    </a:p>
                  </a:txBody>
                  <a:tcPr marL="91440" marR="91440" marT="18288" marB="18288" anchor="ctr">
                    <a:lnL w="0">
                      <a:noFill/>
                    </a:lnL>
                    <a:lnR w="0">
                      <a:noFill/>
                    </a:lnR>
                    <a:lnT w="0">
                      <a:noFill/>
                    </a:lnT>
                    <a:lnB w="9525">
                      <a:solidFill>
                        <a:srgbClr val="E6E8EE"/>
                      </a:solidFill>
                    </a:lnB>
                    <a:solidFill>
                      <a:srgbClr val="FFFFFF"/>
                    </a:solidFill>
                  </a:tcPr>
                </a:tc>
                <a:tc>
                  <a:txBody>
                    <a:bodyPr wrap="none"/>
                    <a:lstStyle/>
                    <a:p>
                      <a:pPr algn="r"/>
                      <a:r>
                        <a:rPr sz="950" b="1" i="0">
                          <a:solidFill>
                            <a:srgbClr val="737B8B"/>
                          </a:solidFill>
                          <a:latin typeface="Work Sans"/>
                        </a:rPr>
                        <a:t>ROAS</a:t>
                      </a:r>
                    </a:p>
                  </a:txBody>
                  <a:tcPr marL="91440" marR="91440" marT="18288" marB="18288" anchor="ctr">
                    <a:lnL w="0">
                      <a:noFill/>
                    </a:lnL>
                    <a:lnR w="0">
                      <a:noFill/>
                    </a:lnR>
                    <a:lnT w="0">
                      <a:noFill/>
                    </a:lnT>
                    <a:lnB w="9525">
                      <a:solidFill>
                        <a:srgbClr val="E6E8EE"/>
                      </a:solidFill>
                    </a:lnB>
                    <a:solidFill>
                      <a:srgbClr val="FFFFFF"/>
                    </a:solidFill>
                  </a:tcPr>
                </a:tc>
                <a:tc>
                  <a:txBody>
                    <a:bodyPr wrap="none"/>
                    <a:lstStyle/>
                    <a:p>
                      <a:pPr algn="r"/>
                      <a:r>
                        <a:rPr sz="950" b="1" i="0">
                          <a:solidFill>
                            <a:srgbClr val="737B8B"/>
                          </a:solidFill>
                          <a:latin typeface="Work Sans"/>
                        </a:rPr>
                        <a:t>Cost per customer</a:t>
                      </a:r>
                    </a:p>
                  </a:txBody>
                  <a:tcPr marL="91440" marR="91440" marT="18288" marB="18288" anchor="ctr">
                    <a:lnL w="0">
                      <a:noFill/>
                    </a:lnL>
                    <a:lnR w="0">
                      <a:noFill/>
                    </a:lnR>
                    <a:lnT w="0">
                      <a:noFill/>
                    </a:lnT>
                    <a:lnB w="9525">
                      <a:solidFill>
                        <a:srgbClr val="E6E8EE"/>
                      </a:solidFill>
                    </a:lnB>
                    <a:solidFill>
                      <a:srgbClr val="FFFFFF"/>
                    </a:solidFill>
                  </a:tcPr>
                </a:tc>
              </a:tr>
              <a:tr h="429429">
                <a:tc>
                  <a:txBody>
                    <a:bodyPr wrap="none"/>
                    <a:lstStyle/>
                    <a:p>
                      <a:pPr algn="l"/>
                      <a:r>
                        <a:rPr sz="1100" b="1" i="0">
                          <a:solidFill>
                            <a:srgbClr val="141821"/>
                          </a:solidFill>
                          <a:latin typeface="Work Sans"/>
                        </a:rPr>
                        <a:t>Google Ads</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$18.9K</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5,320</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0" i="0">
                          <a:solidFill>
                            <a:srgbClr val="141821"/>
                          </a:solidFill>
                          <a:latin typeface="Work Sans"/>
                        </a:rPr>
                        <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7.8%</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87</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$100K</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5.3x</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$217</a:t>
                      </a:r>
                    </a:p>
                  </a:txBody>
                  <a:tcPr marL="91440" marR="91440" marT="18288" marB="18288" anchor="ctr">
                    <a:lnL w="0">
                      <a:noFill/>
                    </a:lnL>
                    <a:lnR w="0">
                      <a:noFill/>
                    </a:lnR>
                    <a:lnT w="0">
                      <a:noFill/>
                    </a:lnT>
                    <a:lnB w="9525">
                      <a:solidFill>
                        <a:srgbClr val="F0F1F5"/>
                      </a:solidFill>
                    </a:lnB>
                    <a:solidFill>
                      <a:srgbClr val="FFFFFF"/>
                    </a:solidFill>
                  </a:tcPr>
                </a:tc>
              </a:tr>
              <a:tr h="429429">
                <a:tc>
                  <a:txBody>
                    <a:bodyPr wrap="none"/>
                    <a:lstStyle/>
                    <a:p>
                      <a:pPr algn="l"/>
                      <a:r>
                        <a:rPr sz="1100" b="1" i="0">
                          <a:solidFill>
                            <a:srgbClr val="141821"/>
                          </a:solidFill>
                          <a:latin typeface="Work Sans"/>
                        </a:rPr>
                        <a:t>Meta Ads</a:t>
                      </a:r>
                    </a:p>
                  </a:txBody>
                  <a:tcPr marL="91440" marR="91440" marT="18288" marB="18288" anchor="ctr">
                    <a:lnL w="0">
                      <a:noFill/>
                    </a:lnL>
                    <a:lnR w="0">
                      <a:noFill/>
                    </a:lnR>
                    <a:lnT w="0">
                      <a:noFill/>
                    </a:lnT>
                    <a:lnB w="9525">
                      <a:solidFill>
                        <a:srgbClr val="F0F1F5"/>
                      </a:solidFill>
                    </a:lnB>
                    <a:solidFill>
                      <a:srgbClr val="E7F0ED"/>
                    </a:solidFill>
                  </a:tcPr>
                </a:tc>
                <a:tc>
                  <a:txBody>
                    <a:bodyPr wrap="none"/>
                    <a:lstStyle/>
                    <a:p>
                      <a:pPr algn="r"/>
                      <a:r>
                        <a:rPr sz="1100" b="0" i="0">
                          <a:solidFill>
                            <a:srgbClr val="141821"/>
                          </a:solidFill>
                          <a:latin typeface="Work Sans"/>
                        </a:rPr>
                        <a:t>$9,100</a:t>
                      </a:r>
                    </a:p>
                  </a:txBody>
                  <a:tcPr marL="91440" marR="91440" marT="18288" marB="18288" anchor="ctr">
                    <a:lnL w="0">
                      <a:noFill/>
                    </a:lnL>
                    <a:lnR w="0">
                      <a:noFill/>
                    </a:lnR>
                    <a:lnT w="0">
                      <a:noFill/>
                    </a:lnT>
                    <a:lnB w="9525">
                      <a:solidFill>
                        <a:srgbClr val="F0F1F5"/>
                      </a:solidFill>
                    </a:lnB>
                    <a:solidFill>
                      <a:srgbClr val="E7F0ED"/>
                    </a:solidFill>
                  </a:tcPr>
                </a:tc>
                <a:tc>
                  <a:txBody>
                    <a:bodyPr wrap="none"/>
                    <a:lstStyle/>
                    <a:p>
                      <a:pPr algn="r"/>
                      <a:r>
                        <a:rPr sz="1100" b="0" i="0">
                          <a:solidFill>
                            <a:srgbClr val="141821"/>
                          </a:solidFill>
                          <a:latin typeface="Work Sans"/>
                        </a:rPr>
                        <a:t>11,640</a:t>
                      </a:r>
                    </a:p>
                  </a:txBody>
                  <a:tcPr marL="91440" marR="91440" marT="18288" marB="18288" anchor="ctr">
                    <a:lnL w="0">
                      <a:noFill/>
                    </a:lnL>
                    <a:lnR w="0">
                      <a:noFill/>
                    </a:lnR>
                    <a:lnT w="0">
                      <a:noFill/>
                    </a:lnT>
                    <a:lnB w="9525">
                      <a:solidFill>
                        <a:srgbClr val="F0F1F5"/>
                      </a:solidFill>
                    </a:lnB>
                    <a:solidFill>
                      <a:srgbClr val="E7F0ED"/>
                    </a:solidFill>
                  </a:tcPr>
                </a:tc>
                <a:tc>
                  <a:txBody>
                    <a:bodyPr wrap="none"/>
                    <a:lstStyle/>
                    <a:p>
                      <a:pPr algn="l"/>
                      <a:r>
                        <a:rPr sz="1100" b="0" i="0">
                          <a:solidFill>
                            <a:srgbClr val="141821"/>
                          </a:solidFill>
                          <a:latin typeface="Work Sans"/>
                        </a:rPr>
                        <a:t/>
                      </a:r>
                    </a:p>
                  </a:txBody>
                  <a:tcPr marL="91440" marR="91440" marT="18288" marB="18288" anchor="ctr">
                    <a:lnL w="0">
                      <a:noFill/>
                    </a:lnL>
                    <a:lnR w="0">
                      <a:noFill/>
                    </a:lnR>
                    <a:lnT w="0">
                      <a:noFill/>
                    </a:lnT>
                    <a:lnB w="9525">
                      <a:solidFill>
                        <a:srgbClr val="F0F1F5"/>
                      </a:solidFill>
                    </a:lnB>
                    <a:solidFill>
                      <a:srgbClr val="E7F0ED"/>
                    </a:solidFill>
                  </a:tcPr>
                </a:tc>
                <a:tc>
                  <a:txBody>
                    <a:bodyPr wrap="none"/>
                    <a:lstStyle/>
                    <a:p>
                      <a:pPr algn="r"/>
                      <a:r>
                        <a:rPr sz="1100" b="0" i="0">
                          <a:solidFill>
                            <a:srgbClr val="141821"/>
                          </a:solidFill>
                          <a:latin typeface="Work Sans"/>
                        </a:rPr>
                        <a:t>2.5%</a:t>
                      </a:r>
                    </a:p>
                  </a:txBody>
                  <a:tcPr marL="91440" marR="91440" marT="18288" marB="18288" anchor="ctr">
                    <a:lnL w="0">
                      <a:noFill/>
                    </a:lnL>
                    <a:lnR w="0">
                      <a:noFill/>
                    </a:lnR>
                    <a:lnT w="0">
                      <a:noFill/>
                    </a:lnT>
                    <a:lnB w="9525">
                      <a:solidFill>
                        <a:srgbClr val="F0F1F5"/>
                      </a:solidFill>
                    </a:lnB>
                    <a:solidFill>
                      <a:srgbClr val="E7F0ED"/>
                    </a:solidFill>
                  </a:tcPr>
                </a:tc>
                <a:tc>
                  <a:txBody>
                    <a:bodyPr wrap="none"/>
                    <a:lstStyle/>
                    <a:p>
                      <a:pPr algn="r"/>
                      <a:r>
                        <a:rPr sz="1100" b="0" i="0">
                          <a:solidFill>
                            <a:srgbClr val="141821"/>
                          </a:solidFill>
                          <a:latin typeface="Work Sans"/>
                        </a:rPr>
                        <a:t>34</a:t>
                      </a:r>
                    </a:p>
                  </a:txBody>
                  <a:tcPr marL="91440" marR="91440" marT="18288" marB="18288" anchor="ctr">
                    <a:lnL w="0">
                      <a:noFill/>
                    </a:lnL>
                    <a:lnR w="0">
                      <a:noFill/>
                    </a:lnR>
                    <a:lnT w="0">
                      <a:noFill/>
                    </a:lnT>
                    <a:lnB w="9525">
                      <a:solidFill>
                        <a:srgbClr val="F0F1F5"/>
                      </a:solidFill>
                    </a:lnB>
                    <a:solidFill>
                      <a:srgbClr val="E7F0ED"/>
                    </a:solidFill>
                  </a:tcPr>
                </a:tc>
                <a:tc>
                  <a:txBody>
                    <a:bodyPr wrap="none"/>
                    <a:lstStyle/>
                    <a:p>
                      <a:pPr algn="r"/>
                      <a:r>
                        <a:rPr sz="1100" b="0" i="0">
                          <a:solidFill>
                            <a:srgbClr val="141821"/>
                          </a:solidFill>
                          <a:latin typeface="Work Sans"/>
                        </a:rPr>
                        <a:t>$64.4K</a:t>
                      </a:r>
                    </a:p>
                  </a:txBody>
                  <a:tcPr marL="91440" marR="91440" marT="18288" marB="18288" anchor="ctr">
                    <a:lnL w="0">
                      <a:noFill/>
                    </a:lnL>
                    <a:lnR w="0">
                      <a:noFill/>
                    </a:lnR>
                    <a:lnT w="0">
                      <a:noFill/>
                    </a:lnT>
                    <a:lnB w="9525">
                      <a:solidFill>
                        <a:srgbClr val="F0F1F5"/>
                      </a:solidFill>
                    </a:lnB>
                    <a:solidFill>
                      <a:srgbClr val="E7F0ED"/>
                    </a:solidFill>
                  </a:tcPr>
                </a:tc>
                <a:tc>
                  <a:txBody>
                    <a:bodyPr wrap="none"/>
                    <a:lstStyle/>
                    <a:p>
                      <a:pPr algn="r"/>
                      <a:r>
                        <a:rPr sz="1100" b="0" i="0">
                          <a:solidFill>
                            <a:srgbClr val="141821"/>
                          </a:solidFill>
                          <a:latin typeface="Work Sans"/>
                        </a:rPr>
                        <a:t>7.1x</a:t>
                      </a:r>
                    </a:p>
                  </a:txBody>
                  <a:tcPr marL="91440" marR="91440" marT="18288" marB="18288" anchor="ctr">
                    <a:lnL w="0">
                      <a:noFill/>
                    </a:lnL>
                    <a:lnR w="0">
                      <a:noFill/>
                    </a:lnR>
                    <a:lnT w="0">
                      <a:noFill/>
                    </a:lnT>
                    <a:lnB w="9525">
                      <a:solidFill>
                        <a:srgbClr val="F0F1F5"/>
                      </a:solidFill>
                    </a:lnB>
                    <a:solidFill>
                      <a:srgbClr val="E7F0ED"/>
                    </a:solidFill>
                  </a:tcPr>
                </a:tc>
                <a:tc>
                  <a:txBody>
                    <a:bodyPr wrap="none"/>
                    <a:lstStyle/>
                    <a:p>
                      <a:pPr algn="r"/>
                      <a:r>
                        <a:rPr sz="1100" b="0" i="0">
                          <a:solidFill>
                            <a:srgbClr val="141821"/>
                          </a:solidFill>
                          <a:latin typeface="Work Sans"/>
                        </a:rPr>
                        <a:t>$268</a:t>
                      </a:r>
                    </a:p>
                  </a:txBody>
                  <a:tcPr marL="91440" marR="91440" marT="18288" marB="18288" anchor="ctr">
                    <a:lnL w="0">
                      <a:noFill/>
                    </a:lnL>
                    <a:lnR w="0">
                      <a:noFill/>
                    </a:lnR>
                    <a:lnT w="0">
                      <a:noFill/>
                    </a:lnT>
                    <a:lnB w="9525">
                      <a:solidFill>
                        <a:srgbClr val="F0F1F5"/>
                      </a:solidFill>
                    </a:lnB>
                    <a:solidFill>
                      <a:srgbClr val="E7F0ED"/>
                    </a:solidFill>
                  </a:tcPr>
                </a:tc>
              </a:tr>
              <a:tr h="429429">
                <a:tc>
                  <a:txBody>
                    <a:bodyPr wrap="none"/>
                    <a:lstStyle/>
                    <a:p>
                      <a:pPr algn="l"/>
                      <a:r>
                        <a:rPr sz="1100" b="1" i="0">
                          <a:solidFill>
                            <a:srgbClr val="141821"/>
                          </a:solidFill>
                          <a:latin typeface="Work Sans"/>
                        </a:rPr>
                        <a:t>Organic</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10,581</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0" i="0">
                          <a:solidFill>
                            <a:srgbClr val="141821"/>
                          </a:solidFill>
                          <a:latin typeface="Work Sans"/>
                        </a:rPr>
                        <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2.0%</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49</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$35.9K</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r>
              <a:tr h="429429">
                <a:tc>
                  <a:txBody>
                    <a:bodyPr wrap="none"/>
                    <a:lstStyle/>
                    <a:p>
                      <a:pPr algn="l"/>
                      <a:r>
                        <a:rPr sz="1100" b="1" i="0">
                          <a:solidFill>
                            <a:srgbClr val="141821"/>
                          </a:solidFill>
                          <a:latin typeface="Work Sans"/>
                        </a:rPr>
                        <a:t>Direct</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8,201</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0" i="0">
                          <a:solidFill>
                            <a:srgbClr val="141821"/>
                          </a:solidFill>
                          <a:latin typeface="Work Sans"/>
                        </a:rPr>
                        <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1.0%</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23</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$31K</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r>
              <a:tr h="429429">
                <a:tc>
                  <a:txBody>
                    <a:bodyPr wrap="none"/>
                    <a:lstStyle/>
                    <a:p>
                      <a:pPr algn="l"/>
                      <a:r>
                        <a:rPr sz="1100" b="1" i="0">
                          <a:solidFill>
                            <a:srgbClr val="141821"/>
                          </a:solidFill>
                          <a:latin typeface="Work Sans"/>
                        </a:rPr>
                        <a:t>Referral</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1,718</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0" i="0">
                          <a:solidFill>
                            <a:srgbClr val="141821"/>
                          </a:solidFill>
                          <a:latin typeface="Work Sans"/>
                        </a:rPr>
                        <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4.9%</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23</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$19.3K</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r>
              <a:tr h="429429">
                <a:tc>
                  <a:txBody>
                    <a:bodyPr wrap="none"/>
                    <a:lstStyle/>
                    <a:p>
                      <a:pPr algn="l"/>
                      <a:r>
                        <a:rPr sz="1100" b="1" i="0">
                          <a:solidFill>
                            <a:srgbClr val="141821"/>
                          </a:solidFill>
                          <a:latin typeface="Work Sans"/>
                        </a:rPr>
                        <a:t>Social</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3,362</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0" i="0">
                          <a:solidFill>
                            <a:srgbClr val="141821"/>
                          </a:solidFill>
                          <a:latin typeface="Work Sans"/>
                        </a:rPr>
                        <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1.1%</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3</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$700</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r>
              <a:tr h="429429">
                <a:tc>
                  <a:txBody>
                    <a:bodyPr wrap="none"/>
                    <a:lstStyle/>
                    <a:p>
                      <a:pPr algn="l"/>
                      <a:r>
                        <a:rPr sz="1100" b="1" i="0">
                          <a:solidFill>
                            <a:srgbClr val="141821"/>
                          </a:solidFill>
                          <a:latin typeface="Work Sans"/>
                        </a:rPr>
                        <a:t>No form lead</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l"/>
                      <a:r>
                        <a:rPr sz="1100" b="0" i="0">
                          <a:solidFill>
                            <a:srgbClr val="141821"/>
                          </a:solidFill>
                          <a:latin typeface="Work Sans"/>
                        </a:rPr>
                        <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10</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$20K</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c>
                  <a:txBody>
                    <a:bodyPr wrap="none"/>
                    <a:lstStyle/>
                    <a:p>
                      <a:pPr algn="r"/>
                      <a:r>
                        <a:rPr sz="1100" b="0" i="0">
                          <a:solidFill>
                            <a:srgbClr val="141821"/>
                          </a:solidFill>
                          <a:latin typeface="Work Sans"/>
                        </a:rPr>
                        <a:t>–</a:t>
                      </a:r>
                    </a:p>
                  </a:txBody>
                  <a:tcPr marL="91440" marR="91440" marT="18288" marB="18288" anchor="ctr">
                    <a:lnL w="0">
                      <a:noFill/>
                    </a:lnL>
                    <a:lnR w="0">
                      <a:noFill/>
                    </a:lnR>
                    <a:lnT w="0">
                      <a:noFill/>
                    </a:lnT>
                    <a:lnB w="9525">
                      <a:solidFill>
                        <a:srgbClr val="F0F1F5"/>
                      </a:solidFill>
                    </a:lnB>
                    <a:solidFill>
                      <a:srgbClr val="FFFFFF"/>
                    </a:solidFill>
                  </a:tcPr>
                </a:tc>
              </a:tr>
              <a:tr h="429429">
                <a:tc>
                  <a:txBody>
                    <a:bodyPr wrap="none"/>
                    <a:lstStyle/>
                    <a:p>
                      <a:pPr algn="l"/>
                      <a:r>
                        <a:rPr sz="1100" b="1" i="0">
                          <a:solidFill>
                            <a:srgbClr val="141821"/>
                          </a:solidFill>
                          <a:latin typeface="Work Sans"/>
                        </a:rPr>
                        <a:t>Total</a:t>
                      </a:r>
                    </a:p>
                  </a:txBody>
                  <a:tcPr marL="91440" marR="91440" marT="18288" marB="18288" anchor="ctr">
                    <a:lnL w="0">
                      <a:noFill/>
                    </a:lnL>
                    <a:lnR w="0">
                      <a:noFill/>
                    </a:lnR>
                    <a:lnT w="9525">
                      <a:solidFill>
                        <a:srgbClr val="737B8B"/>
                      </a:solidFill>
                    </a:lnT>
                    <a:lnB w="0">
                      <a:noFill/>
                    </a:lnB>
                    <a:solidFill>
                      <a:srgbClr val="EEF8F5"/>
                    </a:solidFill>
                  </a:tcPr>
                </a:tc>
                <a:tc>
                  <a:txBody>
                    <a:bodyPr wrap="none"/>
                    <a:lstStyle/>
                    <a:p>
                      <a:pPr algn="r"/>
                      <a:r>
                        <a:rPr sz="1100" b="1" i="0">
                          <a:solidFill>
                            <a:srgbClr val="141821"/>
                          </a:solidFill>
                          <a:latin typeface="Work Sans"/>
                        </a:rPr>
                        <a:t>$27.9K</a:t>
                      </a:r>
                    </a:p>
                  </a:txBody>
                  <a:tcPr marL="91440" marR="91440" marT="18288" marB="18288" anchor="ctr">
                    <a:lnL w="0">
                      <a:noFill/>
                    </a:lnL>
                    <a:lnR w="0">
                      <a:noFill/>
                    </a:lnR>
                    <a:lnT w="9525">
                      <a:solidFill>
                        <a:srgbClr val="737B8B"/>
                      </a:solidFill>
                    </a:lnT>
                    <a:lnB w="0">
                      <a:noFill/>
                    </a:lnB>
                    <a:solidFill>
                      <a:srgbClr val="EEF8F5"/>
                    </a:solidFill>
                  </a:tcPr>
                </a:tc>
                <a:tc>
                  <a:txBody>
                    <a:bodyPr wrap="none"/>
                    <a:lstStyle/>
                    <a:p>
                      <a:pPr algn="r"/>
                      <a:r>
                        <a:rPr sz="1100" b="1" i="0">
                          <a:solidFill>
                            <a:srgbClr val="141821"/>
                          </a:solidFill>
                          <a:latin typeface="Work Sans"/>
                        </a:rPr>
                        <a:t>40,822</a:t>
                      </a:r>
                    </a:p>
                  </a:txBody>
                  <a:tcPr marL="91440" marR="91440" marT="18288" marB="18288" anchor="ctr">
                    <a:lnL w="0">
                      <a:noFill/>
                    </a:lnL>
                    <a:lnR w="0">
                      <a:noFill/>
                    </a:lnR>
                    <a:lnT w="9525">
                      <a:solidFill>
                        <a:srgbClr val="737B8B"/>
                      </a:solidFill>
                    </a:lnT>
                    <a:lnB w="0">
                      <a:noFill/>
                    </a:lnB>
                    <a:solidFill>
                      <a:srgbClr val="EEF8F5"/>
                    </a:solidFill>
                  </a:tcPr>
                </a:tc>
                <a:tc>
                  <a:txBody>
                    <a:bodyPr wrap="none"/>
                    <a:lstStyle/>
                    <a:p>
                      <a:pPr algn="l"/>
                      <a:r>
                        <a:rPr sz="1100" b="1" i="0">
                          <a:solidFill>
                            <a:srgbClr val="141821"/>
                          </a:solidFill>
                          <a:latin typeface="Work Sans"/>
                        </a:rPr>
                        <a:t>1,120</a:t>
                      </a:r>
                    </a:p>
                  </a:txBody>
                  <a:tcPr marL="91440" marR="91440" marT="18288" marB="18288" anchor="ctr">
                    <a:lnL w="0">
                      <a:noFill/>
                    </a:lnL>
                    <a:lnR w="0">
                      <a:noFill/>
                    </a:lnR>
                    <a:lnT w="9525">
                      <a:solidFill>
                        <a:srgbClr val="737B8B"/>
                      </a:solidFill>
                    </a:lnT>
                    <a:lnB w="0">
                      <a:noFill/>
                    </a:lnB>
                    <a:solidFill>
                      <a:srgbClr val="EEF8F5"/>
                    </a:solidFill>
                  </a:tcPr>
                </a:tc>
                <a:tc>
                  <a:txBody>
                    <a:bodyPr wrap="none"/>
                    <a:lstStyle/>
                    <a:p>
                      <a:pPr algn="r"/>
                      <a:r>
                        <a:rPr sz="1100" b="1" i="0">
                          <a:solidFill>
                            <a:srgbClr val="141821"/>
                          </a:solidFill>
                          <a:latin typeface="Work Sans"/>
                        </a:rPr>
                        <a:t>2.7%</a:t>
                      </a:r>
                    </a:p>
                  </a:txBody>
                  <a:tcPr marL="91440" marR="91440" marT="18288" marB="18288" anchor="ctr">
                    <a:lnL w="0">
                      <a:noFill/>
                    </a:lnL>
                    <a:lnR w="0">
                      <a:noFill/>
                    </a:lnR>
                    <a:lnT w="9525">
                      <a:solidFill>
                        <a:srgbClr val="737B8B"/>
                      </a:solidFill>
                    </a:lnT>
                    <a:lnB w="0">
                      <a:noFill/>
                    </a:lnB>
                    <a:solidFill>
                      <a:srgbClr val="EEF8F5"/>
                    </a:solidFill>
                  </a:tcPr>
                </a:tc>
                <a:tc>
                  <a:txBody>
                    <a:bodyPr wrap="none"/>
                    <a:lstStyle/>
                    <a:p>
                      <a:pPr algn="r"/>
                      <a:r>
                        <a:rPr sz="1100" b="1" i="0">
                          <a:solidFill>
                            <a:srgbClr val="141821"/>
                          </a:solidFill>
                          <a:latin typeface="Work Sans"/>
                        </a:rPr>
                        <a:t>229</a:t>
                      </a:r>
                    </a:p>
                  </a:txBody>
                  <a:tcPr marL="91440" marR="91440" marT="18288" marB="18288" anchor="ctr">
                    <a:lnL w="0">
                      <a:noFill/>
                    </a:lnL>
                    <a:lnR w="0">
                      <a:noFill/>
                    </a:lnR>
                    <a:lnT w="9525">
                      <a:solidFill>
                        <a:srgbClr val="737B8B"/>
                      </a:solidFill>
                    </a:lnT>
                    <a:lnB w="0">
                      <a:noFill/>
                    </a:lnB>
                    <a:solidFill>
                      <a:srgbClr val="EEF8F5"/>
                    </a:solidFill>
                  </a:tcPr>
                </a:tc>
                <a:tc>
                  <a:txBody>
                    <a:bodyPr wrap="none"/>
                    <a:lstStyle/>
                    <a:p>
                      <a:pPr algn="r"/>
                      <a:r>
                        <a:rPr sz="1100" b="1" i="0">
                          <a:solidFill>
                            <a:srgbClr val="141821"/>
                          </a:solidFill>
                          <a:latin typeface="Work Sans"/>
                        </a:rPr>
                        <a:t>$271K</a:t>
                      </a:r>
                    </a:p>
                  </a:txBody>
                  <a:tcPr marL="91440" marR="91440" marT="18288" marB="18288" anchor="ctr">
                    <a:lnL w="0">
                      <a:noFill/>
                    </a:lnL>
                    <a:lnR w="0">
                      <a:noFill/>
                    </a:lnR>
                    <a:lnT w="9525">
                      <a:solidFill>
                        <a:srgbClr val="737B8B"/>
                      </a:solidFill>
                    </a:lnT>
                    <a:lnB w="0">
                      <a:noFill/>
                    </a:lnB>
                    <a:solidFill>
                      <a:srgbClr val="EEF8F5"/>
                    </a:solidFill>
                  </a:tcPr>
                </a:tc>
                <a:tc>
                  <a:txBody>
                    <a:bodyPr wrap="none"/>
                    <a:lstStyle/>
                    <a:p>
                      <a:pPr algn="r"/>
                      <a:r>
                        <a:rPr sz="1100" b="1" i="0">
                          <a:solidFill>
                            <a:srgbClr val="141821"/>
                          </a:solidFill>
                          <a:latin typeface="Work Sans"/>
                        </a:rPr>
                        <a:t>5.9x</a:t>
                      </a:r>
                    </a:p>
                  </a:txBody>
                  <a:tcPr marL="91440" marR="91440" marT="18288" marB="18288" anchor="ctr">
                    <a:lnL w="0">
                      <a:noFill/>
                    </a:lnL>
                    <a:lnR w="0">
                      <a:noFill/>
                    </a:lnR>
                    <a:lnT w="9525">
                      <a:solidFill>
                        <a:srgbClr val="737B8B"/>
                      </a:solidFill>
                    </a:lnT>
                    <a:lnB w="0">
                      <a:noFill/>
                    </a:lnB>
                    <a:solidFill>
                      <a:srgbClr val="EEF8F5"/>
                    </a:solidFill>
                  </a:tcPr>
                </a:tc>
                <a:tc>
                  <a:txBody>
                    <a:bodyPr wrap="none"/>
                    <a:lstStyle/>
                    <a:p>
                      <a:pPr algn="r"/>
                      <a:r>
                        <a:rPr sz="1100" b="1" i="0">
                          <a:solidFill>
                            <a:srgbClr val="141821"/>
                          </a:solidFill>
                          <a:latin typeface="Work Sans"/>
                        </a:rPr>
                        <a:t>$231</a:t>
                      </a:r>
                    </a:p>
                  </a:txBody>
                  <a:tcPr marL="91440" marR="91440" marT="18288" marB="18288" anchor="ctr">
                    <a:lnL w="0">
                      <a:noFill/>
                    </a:lnL>
                    <a:lnR w="0">
                      <a:noFill/>
                    </a:lnR>
                    <a:lnT w="9525">
                      <a:solidFill>
                        <a:srgbClr val="737B8B"/>
                      </a:solidFill>
                    </a:lnT>
                    <a:lnB w="0">
                      <a:noFill/>
                    </a:lnB>
                    <a:solidFill>
                      <a:srgbClr val="EEF8F5"/>
                    </a:solidFill>
                  </a:tcPr>
                </a:tc>
              </a:tr>
            </a:tbl>
          </a:graphicData>
        </a:graphic>
      </p:graphicFrame>
      <p:sp>
        <p:nvSpPr>
          <p:cNvPr id="7" name="TextBox 6"/>
          <p:cNvSpPr txBox="1"/>
          <p:nvPr/>
        </p:nvSpPr>
        <p:spPr>
          <a:xfrm>
            <a:off x="4866218" y="2695448"/>
            <a:ext cx="502920" cy="237744"/>
          </a:xfrm>
          <a:prstGeom prst="rect">
            <a:avLst/>
          </a:prstGeom>
          <a:noFill/>
        </p:spPr>
        <p:txBody>
          <a:bodyPr wrap="square" lIns="0" rIns="0" tIns="0" bIns="0" anchor="ctr">
            <a:noAutofit/>
          </a:bodyPr>
          <a:lstStyle/>
          <a:p>
            <a:pPr algn="r"/>
            <a:r>
              <a:rPr sz="1100" b="1" i="0">
                <a:solidFill>
                  <a:srgbClr val="141821"/>
                </a:solidFill>
                <a:latin typeface="Work Sans"/>
              </a:rPr>
              <a:t>415</a:t>
            </a:r>
          </a:p>
        </p:txBody>
      </p:sp>
      <p:sp>
        <p:nvSpPr>
          <p:cNvPr id="8" name="Rounded Rectangle 7"/>
          <p:cNvSpPr/>
          <p:nvPr/>
        </p:nvSpPr>
        <p:spPr>
          <a:xfrm>
            <a:off x="5460578" y="2768600"/>
            <a:ext cx="1179900" cy="9144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5460578" y="2768600"/>
            <a:ext cx="1179900" cy="91440"/>
          </a:xfrm>
          <a:prstGeom prst="roundRect">
            <a:avLst>
              <a:gd name="adj" fmla="val 5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4866218" y="3124877"/>
            <a:ext cx="502920" cy="237744"/>
          </a:xfrm>
          <a:prstGeom prst="rect">
            <a:avLst/>
          </a:prstGeom>
          <a:noFill/>
        </p:spPr>
        <p:txBody>
          <a:bodyPr wrap="square" lIns="0" rIns="0" tIns="0" bIns="0" anchor="ctr">
            <a:noAutofit/>
          </a:bodyPr>
          <a:lstStyle/>
          <a:p>
            <a:pPr algn="r"/>
            <a:r>
              <a:rPr sz="1100" b="1" i="0">
                <a:solidFill>
                  <a:srgbClr val="141821"/>
                </a:solidFill>
                <a:latin typeface="Work Sans"/>
              </a:rPr>
              <a:t>287</a:t>
            </a:r>
          </a:p>
        </p:txBody>
      </p:sp>
      <p:sp>
        <p:nvSpPr>
          <p:cNvPr id="11" name="Rounded Rectangle 10"/>
          <p:cNvSpPr/>
          <p:nvPr/>
        </p:nvSpPr>
        <p:spPr>
          <a:xfrm>
            <a:off x="5460578" y="3198029"/>
            <a:ext cx="1179900" cy="9144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5460578" y="3198029"/>
            <a:ext cx="815979" cy="91440"/>
          </a:xfrm>
          <a:prstGeom prst="roundRect">
            <a:avLst>
              <a:gd name="adj" fmla="val 5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866218" y="3554307"/>
            <a:ext cx="502920" cy="237744"/>
          </a:xfrm>
          <a:prstGeom prst="rect">
            <a:avLst/>
          </a:prstGeom>
          <a:noFill/>
        </p:spPr>
        <p:txBody>
          <a:bodyPr wrap="square" lIns="0" rIns="0" tIns="0" bIns="0" anchor="ctr">
            <a:noAutofit/>
          </a:bodyPr>
          <a:lstStyle/>
          <a:p>
            <a:pPr algn="r"/>
            <a:r>
              <a:rPr sz="1100" b="1" i="0">
                <a:solidFill>
                  <a:srgbClr val="141821"/>
                </a:solidFill>
                <a:latin typeface="Work Sans"/>
              </a:rPr>
              <a:t>210</a:t>
            </a:r>
          </a:p>
        </p:txBody>
      </p:sp>
      <p:sp>
        <p:nvSpPr>
          <p:cNvPr id="14" name="Rounded Rectangle 13"/>
          <p:cNvSpPr/>
          <p:nvPr/>
        </p:nvSpPr>
        <p:spPr>
          <a:xfrm>
            <a:off x="5460578" y="3627459"/>
            <a:ext cx="1179900" cy="9144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5460578" y="3627459"/>
            <a:ext cx="597058" cy="91440"/>
          </a:xfrm>
          <a:prstGeom prst="roundRect">
            <a:avLst>
              <a:gd name="adj" fmla="val 5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4866218" y="3983736"/>
            <a:ext cx="502920" cy="237744"/>
          </a:xfrm>
          <a:prstGeom prst="rect">
            <a:avLst/>
          </a:prstGeom>
          <a:noFill/>
        </p:spPr>
        <p:txBody>
          <a:bodyPr wrap="square" lIns="0" rIns="0" tIns="0" bIns="0" anchor="ctr">
            <a:noAutofit/>
          </a:bodyPr>
          <a:lstStyle/>
          <a:p>
            <a:pPr algn="r"/>
            <a:r>
              <a:rPr sz="1100" b="1" i="0">
                <a:solidFill>
                  <a:srgbClr val="141821"/>
                </a:solidFill>
                <a:latin typeface="Work Sans"/>
              </a:rPr>
              <a:t>85</a:t>
            </a:r>
          </a:p>
        </p:txBody>
      </p:sp>
      <p:sp>
        <p:nvSpPr>
          <p:cNvPr id="17" name="Rounded Rectangle 16"/>
          <p:cNvSpPr/>
          <p:nvPr/>
        </p:nvSpPr>
        <p:spPr>
          <a:xfrm>
            <a:off x="5460578" y="4056888"/>
            <a:ext cx="1179900" cy="9144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5460578" y="4056888"/>
            <a:ext cx="241666" cy="91440"/>
          </a:xfrm>
          <a:prstGeom prst="roundRect">
            <a:avLst>
              <a:gd name="adj" fmla="val 5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4866218" y="4413165"/>
            <a:ext cx="502920" cy="237744"/>
          </a:xfrm>
          <a:prstGeom prst="rect">
            <a:avLst/>
          </a:prstGeom>
          <a:noFill/>
        </p:spPr>
        <p:txBody>
          <a:bodyPr wrap="square" lIns="0" rIns="0" tIns="0" bIns="0" anchor="ctr">
            <a:noAutofit/>
          </a:bodyPr>
          <a:lstStyle/>
          <a:p>
            <a:pPr algn="r"/>
            <a:r>
              <a:rPr sz="1100" b="1" i="0">
                <a:solidFill>
                  <a:srgbClr val="141821"/>
                </a:solidFill>
                <a:latin typeface="Work Sans"/>
              </a:rPr>
              <a:t>85</a:t>
            </a:r>
          </a:p>
        </p:txBody>
      </p:sp>
      <p:sp>
        <p:nvSpPr>
          <p:cNvPr id="20" name="Rounded Rectangle 19"/>
          <p:cNvSpPr/>
          <p:nvPr/>
        </p:nvSpPr>
        <p:spPr>
          <a:xfrm>
            <a:off x="5460578" y="4486317"/>
            <a:ext cx="1179900" cy="9144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5460578" y="4486317"/>
            <a:ext cx="241666" cy="91440"/>
          </a:xfrm>
          <a:prstGeom prst="roundRect">
            <a:avLst>
              <a:gd name="adj" fmla="val 5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4866218" y="4842595"/>
            <a:ext cx="502920" cy="237744"/>
          </a:xfrm>
          <a:prstGeom prst="rect">
            <a:avLst/>
          </a:prstGeom>
          <a:noFill/>
        </p:spPr>
        <p:txBody>
          <a:bodyPr wrap="square" lIns="0" rIns="0" tIns="0" bIns="0" anchor="ctr">
            <a:noAutofit/>
          </a:bodyPr>
          <a:lstStyle/>
          <a:p>
            <a:pPr algn="r"/>
            <a:r>
              <a:rPr sz="1100" b="1" i="0">
                <a:solidFill>
                  <a:srgbClr val="141821"/>
                </a:solidFill>
                <a:latin typeface="Work Sans"/>
              </a:rPr>
              <a:t>38</a:t>
            </a:r>
          </a:p>
        </p:txBody>
      </p:sp>
      <p:sp>
        <p:nvSpPr>
          <p:cNvPr id="23" name="Rounded Rectangle 22"/>
          <p:cNvSpPr/>
          <p:nvPr/>
        </p:nvSpPr>
        <p:spPr>
          <a:xfrm>
            <a:off x="5460578" y="4915747"/>
            <a:ext cx="1179900" cy="9144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ounded Rectangle 23"/>
          <p:cNvSpPr/>
          <p:nvPr/>
        </p:nvSpPr>
        <p:spPr>
          <a:xfrm>
            <a:off x="5460578" y="4915747"/>
            <a:ext cx="108039" cy="91440"/>
          </a:xfrm>
          <a:prstGeom prst="roundRect">
            <a:avLst>
              <a:gd name="adj" fmla="val 50000"/>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4866218" y="5272024"/>
            <a:ext cx="502920" cy="237744"/>
          </a:xfrm>
          <a:prstGeom prst="rect">
            <a:avLst/>
          </a:prstGeom>
          <a:noFill/>
        </p:spPr>
        <p:txBody>
          <a:bodyPr wrap="square" lIns="0" rIns="0" tIns="0" bIns="0" anchor="ctr">
            <a:noAutofit/>
          </a:bodyPr>
          <a:lstStyle/>
          <a:p>
            <a:pPr algn="r"/>
            <a:r>
              <a:rPr sz="1100" b="1" i="0">
                <a:solidFill>
                  <a:srgbClr val="141821"/>
                </a:solidFill>
                <a:latin typeface="Work Sans"/>
              </a:rPr>
              <a:t>0</a:t>
            </a:r>
          </a:p>
        </p:txBody>
      </p:sp>
      <p:sp>
        <p:nvSpPr>
          <p:cNvPr id="26" name="Rounded Rectangle 25"/>
          <p:cNvSpPr/>
          <p:nvPr/>
        </p:nvSpPr>
        <p:spPr>
          <a:xfrm>
            <a:off x="5460578" y="5345176"/>
            <a:ext cx="1179900" cy="91440"/>
          </a:xfrm>
          <a:prstGeom prst="roundRect">
            <a:avLst>
              <a:gd name="adj" fmla="val 50000"/>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566928" y="6053328"/>
            <a:ext cx="11057839" cy="228600"/>
          </a:xfrm>
          <a:prstGeom prst="rect">
            <a:avLst/>
          </a:prstGeom>
          <a:noFill/>
        </p:spPr>
        <p:txBody>
          <a:bodyPr wrap="square" lIns="0" rIns="0" tIns="0" bIns="0" anchor="t">
            <a:noAutofit/>
          </a:bodyPr>
          <a:lstStyle/>
          <a:p>
            <a:pPr algn="l"/>
            <a:r>
              <a:rPr sz="1000" b="0" i="0">
                <a:solidFill>
                  <a:srgbClr val="737B8B"/>
                </a:solidFill>
                <a:latin typeface="Work Sans"/>
              </a:rPr>
              <a:t>Leads count toward the channel of their form fill. Sessions are grouped the same way from Google Analytics source and medium. ROAS and cost per customer in the Total line cover your ad platforms only.</a:t>
            </a:r>
          </a:p>
        </p:txBody>
      </p:sp>
      <p:sp>
        <p:nvSpPr>
          <p:cNvPr id="28" name="TextBox 27"/>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Full-funnel performance, Northwind Dental</a:t>
            </a:r>
          </a:p>
        </p:txBody>
      </p:sp>
      <p:sp>
        <p:nvSpPr>
          <p:cNvPr id="29" name="TextBox 28"/>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4 / 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Work Sans"/>
              </a:rPr>
              <a:t>Spend to revenue</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141821"/>
                </a:solidFill>
                <a:latin typeface="Rubik"/>
              </a:rPr>
              <a:t>What each ad </a:t>
            </a:r>
            <a:r>
              <a:rPr sz="3200" b="1" i="0">
                <a:solidFill>
                  <a:srgbClr val="0E7C66"/>
                </a:solidFill>
                <a:latin typeface="Rubik"/>
              </a:rPr>
              <a:t>dollar</a:t>
            </a:r>
            <a:r>
              <a:rPr sz="3200" b="0" i="0">
                <a:solidFill>
                  <a:srgbClr val="141821"/>
                </a:solidFill>
                <a:latin typeface="Rubik"/>
              </a:rPr>
              <a:t> brought back.</a:t>
            </a:r>
          </a:p>
        </p:txBody>
      </p:sp>
      <p:sp>
        <p:nvSpPr>
          <p:cNvPr id="4" name="Rounded Rectangle 3"/>
          <p:cNvSpPr/>
          <p:nvPr/>
        </p:nvSpPr>
        <p:spPr>
          <a:xfrm>
            <a:off x="566928" y="1475232"/>
            <a:ext cx="7086600" cy="4760976"/>
          </a:xfrm>
          <a:prstGeom prst="roundRect">
            <a:avLst>
              <a:gd name="adj" fmla="val 3841"/>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95528" y="1703832"/>
            <a:ext cx="6629400" cy="292608"/>
          </a:xfrm>
          <a:prstGeom prst="rect">
            <a:avLst/>
          </a:prstGeom>
          <a:noFill/>
        </p:spPr>
        <p:txBody>
          <a:bodyPr wrap="square" lIns="0" rIns="0" tIns="0" bIns="0" anchor="t">
            <a:noAutofit/>
          </a:bodyPr>
          <a:lstStyle/>
          <a:p>
            <a:pPr algn="l"/>
            <a:r>
              <a:rPr sz="1400" b="0" i="0">
                <a:solidFill>
                  <a:srgbClr val="141821"/>
                </a:solidFill>
                <a:latin typeface="Rubik"/>
              </a:rPr>
              <a:t>From ad spend to </a:t>
            </a:r>
            <a:r>
              <a:rPr sz="1400" b="1" i="0">
                <a:solidFill>
                  <a:srgbClr val="0E7C66"/>
                </a:solidFill>
                <a:latin typeface="Rubik"/>
              </a:rPr>
              <a:t>revenue</a:t>
            </a:r>
          </a:p>
        </p:txBody>
      </p:sp>
      <p:graphicFrame>
        <p:nvGraphicFramePr>
          <p:cNvPr id="6" name="Chart 5"/>
          <p:cNvGraphicFramePr>
            <a:graphicFrameLocks noGrp="1"/>
          </p:cNvGraphicFramePr>
          <p:nvPr/>
        </p:nvGraphicFramePr>
        <p:xfrm>
          <a:off x="795528" y="2087880"/>
          <a:ext cx="6629400" cy="3645408"/>
        </p:xfrm>
        <a:graphic>
          <a:graphicData uri="http://schemas.openxmlformats.org/drawingml/2006/chart">
            <c:chart xmlns:c="http://schemas.openxmlformats.org/drawingml/2006/chart" r:id="rId2"/>
          </a:graphicData>
        </a:graphic>
      </p:graphicFrame>
      <p:sp>
        <p:nvSpPr>
          <p:cNvPr id="7" name="TextBox 6"/>
          <p:cNvSpPr txBox="1"/>
          <p:nvPr/>
        </p:nvSpPr>
        <p:spPr>
          <a:xfrm>
            <a:off x="795528" y="5788152"/>
            <a:ext cx="6629400" cy="237744"/>
          </a:xfrm>
          <a:prstGeom prst="rect">
            <a:avLst/>
          </a:prstGeom>
          <a:noFill/>
        </p:spPr>
        <p:txBody>
          <a:bodyPr wrap="square" lIns="0" rIns="0" tIns="0" bIns="0" anchor="t">
            <a:noAutofit/>
          </a:bodyPr>
          <a:lstStyle/>
          <a:p>
            <a:pPr algn="l"/>
            <a:r>
              <a:rPr sz="1000" b="0" i="0">
                <a:solidFill>
                  <a:srgbClr val="737B8B"/>
                </a:solidFill>
                <a:latin typeface="Work Sans"/>
              </a:rPr>
              <a:t>Middle bars: each platform's revenue minus its own spend. Green adds, red loses.</a:t>
            </a:r>
          </a:p>
        </p:txBody>
      </p:sp>
      <p:sp>
        <p:nvSpPr>
          <p:cNvPr id="8" name="Rounded Rectangle 7"/>
          <p:cNvSpPr/>
          <p:nvPr/>
        </p:nvSpPr>
        <p:spPr>
          <a:xfrm>
            <a:off x="7836408" y="1475232"/>
            <a:ext cx="3788359" cy="4760976"/>
          </a:xfrm>
          <a:prstGeom prst="roundRect">
            <a:avLst>
              <a:gd name="adj" fmla="val 4827"/>
            </a:avLst>
          </a:prstGeom>
          <a:solidFill>
            <a:srgbClr val="EE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092440" y="1731264"/>
            <a:ext cx="3276295" cy="256032"/>
          </a:xfrm>
          <a:prstGeom prst="rect">
            <a:avLst/>
          </a:prstGeom>
          <a:noFill/>
        </p:spPr>
        <p:txBody>
          <a:bodyPr wrap="square" lIns="0" rIns="0" tIns="0" bIns="0" anchor="t">
            <a:noAutofit/>
          </a:bodyPr>
          <a:lstStyle/>
          <a:p>
            <a:pPr algn="l"/>
            <a:r>
              <a:rPr sz="1050" b="1" i="0">
                <a:solidFill>
                  <a:srgbClr val="0E7C66"/>
                </a:solidFill>
                <a:latin typeface="Work Sans"/>
              </a:rPr>
              <a:t>Return on ad spend</a:t>
            </a:r>
          </a:p>
        </p:txBody>
      </p:sp>
      <p:sp>
        <p:nvSpPr>
          <p:cNvPr id="10" name="TextBox 9"/>
          <p:cNvSpPr txBox="1"/>
          <p:nvPr/>
        </p:nvSpPr>
        <p:spPr>
          <a:xfrm>
            <a:off x="8092440" y="2023872"/>
            <a:ext cx="3276295" cy="645160"/>
          </a:xfrm>
          <a:prstGeom prst="rect">
            <a:avLst/>
          </a:prstGeom>
          <a:noFill/>
        </p:spPr>
        <p:txBody>
          <a:bodyPr wrap="square" lIns="0" rIns="0" tIns="0" bIns="0" anchor="t">
            <a:noAutofit/>
          </a:bodyPr>
          <a:lstStyle/>
          <a:p>
            <a:pPr algn="l">
              <a:lnSpc>
                <a:spcPct val="105000"/>
              </a:lnSpc>
            </a:pPr>
            <a:r>
              <a:rPr sz="2000" b="1" i="0">
                <a:solidFill>
                  <a:srgbClr val="0E7C66"/>
                </a:solidFill>
                <a:latin typeface="Rubik"/>
              </a:rPr>
              <a:t>Meta Ads</a:t>
            </a:r>
            <a:r>
              <a:rPr sz="2000" b="0" i="0">
                <a:solidFill>
                  <a:srgbClr val="141821"/>
                </a:solidFill>
                <a:latin typeface="Rubik"/>
              </a:rPr>
              <a:t> returned $7.08 per $1.</a:t>
            </a:r>
          </a:p>
        </p:txBody>
      </p:sp>
      <p:sp>
        <p:nvSpPr>
          <p:cNvPr id="11" name="TextBox 10"/>
          <p:cNvSpPr txBox="1"/>
          <p:nvPr/>
        </p:nvSpPr>
        <p:spPr>
          <a:xfrm>
            <a:off x="8092440" y="2778760"/>
            <a:ext cx="3276295" cy="3201416"/>
          </a:xfrm>
          <a:prstGeom prst="rect">
            <a:avLst/>
          </a:prstGeom>
          <a:noFill/>
        </p:spPr>
        <p:txBody>
          <a:bodyPr wrap="square" lIns="0" rIns="0" tIns="0" bIns="0" anchor="t">
            <a:noAutofit/>
          </a:bodyPr>
          <a:lstStyle/>
          <a:p>
            <a:pPr algn="l">
              <a:lnSpc>
                <a:spcPct val="118000"/>
              </a:lnSpc>
            </a:pPr>
            <a:r>
              <a:rPr sz="1350" b="0" i="0">
                <a:solidFill>
                  <a:srgbClr val="4C5464"/>
                </a:solidFill>
                <a:latin typeface="Work Sans"/>
              </a:rPr>
              <a:t>It turned $9,100 of spend into $64.4K from 34 customers.</a:t>
            </a:r>
          </a:p>
          <a:p>
            <a:pPr algn="l">
              <a:lnSpc>
                <a:spcPct val="118000"/>
              </a:lnSpc>
              <a:spcBef>
                <a:spcPts val="742"/>
              </a:spcBef>
            </a:pPr>
            <a:r>
              <a:rPr sz="1350" b="0" i="0">
                <a:solidFill>
                  <a:srgbClr val="4C5464"/>
                </a:solidFill>
                <a:latin typeface="Work Sans"/>
              </a:rPr>
              <a:t>Google Ads returned $5.31 per $1 on $18.9K.</a:t>
            </a:r>
          </a:p>
        </p:txBody>
      </p:sp>
      <p:sp>
        <p:nvSpPr>
          <p:cNvPr id="12" name="TextBox 11"/>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Full-funnel performance, Northwind Dental</a:t>
            </a:r>
          </a:p>
        </p:txBody>
      </p:sp>
      <p:sp>
        <p:nvSpPr>
          <p:cNvPr id="13" name="TextBox 12"/>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5 / 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420624"/>
            <a:ext cx="11057839" cy="542544"/>
          </a:xfrm>
          <a:prstGeom prst="rect">
            <a:avLst/>
          </a:prstGeom>
          <a:noFill/>
        </p:spPr>
        <p:txBody>
          <a:bodyPr wrap="square" lIns="0" rIns="0" tIns="0" bIns="0" anchor="t">
            <a:noAutofit/>
          </a:bodyPr>
          <a:lstStyle/>
          <a:p>
            <a:pPr algn="l">
              <a:lnSpc>
                <a:spcPct val="100000"/>
              </a:lnSpc>
            </a:pPr>
            <a:r>
              <a:rPr sz="3200" b="0" i="0">
                <a:solidFill>
                  <a:srgbClr val="141821"/>
                </a:solidFill>
                <a:latin typeface="Rubik"/>
              </a:rPr>
              <a:t>Google Ads vs </a:t>
            </a:r>
            <a:r>
              <a:rPr sz="3200" b="1" i="0">
                <a:solidFill>
                  <a:srgbClr val="0E7C66"/>
                </a:solidFill>
                <a:latin typeface="Rubik"/>
              </a:rPr>
              <a:t>Meta Ads</a:t>
            </a:r>
          </a:p>
        </p:txBody>
      </p:sp>
      <p:sp>
        <p:nvSpPr>
          <p:cNvPr id="3" name="Rounded Rectangle 2"/>
          <p:cNvSpPr/>
          <p:nvPr/>
        </p:nvSpPr>
        <p:spPr>
          <a:xfrm>
            <a:off x="566928" y="1371600"/>
            <a:ext cx="11057839" cy="4206240"/>
          </a:xfrm>
          <a:prstGeom prst="roundRect">
            <a:avLst>
              <a:gd name="adj" fmla="val 4347"/>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5994248" y="1673352"/>
            <a:ext cx="118872" cy="118872"/>
          </a:xfrm>
          <a:prstGeom prst="roundRect">
            <a:avLst>
              <a:gd name="adj" fmla="val 2307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3493008" y="1591056"/>
            <a:ext cx="3791560" cy="292608"/>
          </a:xfrm>
          <a:prstGeom prst="rect">
            <a:avLst/>
          </a:prstGeom>
          <a:noFill/>
        </p:spPr>
        <p:txBody>
          <a:bodyPr wrap="square" lIns="0" rIns="0" tIns="0" bIns="0" anchor="t">
            <a:noAutofit/>
          </a:bodyPr>
          <a:lstStyle/>
          <a:p>
            <a:pPr algn="r"/>
            <a:r>
              <a:rPr sz="1500" b="1" i="0">
                <a:solidFill>
                  <a:srgbClr val="141821"/>
                </a:solidFill>
                <a:latin typeface="Rubik"/>
              </a:rPr>
              <a:t>Google Ads</a:t>
            </a:r>
          </a:p>
        </p:txBody>
      </p:sp>
      <p:sp>
        <p:nvSpPr>
          <p:cNvPr id="6" name="Rounded Rectangle 5"/>
          <p:cNvSpPr/>
          <p:nvPr/>
        </p:nvSpPr>
        <p:spPr>
          <a:xfrm>
            <a:off x="7741768" y="1673352"/>
            <a:ext cx="118872" cy="118872"/>
          </a:xfrm>
          <a:prstGeom prst="roundRect">
            <a:avLst>
              <a:gd name="adj" fmla="val 2307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952080" y="1591056"/>
            <a:ext cx="3928720" cy="292608"/>
          </a:xfrm>
          <a:prstGeom prst="rect">
            <a:avLst/>
          </a:prstGeom>
          <a:noFill/>
        </p:spPr>
        <p:txBody>
          <a:bodyPr wrap="square" lIns="0" rIns="0" tIns="0" bIns="0" anchor="t">
            <a:noAutofit/>
          </a:bodyPr>
          <a:lstStyle/>
          <a:p>
            <a:pPr algn="l"/>
            <a:r>
              <a:rPr sz="1500" b="1" i="0">
                <a:solidFill>
                  <a:srgbClr val="141821"/>
                </a:solidFill>
                <a:latin typeface="Rubik"/>
              </a:rPr>
              <a:t>Meta Ads</a:t>
            </a:r>
          </a:p>
        </p:txBody>
      </p:sp>
      <p:cxnSp>
        <p:nvCxnSpPr>
          <p:cNvPr id="8" name="Connector 7"/>
          <p:cNvCxnSpPr/>
          <p:nvPr/>
        </p:nvCxnSpPr>
        <p:spPr>
          <a:xfrm>
            <a:off x="841248" y="2020824"/>
            <a:ext cx="10509199" cy="0"/>
          </a:xfrm>
          <a:prstGeom prst="line">
            <a:avLst/>
          </a:prstGeom>
          <a:ln w="9525">
            <a:solidFill>
              <a:srgbClr val="F0F1F5"/>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841248" y="2057400"/>
            <a:ext cx="2651760" cy="365760"/>
          </a:xfrm>
          <a:prstGeom prst="rect">
            <a:avLst/>
          </a:prstGeom>
          <a:noFill/>
        </p:spPr>
        <p:txBody>
          <a:bodyPr wrap="square" lIns="0" rIns="0" tIns="0" bIns="0" anchor="ctr">
            <a:noAutofit/>
          </a:bodyPr>
          <a:lstStyle/>
          <a:p>
            <a:pPr algn="l"/>
            <a:r>
              <a:rPr sz="1200" b="0" i="0">
                <a:solidFill>
                  <a:srgbClr val="4C5464"/>
                </a:solidFill>
                <a:latin typeface="Work Sans"/>
              </a:rPr>
              <a:t>Ad spend</a:t>
            </a:r>
          </a:p>
        </p:txBody>
      </p:sp>
      <p:sp>
        <p:nvSpPr>
          <p:cNvPr id="10" name="TextBox 9"/>
          <p:cNvSpPr txBox="1"/>
          <p:nvPr/>
        </p:nvSpPr>
        <p:spPr>
          <a:xfrm>
            <a:off x="3493008" y="2057400"/>
            <a:ext cx="1005840" cy="365760"/>
          </a:xfrm>
          <a:prstGeom prst="rect">
            <a:avLst/>
          </a:prstGeom>
          <a:noFill/>
        </p:spPr>
        <p:txBody>
          <a:bodyPr wrap="square" lIns="0" rIns="0" tIns="0" bIns="0" anchor="ctr">
            <a:noAutofit/>
          </a:bodyPr>
          <a:lstStyle/>
          <a:p>
            <a:pPr algn="l"/>
            <a:r>
              <a:rPr sz="1250" b="1" i="0">
                <a:solidFill>
                  <a:srgbClr val="141821"/>
                </a:solidFill>
                <a:latin typeface="Work Sans"/>
              </a:rPr>
              <a:t>$18.9K</a:t>
            </a:r>
          </a:p>
        </p:txBody>
      </p:sp>
      <p:sp>
        <p:nvSpPr>
          <p:cNvPr id="11" name="Rounded Rectangle 10"/>
          <p:cNvSpPr/>
          <p:nvPr/>
        </p:nvSpPr>
        <p:spPr>
          <a:xfrm>
            <a:off x="4544568" y="2185416"/>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4544568" y="2185416"/>
            <a:ext cx="2785720"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7604608" y="2185416"/>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ounded Rectangle 13"/>
          <p:cNvSpPr/>
          <p:nvPr/>
        </p:nvSpPr>
        <p:spPr>
          <a:xfrm>
            <a:off x="7604608" y="2185416"/>
            <a:ext cx="1344829"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10481767" y="2057400"/>
            <a:ext cx="1188720" cy="365760"/>
          </a:xfrm>
          <a:prstGeom prst="rect">
            <a:avLst/>
          </a:prstGeom>
          <a:noFill/>
        </p:spPr>
        <p:txBody>
          <a:bodyPr wrap="square" lIns="0" rIns="0" tIns="0" bIns="0" anchor="ctr">
            <a:noAutofit/>
          </a:bodyPr>
          <a:lstStyle/>
          <a:p>
            <a:pPr algn="l"/>
            <a:r>
              <a:rPr sz="1250" b="1" i="0">
                <a:solidFill>
                  <a:srgbClr val="141821"/>
                </a:solidFill>
                <a:latin typeface="Work Sans"/>
              </a:rPr>
              <a:t>$9,100</a:t>
            </a:r>
          </a:p>
        </p:txBody>
      </p:sp>
      <p:cxnSp>
        <p:nvCxnSpPr>
          <p:cNvPr id="16" name="Connector 15"/>
          <p:cNvCxnSpPr/>
          <p:nvPr/>
        </p:nvCxnSpPr>
        <p:spPr>
          <a:xfrm>
            <a:off x="841248" y="2478024"/>
            <a:ext cx="10509199" cy="0"/>
          </a:xfrm>
          <a:prstGeom prst="line">
            <a:avLst/>
          </a:prstGeom>
          <a:ln w="9525">
            <a:solidFill>
              <a:srgbClr val="F0F1F5"/>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841248" y="2514600"/>
            <a:ext cx="2651760" cy="365760"/>
          </a:xfrm>
          <a:prstGeom prst="rect">
            <a:avLst/>
          </a:prstGeom>
          <a:noFill/>
        </p:spPr>
        <p:txBody>
          <a:bodyPr wrap="square" lIns="0" rIns="0" tIns="0" bIns="0" anchor="ctr">
            <a:noAutofit/>
          </a:bodyPr>
          <a:lstStyle/>
          <a:p>
            <a:pPr algn="l"/>
            <a:r>
              <a:rPr sz="1200" b="0" i="0">
                <a:solidFill>
                  <a:srgbClr val="4C5464"/>
                </a:solidFill>
                <a:latin typeface="Work Sans"/>
              </a:rPr>
              <a:t>Leads</a:t>
            </a:r>
          </a:p>
        </p:txBody>
      </p:sp>
      <p:sp>
        <p:nvSpPr>
          <p:cNvPr id="18" name="TextBox 17"/>
          <p:cNvSpPr txBox="1"/>
          <p:nvPr/>
        </p:nvSpPr>
        <p:spPr>
          <a:xfrm>
            <a:off x="3493008" y="2514600"/>
            <a:ext cx="1005840" cy="365760"/>
          </a:xfrm>
          <a:prstGeom prst="rect">
            <a:avLst/>
          </a:prstGeom>
          <a:noFill/>
        </p:spPr>
        <p:txBody>
          <a:bodyPr wrap="square" lIns="0" rIns="0" tIns="0" bIns="0" anchor="ctr">
            <a:noAutofit/>
          </a:bodyPr>
          <a:lstStyle/>
          <a:p>
            <a:pPr algn="l"/>
            <a:r>
              <a:rPr sz="1250" b="1" i="0">
                <a:solidFill>
                  <a:srgbClr val="141821"/>
                </a:solidFill>
                <a:latin typeface="Work Sans"/>
              </a:rPr>
              <a:t>415 ✓</a:t>
            </a:r>
          </a:p>
        </p:txBody>
      </p:sp>
      <p:sp>
        <p:nvSpPr>
          <p:cNvPr id="19" name="Rounded Rectangle 18"/>
          <p:cNvSpPr/>
          <p:nvPr/>
        </p:nvSpPr>
        <p:spPr>
          <a:xfrm>
            <a:off x="4544568" y="2642616"/>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4544568" y="2642616"/>
            <a:ext cx="2785720"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7604608" y="2642616"/>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7604608" y="2642616"/>
            <a:ext cx="1926510"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10481767" y="2514600"/>
            <a:ext cx="1188720" cy="365760"/>
          </a:xfrm>
          <a:prstGeom prst="rect">
            <a:avLst/>
          </a:prstGeom>
          <a:noFill/>
        </p:spPr>
        <p:txBody>
          <a:bodyPr wrap="square" lIns="0" rIns="0" tIns="0" bIns="0" anchor="ctr">
            <a:noAutofit/>
          </a:bodyPr>
          <a:lstStyle/>
          <a:p>
            <a:pPr algn="l"/>
            <a:r>
              <a:rPr sz="1250" b="1" i="0">
                <a:solidFill>
                  <a:srgbClr val="141821"/>
                </a:solidFill>
                <a:latin typeface="Work Sans"/>
              </a:rPr>
              <a:t>287</a:t>
            </a:r>
          </a:p>
        </p:txBody>
      </p:sp>
      <p:cxnSp>
        <p:nvCxnSpPr>
          <p:cNvPr id="24" name="Connector 23"/>
          <p:cNvCxnSpPr/>
          <p:nvPr/>
        </p:nvCxnSpPr>
        <p:spPr>
          <a:xfrm>
            <a:off x="841248" y="2935224"/>
            <a:ext cx="10509199" cy="0"/>
          </a:xfrm>
          <a:prstGeom prst="line">
            <a:avLst/>
          </a:prstGeom>
          <a:ln w="9525">
            <a:solidFill>
              <a:srgbClr val="F0F1F5"/>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841248" y="2971800"/>
            <a:ext cx="2651760" cy="365760"/>
          </a:xfrm>
          <a:prstGeom prst="rect">
            <a:avLst/>
          </a:prstGeom>
          <a:noFill/>
        </p:spPr>
        <p:txBody>
          <a:bodyPr wrap="square" lIns="0" rIns="0" tIns="0" bIns="0" anchor="ctr">
            <a:noAutofit/>
          </a:bodyPr>
          <a:lstStyle/>
          <a:p>
            <a:pPr algn="l"/>
            <a:r>
              <a:rPr sz="1200" b="0" i="0">
                <a:solidFill>
                  <a:srgbClr val="4C5464"/>
                </a:solidFill>
                <a:latin typeface="Work Sans"/>
              </a:rPr>
              <a:t>Cost per lead</a:t>
            </a:r>
          </a:p>
        </p:txBody>
      </p:sp>
      <p:sp>
        <p:nvSpPr>
          <p:cNvPr id="26" name="TextBox 25"/>
          <p:cNvSpPr txBox="1"/>
          <p:nvPr/>
        </p:nvSpPr>
        <p:spPr>
          <a:xfrm>
            <a:off x="3493008" y="2971800"/>
            <a:ext cx="1005840" cy="365760"/>
          </a:xfrm>
          <a:prstGeom prst="rect">
            <a:avLst/>
          </a:prstGeom>
          <a:noFill/>
        </p:spPr>
        <p:txBody>
          <a:bodyPr wrap="square" lIns="0" rIns="0" tIns="0" bIns="0" anchor="ctr">
            <a:noAutofit/>
          </a:bodyPr>
          <a:lstStyle/>
          <a:p>
            <a:pPr algn="l"/>
            <a:r>
              <a:rPr sz="1250" b="1" i="0">
                <a:solidFill>
                  <a:srgbClr val="141821"/>
                </a:solidFill>
                <a:latin typeface="Work Sans"/>
              </a:rPr>
              <a:t>$45.42</a:t>
            </a:r>
          </a:p>
        </p:txBody>
      </p:sp>
      <p:sp>
        <p:nvSpPr>
          <p:cNvPr id="27" name="Rounded Rectangle 26"/>
          <p:cNvSpPr/>
          <p:nvPr/>
        </p:nvSpPr>
        <p:spPr>
          <a:xfrm>
            <a:off x="4544568" y="3099816"/>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ounded Rectangle 27"/>
          <p:cNvSpPr/>
          <p:nvPr/>
        </p:nvSpPr>
        <p:spPr>
          <a:xfrm>
            <a:off x="4544568" y="3099816"/>
            <a:ext cx="2785720"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Rounded Rectangle 28"/>
          <p:cNvSpPr/>
          <p:nvPr/>
        </p:nvSpPr>
        <p:spPr>
          <a:xfrm>
            <a:off x="7604608" y="3099816"/>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7604608" y="3099816"/>
            <a:ext cx="1944852"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10481767" y="2971800"/>
            <a:ext cx="1188720" cy="365760"/>
          </a:xfrm>
          <a:prstGeom prst="rect">
            <a:avLst/>
          </a:prstGeom>
          <a:noFill/>
        </p:spPr>
        <p:txBody>
          <a:bodyPr wrap="square" lIns="0" rIns="0" tIns="0" bIns="0" anchor="ctr">
            <a:noAutofit/>
          </a:bodyPr>
          <a:lstStyle/>
          <a:p>
            <a:pPr algn="l"/>
            <a:r>
              <a:rPr sz="1250" b="1" i="0">
                <a:solidFill>
                  <a:srgbClr val="141821"/>
                </a:solidFill>
                <a:latin typeface="Work Sans"/>
              </a:rPr>
              <a:t>$31.71 ✓</a:t>
            </a:r>
          </a:p>
        </p:txBody>
      </p:sp>
      <p:cxnSp>
        <p:nvCxnSpPr>
          <p:cNvPr id="32" name="Connector 31"/>
          <p:cNvCxnSpPr/>
          <p:nvPr/>
        </p:nvCxnSpPr>
        <p:spPr>
          <a:xfrm>
            <a:off x="841248" y="3392424"/>
            <a:ext cx="10509199" cy="0"/>
          </a:xfrm>
          <a:prstGeom prst="line">
            <a:avLst/>
          </a:prstGeom>
          <a:ln w="9525">
            <a:solidFill>
              <a:srgbClr val="F0F1F5"/>
            </a:solidFill>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841248" y="3429000"/>
            <a:ext cx="2651760" cy="365760"/>
          </a:xfrm>
          <a:prstGeom prst="rect">
            <a:avLst/>
          </a:prstGeom>
          <a:noFill/>
        </p:spPr>
        <p:txBody>
          <a:bodyPr wrap="square" lIns="0" rIns="0" tIns="0" bIns="0" anchor="ctr">
            <a:noAutofit/>
          </a:bodyPr>
          <a:lstStyle/>
          <a:p>
            <a:pPr algn="l"/>
            <a:r>
              <a:rPr sz="1200" b="0" i="0">
                <a:solidFill>
                  <a:srgbClr val="4C5464"/>
                </a:solidFill>
                <a:latin typeface="Work Sans"/>
              </a:rPr>
              <a:t>Customers</a:t>
            </a:r>
          </a:p>
        </p:txBody>
      </p:sp>
      <p:sp>
        <p:nvSpPr>
          <p:cNvPr id="34" name="TextBox 33"/>
          <p:cNvSpPr txBox="1"/>
          <p:nvPr/>
        </p:nvSpPr>
        <p:spPr>
          <a:xfrm>
            <a:off x="3493008" y="3429000"/>
            <a:ext cx="1005840" cy="365760"/>
          </a:xfrm>
          <a:prstGeom prst="rect">
            <a:avLst/>
          </a:prstGeom>
          <a:noFill/>
        </p:spPr>
        <p:txBody>
          <a:bodyPr wrap="square" lIns="0" rIns="0" tIns="0" bIns="0" anchor="ctr">
            <a:noAutofit/>
          </a:bodyPr>
          <a:lstStyle/>
          <a:p>
            <a:pPr algn="l"/>
            <a:r>
              <a:rPr sz="1250" b="1" i="0">
                <a:solidFill>
                  <a:srgbClr val="141821"/>
                </a:solidFill>
                <a:latin typeface="Work Sans"/>
              </a:rPr>
              <a:t>87 ✓</a:t>
            </a:r>
          </a:p>
        </p:txBody>
      </p:sp>
      <p:sp>
        <p:nvSpPr>
          <p:cNvPr id="35" name="Rounded Rectangle 34"/>
          <p:cNvSpPr/>
          <p:nvPr/>
        </p:nvSpPr>
        <p:spPr>
          <a:xfrm>
            <a:off x="4544568" y="3557016"/>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Rounded Rectangle 35"/>
          <p:cNvSpPr/>
          <p:nvPr/>
        </p:nvSpPr>
        <p:spPr>
          <a:xfrm>
            <a:off x="4544568" y="3557016"/>
            <a:ext cx="2785720"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Rounded Rectangle 36"/>
          <p:cNvSpPr/>
          <p:nvPr/>
        </p:nvSpPr>
        <p:spPr>
          <a:xfrm>
            <a:off x="7604608" y="3557016"/>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Rounded Rectangle 37"/>
          <p:cNvSpPr/>
          <p:nvPr/>
        </p:nvSpPr>
        <p:spPr>
          <a:xfrm>
            <a:off x="7604608" y="3557016"/>
            <a:ext cx="1088672"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10481767" y="3429000"/>
            <a:ext cx="1188720" cy="365760"/>
          </a:xfrm>
          <a:prstGeom prst="rect">
            <a:avLst/>
          </a:prstGeom>
          <a:noFill/>
        </p:spPr>
        <p:txBody>
          <a:bodyPr wrap="square" lIns="0" rIns="0" tIns="0" bIns="0" anchor="ctr">
            <a:noAutofit/>
          </a:bodyPr>
          <a:lstStyle/>
          <a:p>
            <a:pPr algn="l"/>
            <a:r>
              <a:rPr sz="1250" b="1" i="0">
                <a:solidFill>
                  <a:srgbClr val="141821"/>
                </a:solidFill>
                <a:latin typeface="Work Sans"/>
              </a:rPr>
              <a:t>34</a:t>
            </a:r>
          </a:p>
        </p:txBody>
      </p:sp>
      <p:cxnSp>
        <p:nvCxnSpPr>
          <p:cNvPr id="40" name="Connector 39"/>
          <p:cNvCxnSpPr/>
          <p:nvPr/>
        </p:nvCxnSpPr>
        <p:spPr>
          <a:xfrm>
            <a:off x="841248" y="3849624"/>
            <a:ext cx="10509199" cy="0"/>
          </a:xfrm>
          <a:prstGeom prst="line">
            <a:avLst/>
          </a:prstGeom>
          <a:ln w="9525">
            <a:solidFill>
              <a:srgbClr val="F0F1F5"/>
            </a:solidFill>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841248" y="3886200"/>
            <a:ext cx="2651760" cy="365760"/>
          </a:xfrm>
          <a:prstGeom prst="rect">
            <a:avLst/>
          </a:prstGeom>
          <a:noFill/>
        </p:spPr>
        <p:txBody>
          <a:bodyPr wrap="square" lIns="0" rIns="0" tIns="0" bIns="0" anchor="ctr">
            <a:noAutofit/>
          </a:bodyPr>
          <a:lstStyle/>
          <a:p>
            <a:pPr algn="l"/>
            <a:r>
              <a:rPr sz="1200" b="0" i="0">
                <a:solidFill>
                  <a:srgbClr val="4C5464"/>
                </a:solidFill>
                <a:latin typeface="Work Sans"/>
              </a:rPr>
              <a:t>Cost per customer</a:t>
            </a:r>
          </a:p>
        </p:txBody>
      </p:sp>
      <p:sp>
        <p:nvSpPr>
          <p:cNvPr id="42" name="TextBox 41"/>
          <p:cNvSpPr txBox="1"/>
          <p:nvPr/>
        </p:nvSpPr>
        <p:spPr>
          <a:xfrm>
            <a:off x="3493008" y="3886200"/>
            <a:ext cx="1005840" cy="365760"/>
          </a:xfrm>
          <a:prstGeom prst="rect">
            <a:avLst/>
          </a:prstGeom>
          <a:noFill/>
        </p:spPr>
        <p:txBody>
          <a:bodyPr wrap="square" lIns="0" rIns="0" tIns="0" bIns="0" anchor="ctr">
            <a:noAutofit/>
          </a:bodyPr>
          <a:lstStyle/>
          <a:p>
            <a:pPr algn="l"/>
            <a:r>
              <a:rPr sz="1250" b="1" i="0">
                <a:solidFill>
                  <a:srgbClr val="141821"/>
                </a:solidFill>
                <a:latin typeface="Work Sans"/>
              </a:rPr>
              <a:t>$217 ✓</a:t>
            </a:r>
          </a:p>
        </p:txBody>
      </p:sp>
      <p:sp>
        <p:nvSpPr>
          <p:cNvPr id="43" name="Rounded Rectangle 42"/>
          <p:cNvSpPr/>
          <p:nvPr/>
        </p:nvSpPr>
        <p:spPr>
          <a:xfrm>
            <a:off x="4544568" y="4014216"/>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Rounded Rectangle 43"/>
          <p:cNvSpPr/>
          <p:nvPr/>
        </p:nvSpPr>
        <p:spPr>
          <a:xfrm>
            <a:off x="5075171" y="4014216"/>
            <a:ext cx="2255116"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Rounded Rectangle 44"/>
          <p:cNvSpPr/>
          <p:nvPr/>
        </p:nvSpPr>
        <p:spPr>
          <a:xfrm>
            <a:off x="7604608" y="4014216"/>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Rounded Rectangle 45"/>
          <p:cNvSpPr/>
          <p:nvPr/>
        </p:nvSpPr>
        <p:spPr>
          <a:xfrm>
            <a:off x="7604608" y="4014216"/>
            <a:ext cx="2785720"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10481767" y="3886200"/>
            <a:ext cx="1188720" cy="365760"/>
          </a:xfrm>
          <a:prstGeom prst="rect">
            <a:avLst/>
          </a:prstGeom>
          <a:noFill/>
        </p:spPr>
        <p:txBody>
          <a:bodyPr wrap="square" lIns="0" rIns="0" tIns="0" bIns="0" anchor="ctr">
            <a:noAutofit/>
          </a:bodyPr>
          <a:lstStyle/>
          <a:p>
            <a:pPr algn="l"/>
            <a:r>
              <a:rPr sz="1250" b="1" i="0">
                <a:solidFill>
                  <a:srgbClr val="141821"/>
                </a:solidFill>
                <a:latin typeface="Work Sans"/>
              </a:rPr>
              <a:t>$268</a:t>
            </a:r>
          </a:p>
        </p:txBody>
      </p:sp>
      <p:cxnSp>
        <p:nvCxnSpPr>
          <p:cNvPr id="48" name="Connector 47"/>
          <p:cNvCxnSpPr/>
          <p:nvPr/>
        </p:nvCxnSpPr>
        <p:spPr>
          <a:xfrm>
            <a:off x="841248" y="4306824"/>
            <a:ext cx="10509199" cy="0"/>
          </a:xfrm>
          <a:prstGeom prst="line">
            <a:avLst/>
          </a:prstGeom>
          <a:ln w="9525">
            <a:solidFill>
              <a:srgbClr val="F0F1F5"/>
            </a:solidFill>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841248" y="4343400"/>
            <a:ext cx="2651760" cy="365760"/>
          </a:xfrm>
          <a:prstGeom prst="rect">
            <a:avLst/>
          </a:prstGeom>
          <a:noFill/>
        </p:spPr>
        <p:txBody>
          <a:bodyPr wrap="square" lIns="0" rIns="0" tIns="0" bIns="0" anchor="ctr">
            <a:noAutofit/>
          </a:bodyPr>
          <a:lstStyle/>
          <a:p>
            <a:pPr algn="l"/>
            <a:r>
              <a:rPr sz="1200" b="0" i="0">
                <a:solidFill>
                  <a:srgbClr val="4C5464"/>
                </a:solidFill>
                <a:latin typeface="Work Sans"/>
              </a:rPr>
              <a:t>Revenue</a:t>
            </a:r>
          </a:p>
        </p:txBody>
      </p:sp>
      <p:sp>
        <p:nvSpPr>
          <p:cNvPr id="50" name="TextBox 49"/>
          <p:cNvSpPr txBox="1"/>
          <p:nvPr/>
        </p:nvSpPr>
        <p:spPr>
          <a:xfrm>
            <a:off x="3493008" y="4343400"/>
            <a:ext cx="1005840" cy="365760"/>
          </a:xfrm>
          <a:prstGeom prst="rect">
            <a:avLst/>
          </a:prstGeom>
          <a:noFill/>
        </p:spPr>
        <p:txBody>
          <a:bodyPr wrap="square" lIns="0" rIns="0" tIns="0" bIns="0" anchor="ctr">
            <a:noAutofit/>
          </a:bodyPr>
          <a:lstStyle/>
          <a:p>
            <a:pPr algn="l"/>
            <a:r>
              <a:rPr sz="1250" b="1" i="0">
                <a:solidFill>
                  <a:srgbClr val="141821"/>
                </a:solidFill>
                <a:latin typeface="Work Sans"/>
              </a:rPr>
              <a:t>$100K ✓</a:t>
            </a:r>
          </a:p>
        </p:txBody>
      </p:sp>
      <p:sp>
        <p:nvSpPr>
          <p:cNvPr id="51" name="Rounded Rectangle 50"/>
          <p:cNvSpPr/>
          <p:nvPr/>
        </p:nvSpPr>
        <p:spPr>
          <a:xfrm>
            <a:off x="4544568" y="4471416"/>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Rounded Rectangle 51"/>
          <p:cNvSpPr/>
          <p:nvPr/>
        </p:nvSpPr>
        <p:spPr>
          <a:xfrm>
            <a:off x="4544568" y="4471416"/>
            <a:ext cx="2785720"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3" name="Rounded Rectangle 52"/>
          <p:cNvSpPr/>
          <p:nvPr/>
        </p:nvSpPr>
        <p:spPr>
          <a:xfrm>
            <a:off x="7604608" y="4471416"/>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Rounded Rectangle 53"/>
          <p:cNvSpPr/>
          <p:nvPr/>
        </p:nvSpPr>
        <p:spPr>
          <a:xfrm>
            <a:off x="7604608" y="4471416"/>
            <a:ext cx="1793772"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5" name="TextBox 54"/>
          <p:cNvSpPr txBox="1"/>
          <p:nvPr/>
        </p:nvSpPr>
        <p:spPr>
          <a:xfrm>
            <a:off x="10481767" y="4343400"/>
            <a:ext cx="1188720" cy="365760"/>
          </a:xfrm>
          <a:prstGeom prst="rect">
            <a:avLst/>
          </a:prstGeom>
          <a:noFill/>
        </p:spPr>
        <p:txBody>
          <a:bodyPr wrap="square" lIns="0" rIns="0" tIns="0" bIns="0" anchor="ctr">
            <a:noAutofit/>
          </a:bodyPr>
          <a:lstStyle/>
          <a:p>
            <a:pPr algn="l"/>
            <a:r>
              <a:rPr sz="1250" b="1" i="0">
                <a:solidFill>
                  <a:srgbClr val="141821"/>
                </a:solidFill>
                <a:latin typeface="Work Sans"/>
              </a:rPr>
              <a:t>$64.4K</a:t>
            </a:r>
          </a:p>
        </p:txBody>
      </p:sp>
      <p:cxnSp>
        <p:nvCxnSpPr>
          <p:cNvPr id="56" name="Connector 55"/>
          <p:cNvCxnSpPr/>
          <p:nvPr/>
        </p:nvCxnSpPr>
        <p:spPr>
          <a:xfrm>
            <a:off x="841248" y="4764024"/>
            <a:ext cx="10509199" cy="0"/>
          </a:xfrm>
          <a:prstGeom prst="line">
            <a:avLst/>
          </a:prstGeom>
          <a:ln w="9525">
            <a:solidFill>
              <a:srgbClr val="F0F1F5"/>
            </a:solidFill>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841248" y="4800600"/>
            <a:ext cx="2651760" cy="365760"/>
          </a:xfrm>
          <a:prstGeom prst="rect">
            <a:avLst/>
          </a:prstGeom>
          <a:noFill/>
        </p:spPr>
        <p:txBody>
          <a:bodyPr wrap="square" lIns="0" rIns="0" tIns="0" bIns="0" anchor="ctr">
            <a:noAutofit/>
          </a:bodyPr>
          <a:lstStyle/>
          <a:p>
            <a:pPr algn="l"/>
            <a:r>
              <a:rPr sz="1200" b="0" i="0">
                <a:solidFill>
                  <a:srgbClr val="4C5464"/>
                </a:solidFill>
                <a:latin typeface="Work Sans"/>
              </a:rPr>
              <a:t>ROAS</a:t>
            </a:r>
          </a:p>
        </p:txBody>
      </p:sp>
      <p:sp>
        <p:nvSpPr>
          <p:cNvPr id="58" name="TextBox 57"/>
          <p:cNvSpPr txBox="1"/>
          <p:nvPr/>
        </p:nvSpPr>
        <p:spPr>
          <a:xfrm>
            <a:off x="3493008" y="4800600"/>
            <a:ext cx="1005840" cy="365760"/>
          </a:xfrm>
          <a:prstGeom prst="rect">
            <a:avLst/>
          </a:prstGeom>
          <a:noFill/>
        </p:spPr>
        <p:txBody>
          <a:bodyPr wrap="square" lIns="0" rIns="0" tIns="0" bIns="0" anchor="ctr">
            <a:noAutofit/>
          </a:bodyPr>
          <a:lstStyle/>
          <a:p>
            <a:pPr algn="l"/>
            <a:r>
              <a:rPr sz="1250" b="1" i="0">
                <a:solidFill>
                  <a:srgbClr val="141821"/>
                </a:solidFill>
                <a:latin typeface="Work Sans"/>
              </a:rPr>
              <a:t>5.3x</a:t>
            </a:r>
          </a:p>
        </p:txBody>
      </p:sp>
      <p:sp>
        <p:nvSpPr>
          <p:cNvPr id="59" name="Rounded Rectangle 58"/>
          <p:cNvSpPr/>
          <p:nvPr/>
        </p:nvSpPr>
        <p:spPr>
          <a:xfrm>
            <a:off x="4544568" y="4928616"/>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0" name="Rounded Rectangle 59"/>
          <p:cNvSpPr/>
          <p:nvPr/>
        </p:nvSpPr>
        <p:spPr>
          <a:xfrm>
            <a:off x="5240998" y="4928616"/>
            <a:ext cx="2089290" cy="109728"/>
          </a:xfrm>
          <a:prstGeom prst="roundRect">
            <a:avLst>
              <a:gd name="adj" fmla="val 16666"/>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1" name="Rounded Rectangle 60"/>
          <p:cNvSpPr/>
          <p:nvPr/>
        </p:nvSpPr>
        <p:spPr>
          <a:xfrm>
            <a:off x="7604608" y="4928616"/>
            <a:ext cx="2785720" cy="109728"/>
          </a:xfrm>
          <a:prstGeom prst="roundRect">
            <a:avLst>
              <a:gd name="adj" fmla="val 16666"/>
            </a:avLst>
          </a:prstGeom>
          <a:solidFill>
            <a:srgbClr val="EFF1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2" name="Rounded Rectangle 61"/>
          <p:cNvSpPr/>
          <p:nvPr/>
        </p:nvSpPr>
        <p:spPr>
          <a:xfrm>
            <a:off x="7604608" y="4928616"/>
            <a:ext cx="2785720" cy="109728"/>
          </a:xfrm>
          <a:prstGeom prst="roundRect">
            <a:avLst>
              <a:gd name="adj" fmla="val 16666"/>
            </a:avLst>
          </a:prstGeom>
          <a:solidFill>
            <a:srgbClr val="EB9F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3" name="TextBox 62"/>
          <p:cNvSpPr txBox="1"/>
          <p:nvPr/>
        </p:nvSpPr>
        <p:spPr>
          <a:xfrm>
            <a:off x="10481767" y="4800600"/>
            <a:ext cx="1188720" cy="365760"/>
          </a:xfrm>
          <a:prstGeom prst="rect">
            <a:avLst/>
          </a:prstGeom>
          <a:noFill/>
        </p:spPr>
        <p:txBody>
          <a:bodyPr wrap="square" lIns="0" rIns="0" tIns="0" bIns="0" anchor="ctr">
            <a:noAutofit/>
          </a:bodyPr>
          <a:lstStyle/>
          <a:p>
            <a:pPr algn="l"/>
            <a:r>
              <a:rPr sz="1250" b="1" i="0">
                <a:solidFill>
                  <a:srgbClr val="141821"/>
                </a:solidFill>
                <a:latin typeface="Work Sans"/>
              </a:rPr>
              <a:t>7.1x ✓</a:t>
            </a:r>
          </a:p>
        </p:txBody>
      </p:sp>
      <p:sp>
        <p:nvSpPr>
          <p:cNvPr id="64" name="TextBox 63"/>
          <p:cNvSpPr txBox="1"/>
          <p:nvPr/>
        </p:nvSpPr>
        <p:spPr>
          <a:xfrm>
            <a:off x="841248" y="5276088"/>
            <a:ext cx="10509199" cy="237744"/>
          </a:xfrm>
          <a:prstGeom prst="rect">
            <a:avLst/>
          </a:prstGeom>
          <a:noFill/>
        </p:spPr>
        <p:txBody>
          <a:bodyPr wrap="square" lIns="0" rIns="0" tIns="0" bIns="0" anchor="t">
            <a:noAutofit/>
          </a:bodyPr>
          <a:lstStyle/>
          <a:p>
            <a:pPr algn="l"/>
            <a:r>
              <a:rPr sz="1050" b="0" i="0">
                <a:solidFill>
                  <a:srgbClr val="737B8B"/>
                </a:solidFill>
                <a:latin typeface="Work Sans"/>
              </a:rPr>
              <a:t>Google Ads vs Meta Ads in September. A check marks the better value on each line.</a:t>
            </a:r>
          </a:p>
        </p:txBody>
      </p:sp>
      <p:sp>
        <p:nvSpPr>
          <p:cNvPr id="65" name="TextBox 64"/>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Full-funnel performance, Northwind Dental</a:t>
            </a:r>
          </a:p>
        </p:txBody>
      </p:sp>
      <p:sp>
        <p:nvSpPr>
          <p:cNvPr id="66" name="TextBox 65"/>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6 / 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Work Sans"/>
              </a:rPr>
              <a:t>Next steps</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141821"/>
                </a:solidFill>
                <a:latin typeface="Rubik"/>
              </a:rPr>
              <a:t>What to do </a:t>
            </a:r>
            <a:r>
              <a:rPr sz="3200" b="1" i="0">
                <a:solidFill>
                  <a:srgbClr val="0E7C66"/>
                </a:solidFill>
                <a:latin typeface="Rubik"/>
              </a:rPr>
              <a:t>next</a:t>
            </a:r>
            <a:r>
              <a:rPr sz="3200" b="0" i="0">
                <a:solidFill>
                  <a:srgbClr val="141821"/>
                </a:solidFill>
                <a:latin typeface="Rubik"/>
              </a:rPr>
              <a:t>.</a:t>
            </a:r>
          </a:p>
        </p:txBody>
      </p:sp>
      <p:sp>
        <p:nvSpPr>
          <p:cNvPr id="4" name="Rounded Rectangle 3"/>
          <p:cNvSpPr/>
          <p:nvPr/>
        </p:nvSpPr>
        <p:spPr>
          <a:xfrm>
            <a:off x="566928" y="1475232"/>
            <a:ext cx="5437480" cy="2194560"/>
          </a:xfrm>
          <a:prstGeom prst="roundRect">
            <a:avLst>
              <a:gd name="adj" fmla="val 8333"/>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Oval 4"/>
          <p:cNvSpPr/>
          <p:nvPr/>
        </p:nvSpPr>
        <p:spPr>
          <a:xfrm>
            <a:off x="804672" y="1712976"/>
            <a:ext cx="365760" cy="365760"/>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04672" y="1712976"/>
            <a:ext cx="365760" cy="365760"/>
          </a:xfrm>
          <a:prstGeom prst="rect">
            <a:avLst/>
          </a:prstGeom>
          <a:noFill/>
        </p:spPr>
        <p:txBody>
          <a:bodyPr wrap="square" lIns="0" rIns="0" tIns="0" bIns="0" anchor="ctr">
            <a:noAutofit/>
          </a:bodyPr>
          <a:lstStyle/>
          <a:p>
            <a:pPr algn="ctr"/>
            <a:r>
              <a:rPr sz="1300" b="1" i="0">
                <a:solidFill>
                  <a:srgbClr val="FFFFFF"/>
                </a:solidFill>
                <a:latin typeface="Rubik"/>
              </a:rPr>
              <a:t>1</a:t>
            </a:r>
          </a:p>
        </p:txBody>
      </p:sp>
      <p:sp>
        <p:nvSpPr>
          <p:cNvPr id="7" name="TextBox 6"/>
          <p:cNvSpPr txBox="1"/>
          <p:nvPr/>
        </p:nvSpPr>
        <p:spPr>
          <a:xfrm>
            <a:off x="1353312" y="1712976"/>
            <a:ext cx="4413352" cy="201168"/>
          </a:xfrm>
          <a:prstGeom prst="rect">
            <a:avLst/>
          </a:prstGeom>
          <a:noFill/>
        </p:spPr>
        <p:txBody>
          <a:bodyPr wrap="square" lIns="0" rIns="0" tIns="0" bIns="0" anchor="t">
            <a:noAutofit/>
          </a:bodyPr>
          <a:lstStyle/>
          <a:p>
            <a:pPr algn="l"/>
            <a:r>
              <a:rPr sz="950" b="0" i="0">
                <a:solidFill>
                  <a:srgbClr val="737B8B"/>
                </a:solidFill>
                <a:latin typeface="Work Sans"/>
              </a:rPr>
              <a:t>This week</a:t>
            </a:r>
          </a:p>
        </p:txBody>
      </p:sp>
      <p:sp>
        <p:nvSpPr>
          <p:cNvPr id="8" name="TextBox 7"/>
          <p:cNvSpPr txBox="1"/>
          <p:nvPr/>
        </p:nvSpPr>
        <p:spPr>
          <a:xfrm>
            <a:off x="1353312" y="1932432"/>
            <a:ext cx="4413352" cy="320040"/>
          </a:xfrm>
          <a:prstGeom prst="rect">
            <a:avLst/>
          </a:prstGeom>
          <a:noFill/>
        </p:spPr>
        <p:txBody>
          <a:bodyPr wrap="square" lIns="0" rIns="0" tIns="0" bIns="0" anchor="t">
            <a:noAutofit/>
          </a:bodyPr>
          <a:lstStyle/>
          <a:p>
            <a:pPr algn="l"/>
            <a:r>
              <a:rPr sz="1800" b="0" i="0">
                <a:solidFill>
                  <a:srgbClr val="141821"/>
                </a:solidFill>
                <a:latin typeface="Rubik"/>
              </a:rPr>
              <a:t>Follow up every </a:t>
            </a:r>
            <a:r>
              <a:rPr sz="1800" b="1" i="0">
                <a:solidFill>
                  <a:srgbClr val="0E7C66"/>
                </a:solidFill>
                <a:latin typeface="Rubik"/>
              </a:rPr>
              <a:t>form lead</a:t>
            </a:r>
          </a:p>
        </p:txBody>
      </p:sp>
      <p:sp>
        <p:nvSpPr>
          <p:cNvPr id="9" name="TextBox 8"/>
          <p:cNvSpPr txBox="1"/>
          <p:nvPr/>
        </p:nvSpPr>
        <p:spPr>
          <a:xfrm>
            <a:off x="1353312" y="2298192"/>
            <a:ext cx="4413352" cy="950976"/>
          </a:xfrm>
          <a:prstGeom prst="rect">
            <a:avLst/>
          </a:prstGeom>
          <a:noFill/>
        </p:spPr>
        <p:txBody>
          <a:bodyPr wrap="square" lIns="0" rIns="0" tIns="0" bIns="0" anchor="t">
            <a:noAutofit/>
          </a:bodyPr>
          <a:lstStyle/>
          <a:p>
            <a:pPr algn="l">
              <a:lnSpc>
                <a:spcPct val="112000"/>
              </a:lnSpc>
            </a:pPr>
            <a:r>
              <a:rPr sz="1250" b="0" i="0">
                <a:solidFill>
                  <a:srgbClr val="4C5464"/>
                </a:solidFill>
                <a:latin typeface="Work Sans"/>
              </a:rPr>
              <a:t>621 of 1,120 leads (55%) never became a deal in HubSpot. Make sure each form submission lands in HubSpot and gets a reply.</a:t>
            </a:r>
          </a:p>
        </p:txBody>
      </p:sp>
      <p:sp>
        <p:nvSpPr>
          <p:cNvPr id="10" name="Rounded Rectangle 9"/>
          <p:cNvSpPr/>
          <p:nvPr/>
        </p:nvSpPr>
        <p:spPr>
          <a:xfrm>
            <a:off x="1353312" y="3322320"/>
            <a:ext cx="932942" cy="219456"/>
          </a:xfrm>
          <a:prstGeom prst="roundRect">
            <a:avLst>
              <a:gd name="adj" fmla="val 50000"/>
            </a:avLst>
          </a:prstGeom>
          <a:solidFill>
            <a:srgbClr val="FDEB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353312" y="3322320"/>
            <a:ext cx="932942" cy="219456"/>
          </a:xfrm>
          <a:prstGeom prst="rect">
            <a:avLst/>
          </a:prstGeom>
          <a:noFill/>
        </p:spPr>
        <p:txBody>
          <a:bodyPr wrap="square" lIns="0" rIns="0" tIns="0" bIns="0" anchor="ctr">
            <a:noAutofit/>
          </a:bodyPr>
          <a:lstStyle/>
          <a:p>
            <a:pPr algn="ctr"/>
            <a:r>
              <a:rPr sz="900" b="1" i="0">
                <a:solidFill>
                  <a:srgbClr val="C0322B"/>
                </a:solidFill>
                <a:latin typeface="Work Sans"/>
              </a:rPr>
              <a:t>High impact</a:t>
            </a:r>
          </a:p>
        </p:txBody>
      </p:sp>
      <p:sp>
        <p:nvSpPr>
          <p:cNvPr id="12" name="Rounded Rectangle 11"/>
          <p:cNvSpPr/>
          <p:nvPr/>
        </p:nvSpPr>
        <p:spPr>
          <a:xfrm>
            <a:off x="2377694" y="3322320"/>
            <a:ext cx="858012" cy="219456"/>
          </a:xfrm>
          <a:prstGeom prst="roundRect">
            <a:avLst>
              <a:gd name="adj" fmla="val 50000"/>
            </a:avLst>
          </a:prstGeom>
          <a:solidFill>
            <a:srgbClr val="EE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2377694" y="3322320"/>
            <a:ext cx="858012" cy="219456"/>
          </a:xfrm>
          <a:prstGeom prst="rect">
            <a:avLst/>
          </a:prstGeom>
          <a:noFill/>
        </p:spPr>
        <p:txBody>
          <a:bodyPr wrap="square" lIns="0" rIns="0" tIns="0" bIns="0" anchor="ctr">
            <a:noAutofit/>
          </a:bodyPr>
          <a:lstStyle/>
          <a:p>
            <a:pPr algn="ctr"/>
            <a:r>
              <a:rPr sz="900" b="1" i="0">
                <a:solidFill>
                  <a:srgbClr val="4C5464"/>
                </a:solidFill>
                <a:latin typeface="Work Sans"/>
              </a:rPr>
              <a:t>Low effort</a:t>
            </a:r>
          </a:p>
        </p:txBody>
      </p:sp>
      <p:sp>
        <p:nvSpPr>
          <p:cNvPr id="14" name="Rounded Rectangle 13"/>
          <p:cNvSpPr/>
          <p:nvPr/>
        </p:nvSpPr>
        <p:spPr>
          <a:xfrm>
            <a:off x="6187288" y="1475232"/>
            <a:ext cx="5437480" cy="2194560"/>
          </a:xfrm>
          <a:prstGeom prst="roundRect">
            <a:avLst>
              <a:gd name="adj" fmla="val 8333"/>
            </a:avLst>
          </a:prstGeom>
          <a:solidFill>
            <a:srgbClr val="FFFFFF"/>
          </a:solidFill>
          <a:ln w="9525">
            <a:solidFill>
              <a:srgbClr val="E6E8EE"/>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6425032" y="1712976"/>
            <a:ext cx="365760" cy="365760"/>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25032" y="1712976"/>
            <a:ext cx="365760" cy="365760"/>
          </a:xfrm>
          <a:prstGeom prst="rect">
            <a:avLst/>
          </a:prstGeom>
          <a:noFill/>
        </p:spPr>
        <p:txBody>
          <a:bodyPr wrap="square" lIns="0" rIns="0" tIns="0" bIns="0" anchor="ctr">
            <a:noAutofit/>
          </a:bodyPr>
          <a:lstStyle/>
          <a:p>
            <a:pPr algn="ctr"/>
            <a:r>
              <a:rPr sz="1300" b="1" i="0">
                <a:solidFill>
                  <a:srgbClr val="FFFFFF"/>
                </a:solidFill>
                <a:latin typeface="Rubik"/>
              </a:rPr>
              <a:t>2</a:t>
            </a:r>
          </a:p>
        </p:txBody>
      </p:sp>
      <p:sp>
        <p:nvSpPr>
          <p:cNvPr id="17" name="TextBox 16"/>
          <p:cNvSpPr txBox="1"/>
          <p:nvPr/>
        </p:nvSpPr>
        <p:spPr>
          <a:xfrm>
            <a:off x="6973672" y="1712976"/>
            <a:ext cx="4413352" cy="201168"/>
          </a:xfrm>
          <a:prstGeom prst="rect">
            <a:avLst/>
          </a:prstGeom>
          <a:noFill/>
        </p:spPr>
        <p:txBody>
          <a:bodyPr wrap="square" lIns="0" rIns="0" tIns="0" bIns="0" anchor="t">
            <a:noAutofit/>
          </a:bodyPr>
          <a:lstStyle/>
          <a:p>
            <a:pPr algn="l"/>
            <a:r>
              <a:rPr sz="950" b="0" i="0">
                <a:solidFill>
                  <a:srgbClr val="737B8B"/>
                </a:solidFill>
                <a:latin typeface="Work Sans"/>
              </a:rPr>
              <a:t>This month</a:t>
            </a:r>
          </a:p>
        </p:txBody>
      </p:sp>
      <p:sp>
        <p:nvSpPr>
          <p:cNvPr id="18" name="TextBox 17"/>
          <p:cNvSpPr txBox="1"/>
          <p:nvPr/>
        </p:nvSpPr>
        <p:spPr>
          <a:xfrm>
            <a:off x="6973672" y="1932432"/>
            <a:ext cx="4413352" cy="320040"/>
          </a:xfrm>
          <a:prstGeom prst="rect">
            <a:avLst/>
          </a:prstGeom>
          <a:noFill/>
        </p:spPr>
        <p:txBody>
          <a:bodyPr wrap="square" lIns="0" rIns="0" tIns="0" bIns="0" anchor="t">
            <a:noAutofit/>
          </a:bodyPr>
          <a:lstStyle/>
          <a:p>
            <a:pPr algn="l"/>
            <a:r>
              <a:rPr sz="1800" b="0" i="0">
                <a:solidFill>
                  <a:srgbClr val="141821"/>
                </a:solidFill>
                <a:latin typeface="Rubik"/>
              </a:rPr>
              <a:t>Test more budget on </a:t>
            </a:r>
            <a:r>
              <a:rPr sz="1800" b="1" i="0">
                <a:solidFill>
                  <a:srgbClr val="0E7C66"/>
                </a:solidFill>
                <a:latin typeface="Rubik"/>
              </a:rPr>
              <a:t>Meta Ads</a:t>
            </a:r>
          </a:p>
        </p:txBody>
      </p:sp>
      <p:sp>
        <p:nvSpPr>
          <p:cNvPr id="19" name="TextBox 18"/>
          <p:cNvSpPr txBox="1"/>
          <p:nvPr/>
        </p:nvSpPr>
        <p:spPr>
          <a:xfrm>
            <a:off x="6973672" y="2298192"/>
            <a:ext cx="4413352" cy="950976"/>
          </a:xfrm>
          <a:prstGeom prst="rect">
            <a:avLst/>
          </a:prstGeom>
          <a:noFill/>
        </p:spPr>
        <p:txBody>
          <a:bodyPr wrap="square" lIns="0" rIns="0" tIns="0" bIns="0" anchor="t">
            <a:noAutofit/>
          </a:bodyPr>
          <a:lstStyle/>
          <a:p>
            <a:pPr algn="l">
              <a:lnSpc>
                <a:spcPct val="112000"/>
              </a:lnSpc>
            </a:pPr>
            <a:r>
              <a:rPr sz="1250" b="0" i="0">
                <a:solidFill>
                  <a:srgbClr val="4C5464"/>
                </a:solidFill>
                <a:latin typeface="Work Sans"/>
              </a:rPr>
              <a:t>It returned $7.08 per $1 of spend (34 customers at $268 each), the best of your ad platforms (Google Ads $5.31). Add budget in steps and watch cost per customer.</a:t>
            </a:r>
          </a:p>
        </p:txBody>
      </p:sp>
      <p:sp>
        <p:nvSpPr>
          <p:cNvPr id="20" name="Rounded Rectangle 19"/>
          <p:cNvSpPr/>
          <p:nvPr/>
        </p:nvSpPr>
        <p:spPr>
          <a:xfrm>
            <a:off x="6973672" y="3322320"/>
            <a:ext cx="1132332" cy="219456"/>
          </a:xfrm>
          <a:prstGeom prst="roundRect">
            <a:avLst>
              <a:gd name="adj" fmla="val 50000"/>
            </a:avLst>
          </a:prstGeom>
          <a:solidFill>
            <a:srgbClr val="FFF3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973672" y="3322320"/>
            <a:ext cx="1132332" cy="219456"/>
          </a:xfrm>
          <a:prstGeom prst="rect">
            <a:avLst/>
          </a:prstGeom>
          <a:noFill/>
        </p:spPr>
        <p:txBody>
          <a:bodyPr wrap="square" lIns="0" rIns="0" tIns="0" bIns="0" anchor="ctr">
            <a:noAutofit/>
          </a:bodyPr>
          <a:lstStyle/>
          <a:p>
            <a:pPr algn="ctr"/>
            <a:r>
              <a:rPr sz="900" b="1" i="0">
                <a:solidFill>
                  <a:srgbClr val="9A6100"/>
                </a:solidFill>
                <a:latin typeface="Work Sans"/>
              </a:rPr>
              <a:t>Medium impact</a:t>
            </a:r>
          </a:p>
        </p:txBody>
      </p:sp>
      <p:sp>
        <p:nvSpPr>
          <p:cNvPr id="22" name="Rounded Rectangle 21"/>
          <p:cNvSpPr/>
          <p:nvPr/>
        </p:nvSpPr>
        <p:spPr>
          <a:xfrm>
            <a:off x="8197444" y="3322320"/>
            <a:ext cx="858012" cy="219456"/>
          </a:xfrm>
          <a:prstGeom prst="roundRect">
            <a:avLst>
              <a:gd name="adj" fmla="val 50000"/>
            </a:avLst>
          </a:prstGeom>
          <a:solidFill>
            <a:srgbClr val="EE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8197444" y="3322320"/>
            <a:ext cx="858012" cy="219456"/>
          </a:xfrm>
          <a:prstGeom prst="rect">
            <a:avLst/>
          </a:prstGeom>
          <a:noFill/>
        </p:spPr>
        <p:txBody>
          <a:bodyPr wrap="square" lIns="0" rIns="0" tIns="0" bIns="0" anchor="ctr">
            <a:noAutofit/>
          </a:bodyPr>
          <a:lstStyle/>
          <a:p>
            <a:pPr algn="ctr"/>
            <a:r>
              <a:rPr sz="900" b="1" i="0">
                <a:solidFill>
                  <a:srgbClr val="4C5464"/>
                </a:solidFill>
                <a:latin typeface="Work Sans"/>
              </a:rPr>
              <a:t>Low effort</a:t>
            </a:r>
          </a:p>
        </p:txBody>
      </p:sp>
      <p:sp>
        <p:nvSpPr>
          <p:cNvPr id="24" name="TextBox 23"/>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Full-funnel performance, Northwind Dental</a:t>
            </a:r>
          </a:p>
        </p:txBody>
      </p:sp>
      <p:sp>
        <p:nvSpPr>
          <p:cNvPr id="25" name="TextBox 24"/>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7 / 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329184" y="329184"/>
            <a:ext cx="11533327" cy="6199632"/>
          </a:xfrm>
          <a:prstGeom prst="roundRect">
            <a:avLst>
              <a:gd name="adj" fmla="val 5014"/>
            </a:avLst>
          </a:prstGeom>
          <a:solidFill>
            <a:srgbClr val="EE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841248" y="914400"/>
            <a:ext cx="9144000" cy="256032"/>
          </a:xfrm>
          <a:prstGeom prst="rect">
            <a:avLst/>
          </a:prstGeom>
          <a:noFill/>
        </p:spPr>
        <p:txBody>
          <a:bodyPr wrap="square" lIns="0" rIns="0" tIns="0" bIns="0" anchor="t">
            <a:noAutofit/>
          </a:bodyPr>
          <a:lstStyle/>
          <a:p>
            <a:pPr algn="l"/>
            <a:r>
              <a:rPr sz="1200" b="1" i="0">
                <a:solidFill>
                  <a:srgbClr val="0E7C66"/>
                </a:solidFill>
                <a:latin typeface="Work Sans"/>
              </a:rPr>
              <a:t>The funnel in one line</a:t>
            </a:r>
          </a:p>
        </p:txBody>
      </p:sp>
      <p:sp>
        <p:nvSpPr>
          <p:cNvPr id="4" name="TextBox 3"/>
          <p:cNvSpPr txBox="1"/>
          <p:nvPr/>
        </p:nvSpPr>
        <p:spPr>
          <a:xfrm>
            <a:off x="841248" y="1207008"/>
            <a:ext cx="10509199" cy="1227328"/>
          </a:xfrm>
          <a:prstGeom prst="rect">
            <a:avLst/>
          </a:prstGeom>
          <a:noFill/>
        </p:spPr>
        <p:txBody>
          <a:bodyPr wrap="square" lIns="0" rIns="0" tIns="0" bIns="0" anchor="t">
            <a:noAutofit/>
          </a:bodyPr>
          <a:lstStyle/>
          <a:p>
            <a:pPr algn="l">
              <a:lnSpc>
                <a:spcPct val="102000"/>
              </a:lnSpc>
            </a:pPr>
            <a:r>
              <a:rPr sz="4000" b="0" i="0">
                <a:solidFill>
                  <a:srgbClr val="141821"/>
                </a:solidFill>
                <a:latin typeface="Rubik"/>
              </a:rPr>
              <a:t>Next: follow up the </a:t>
            </a:r>
            <a:r>
              <a:rPr sz="4000" b="1" i="0">
                <a:solidFill>
                  <a:srgbClr val="0E7C66"/>
                </a:solidFill>
                <a:latin typeface="Rubik"/>
              </a:rPr>
              <a:t>621 leads</a:t>
            </a:r>
            <a:r>
              <a:rPr sz="4000" b="0" i="0">
                <a:solidFill>
                  <a:srgbClr val="141821"/>
                </a:solidFill>
                <a:latin typeface="Rubik"/>
              </a:rPr>
              <a:t> with no deal yet.</a:t>
            </a:r>
          </a:p>
        </p:txBody>
      </p:sp>
      <p:cxnSp>
        <p:nvCxnSpPr>
          <p:cNvPr id="5" name="Connector 4"/>
          <p:cNvCxnSpPr/>
          <p:nvPr/>
        </p:nvCxnSpPr>
        <p:spPr>
          <a:xfrm>
            <a:off x="841248" y="2845816"/>
            <a:ext cx="2455850" cy="0"/>
          </a:xfrm>
          <a:prstGeom prst="line">
            <a:avLst/>
          </a:prstGeom>
          <a:ln w="12700">
            <a:solidFill>
              <a:srgbClr val="E6E8EE"/>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841248" y="2982976"/>
            <a:ext cx="2455850" cy="228600"/>
          </a:xfrm>
          <a:prstGeom prst="rect">
            <a:avLst/>
          </a:prstGeom>
          <a:noFill/>
        </p:spPr>
        <p:txBody>
          <a:bodyPr wrap="square" lIns="0" rIns="0" tIns="0" bIns="0" anchor="t">
            <a:noAutofit/>
          </a:bodyPr>
          <a:lstStyle/>
          <a:p>
            <a:pPr algn="l"/>
            <a:r>
              <a:rPr sz="1100" b="0" i="0">
                <a:solidFill>
                  <a:srgbClr val="737B8B"/>
                </a:solidFill>
                <a:latin typeface="Work Sans"/>
              </a:rPr>
              <a:t>Leads</a:t>
            </a:r>
          </a:p>
        </p:txBody>
      </p:sp>
      <p:sp>
        <p:nvSpPr>
          <p:cNvPr id="7" name="TextBox 6"/>
          <p:cNvSpPr txBox="1"/>
          <p:nvPr/>
        </p:nvSpPr>
        <p:spPr>
          <a:xfrm>
            <a:off x="841248" y="3229864"/>
            <a:ext cx="2455850" cy="548640"/>
          </a:xfrm>
          <a:prstGeom prst="rect">
            <a:avLst/>
          </a:prstGeom>
          <a:noFill/>
        </p:spPr>
        <p:txBody>
          <a:bodyPr wrap="square" lIns="0" rIns="0" tIns="0" bIns="0" anchor="t">
            <a:noAutofit/>
          </a:bodyPr>
          <a:lstStyle/>
          <a:p>
            <a:pPr algn="l"/>
            <a:r>
              <a:rPr sz="3600" b="1" i="0">
                <a:solidFill>
                  <a:srgbClr val="141821"/>
                </a:solidFill>
                <a:latin typeface="Rubik"/>
              </a:rPr>
              <a:t>1,120</a:t>
            </a:r>
          </a:p>
        </p:txBody>
      </p:sp>
      <p:cxnSp>
        <p:nvCxnSpPr>
          <p:cNvPr id="8" name="Connector 7"/>
          <p:cNvCxnSpPr/>
          <p:nvPr/>
        </p:nvCxnSpPr>
        <p:spPr>
          <a:xfrm>
            <a:off x="3525698" y="2845816"/>
            <a:ext cx="2455850" cy="0"/>
          </a:xfrm>
          <a:prstGeom prst="line">
            <a:avLst/>
          </a:prstGeom>
          <a:ln w="12700">
            <a:solidFill>
              <a:srgbClr val="E6E8EE"/>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525698" y="2982976"/>
            <a:ext cx="2455850" cy="228600"/>
          </a:xfrm>
          <a:prstGeom prst="rect">
            <a:avLst/>
          </a:prstGeom>
          <a:noFill/>
        </p:spPr>
        <p:txBody>
          <a:bodyPr wrap="square" lIns="0" rIns="0" tIns="0" bIns="0" anchor="t">
            <a:noAutofit/>
          </a:bodyPr>
          <a:lstStyle/>
          <a:p>
            <a:pPr algn="l"/>
            <a:r>
              <a:rPr sz="1100" b="0" i="0">
                <a:solidFill>
                  <a:srgbClr val="737B8B"/>
                </a:solidFill>
                <a:latin typeface="Work Sans"/>
              </a:rPr>
              <a:t>Customers</a:t>
            </a:r>
          </a:p>
        </p:txBody>
      </p:sp>
      <p:sp>
        <p:nvSpPr>
          <p:cNvPr id="10" name="TextBox 9"/>
          <p:cNvSpPr txBox="1"/>
          <p:nvPr/>
        </p:nvSpPr>
        <p:spPr>
          <a:xfrm>
            <a:off x="3525698" y="3229864"/>
            <a:ext cx="2455850" cy="548640"/>
          </a:xfrm>
          <a:prstGeom prst="rect">
            <a:avLst/>
          </a:prstGeom>
          <a:noFill/>
        </p:spPr>
        <p:txBody>
          <a:bodyPr wrap="square" lIns="0" rIns="0" tIns="0" bIns="0" anchor="t">
            <a:noAutofit/>
          </a:bodyPr>
          <a:lstStyle/>
          <a:p>
            <a:pPr algn="l"/>
            <a:r>
              <a:rPr sz="3600" b="1" i="0">
                <a:solidFill>
                  <a:srgbClr val="141821"/>
                </a:solidFill>
                <a:latin typeface="Rubik"/>
              </a:rPr>
              <a:t>229</a:t>
            </a:r>
          </a:p>
        </p:txBody>
      </p:sp>
      <p:cxnSp>
        <p:nvCxnSpPr>
          <p:cNvPr id="11" name="Connector 10"/>
          <p:cNvCxnSpPr/>
          <p:nvPr/>
        </p:nvCxnSpPr>
        <p:spPr>
          <a:xfrm>
            <a:off x="6210148" y="2845816"/>
            <a:ext cx="2455849" cy="0"/>
          </a:xfrm>
          <a:prstGeom prst="line">
            <a:avLst/>
          </a:prstGeom>
          <a:ln w="12700">
            <a:solidFill>
              <a:srgbClr val="E6E8EE"/>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6210148" y="2982976"/>
            <a:ext cx="2455850" cy="228600"/>
          </a:xfrm>
          <a:prstGeom prst="rect">
            <a:avLst/>
          </a:prstGeom>
          <a:noFill/>
        </p:spPr>
        <p:txBody>
          <a:bodyPr wrap="square" lIns="0" rIns="0" tIns="0" bIns="0" anchor="t">
            <a:noAutofit/>
          </a:bodyPr>
          <a:lstStyle/>
          <a:p>
            <a:pPr algn="l"/>
            <a:r>
              <a:rPr sz="1100" b="0" i="0">
                <a:solidFill>
                  <a:srgbClr val="737B8B"/>
                </a:solidFill>
                <a:latin typeface="Work Sans"/>
              </a:rPr>
              <a:t>Revenue</a:t>
            </a:r>
          </a:p>
        </p:txBody>
      </p:sp>
      <p:sp>
        <p:nvSpPr>
          <p:cNvPr id="13" name="TextBox 12"/>
          <p:cNvSpPr txBox="1"/>
          <p:nvPr/>
        </p:nvSpPr>
        <p:spPr>
          <a:xfrm>
            <a:off x="6210148" y="3229864"/>
            <a:ext cx="2455850" cy="548640"/>
          </a:xfrm>
          <a:prstGeom prst="rect">
            <a:avLst/>
          </a:prstGeom>
          <a:noFill/>
        </p:spPr>
        <p:txBody>
          <a:bodyPr wrap="square" lIns="0" rIns="0" tIns="0" bIns="0" anchor="t">
            <a:noAutofit/>
          </a:bodyPr>
          <a:lstStyle/>
          <a:p>
            <a:pPr algn="l"/>
            <a:r>
              <a:rPr sz="3600" b="1" i="0">
                <a:solidFill>
                  <a:srgbClr val="141821"/>
                </a:solidFill>
                <a:latin typeface="Rubik"/>
              </a:rPr>
              <a:t>$271K</a:t>
            </a:r>
          </a:p>
        </p:txBody>
      </p:sp>
      <p:cxnSp>
        <p:nvCxnSpPr>
          <p:cNvPr id="14" name="Connector 13"/>
          <p:cNvCxnSpPr/>
          <p:nvPr/>
        </p:nvCxnSpPr>
        <p:spPr>
          <a:xfrm>
            <a:off x="8894597" y="2845816"/>
            <a:ext cx="2455850" cy="0"/>
          </a:xfrm>
          <a:prstGeom prst="line">
            <a:avLst/>
          </a:prstGeom>
          <a:ln w="12700">
            <a:solidFill>
              <a:srgbClr val="E6E8EE"/>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8894597" y="2982976"/>
            <a:ext cx="2455850" cy="228600"/>
          </a:xfrm>
          <a:prstGeom prst="rect">
            <a:avLst/>
          </a:prstGeom>
          <a:noFill/>
        </p:spPr>
        <p:txBody>
          <a:bodyPr wrap="square" lIns="0" rIns="0" tIns="0" bIns="0" anchor="t">
            <a:noAutofit/>
          </a:bodyPr>
          <a:lstStyle/>
          <a:p>
            <a:pPr algn="l"/>
            <a:r>
              <a:rPr sz="1100" b="0" i="0">
                <a:solidFill>
                  <a:srgbClr val="737B8B"/>
                </a:solidFill>
                <a:latin typeface="Work Sans"/>
              </a:rPr>
              <a:t>ROAS</a:t>
            </a:r>
          </a:p>
        </p:txBody>
      </p:sp>
      <p:sp>
        <p:nvSpPr>
          <p:cNvPr id="16" name="TextBox 15"/>
          <p:cNvSpPr txBox="1"/>
          <p:nvPr/>
        </p:nvSpPr>
        <p:spPr>
          <a:xfrm>
            <a:off x="8894597" y="3229864"/>
            <a:ext cx="2455850" cy="548640"/>
          </a:xfrm>
          <a:prstGeom prst="rect">
            <a:avLst/>
          </a:prstGeom>
          <a:noFill/>
        </p:spPr>
        <p:txBody>
          <a:bodyPr wrap="square" lIns="0" rIns="0" tIns="0" bIns="0" anchor="t">
            <a:noAutofit/>
          </a:bodyPr>
          <a:lstStyle/>
          <a:p>
            <a:pPr algn="l"/>
            <a:r>
              <a:rPr sz="3600" b="1" i="0">
                <a:solidFill>
                  <a:srgbClr val="141821"/>
                </a:solidFill>
                <a:latin typeface="Rubik"/>
              </a:rPr>
              <a:t>5.9x</a:t>
            </a:r>
          </a:p>
        </p:txBody>
      </p:sp>
      <p:sp>
        <p:nvSpPr>
          <p:cNvPr id="17" name="Oval 16"/>
          <p:cNvSpPr/>
          <p:nvPr/>
        </p:nvSpPr>
        <p:spPr>
          <a:xfrm>
            <a:off x="850392" y="4162552"/>
            <a:ext cx="91440" cy="91440"/>
          </a:xfrm>
          <a:prstGeom prst="ellipse">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69848" y="4080256"/>
            <a:ext cx="10234879" cy="292608"/>
          </a:xfrm>
          <a:prstGeom prst="rect">
            <a:avLst/>
          </a:prstGeom>
          <a:noFill/>
        </p:spPr>
        <p:txBody>
          <a:bodyPr wrap="square" lIns="0" rIns="0" tIns="0" bIns="0" anchor="t">
            <a:noAutofit/>
          </a:bodyPr>
          <a:lstStyle/>
          <a:p>
            <a:pPr algn="l"/>
            <a:r>
              <a:rPr sz="1400" b="0" i="0">
                <a:solidFill>
                  <a:srgbClr val="4C5464"/>
                </a:solidFill>
                <a:latin typeface="Work Sans"/>
              </a:rPr>
              <a:t>Meta Ads: $9,100 spend, 34 customers, $64.4K revenue.</a:t>
            </a:r>
          </a:p>
        </p:txBody>
      </p:sp>
      <p:sp>
        <p:nvSpPr>
          <p:cNvPr id="19" name="Oval 18"/>
          <p:cNvSpPr/>
          <p:nvPr/>
        </p:nvSpPr>
        <p:spPr>
          <a:xfrm>
            <a:off x="850392" y="4510024"/>
            <a:ext cx="91440" cy="91440"/>
          </a:xfrm>
          <a:prstGeom prst="ellipse">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69848" y="4427728"/>
            <a:ext cx="10234879" cy="292608"/>
          </a:xfrm>
          <a:prstGeom prst="rect">
            <a:avLst/>
          </a:prstGeom>
          <a:noFill/>
        </p:spPr>
        <p:txBody>
          <a:bodyPr wrap="square" lIns="0" rIns="0" tIns="0" bIns="0" anchor="t">
            <a:noAutofit/>
          </a:bodyPr>
          <a:lstStyle/>
          <a:p>
            <a:pPr algn="l"/>
            <a:r>
              <a:rPr sz="1400" b="0" i="0">
                <a:solidFill>
                  <a:srgbClr val="4C5464"/>
                </a:solidFill>
                <a:latin typeface="Work Sans"/>
              </a:rPr>
              <a:t>Google Ads: $18.9K spend, 87 customers, $100K revenue.</a:t>
            </a:r>
          </a:p>
        </p:txBody>
      </p:sp>
      <p:sp>
        <p:nvSpPr>
          <p:cNvPr id="21" name="Oval 20"/>
          <p:cNvSpPr/>
          <p:nvPr/>
        </p:nvSpPr>
        <p:spPr>
          <a:xfrm>
            <a:off x="850392" y="4857496"/>
            <a:ext cx="91440" cy="91440"/>
          </a:xfrm>
          <a:prstGeom prst="ellipse">
            <a:avLst/>
          </a:prstGeom>
          <a:solidFill>
            <a:srgbClr val="007D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69848" y="4775200"/>
            <a:ext cx="10234879" cy="292608"/>
          </a:xfrm>
          <a:prstGeom prst="rect">
            <a:avLst/>
          </a:prstGeom>
          <a:noFill/>
        </p:spPr>
        <p:txBody>
          <a:bodyPr wrap="square" lIns="0" rIns="0" tIns="0" bIns="0" anchor="t">
            <a:noAutofit/>
          </a:bodyPr>
          <a:lstStyle/>
          <a:p>
            <a:pPr algn="l"/>
            <a:r>
              <a:rPr sz="1400" b="0" i="0">
                <a:solidFill>
                  <a:srgbClr val="4C5464"/>
                </a:solidFill>
                <a:latin typeface="Work Sans"/>
              </a:rPr>
              <a:t>45% of leads became a deal; 112 are still open.</a:t>
            </a:r>
          </a:p>
        </p:txBody>
      </p:sp>
      <p:sp>
        <p:nvSpPr>
          <p:cNvPr id="23" name="TextBox 22"/>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Full-funnel performance, Northwind Dental</a:t>
            </a:r>
          </a:p>
        </p:txBody>
      </p:sp>
      <p:sp>
        <p:nvSpPr>
          <p:cNvPr id="24" name="TextBox 23"/>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8 / 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66928" y="420624"/>
            <a:ext cx="11057839" cy="256032"/>
          </a:xfrm>
          <a:prstGeom prst="rect">
            <a:avLst/>
          </a:prstGeom>
          <a:noFill/>
        </p:spPr>
        <p:txBody>
          <a:bodyPr wrap="square" lIns="0" rIns="0" tIns="0" bIns="0" anchor="t">
            <a:noAutofit/>
          </a:bodyPr>
          <a:lstStyle/>
          <a:p>
            <a:pPr algn="l"/>
            <a:r>
              <a:rPr sz="1200" b="1" i="0">
                <a:solidFill>
                  <a:srgbClr val="0E7C66"/>
                </a:solidFill>
                <a:latin typeface="Work Sans"/>
              </a:rPr>
              <a:t>Method</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141821"/>
                </a:solidFill>
                <a:latin typeface="Rubik"/>
              </a:rPr>
              <a:t>How we built this </a:t>
            </a:r>
            <a:r>
              <a:rPr sz="3200" b="1" i="0">
                <a:solidFill>
                  <a:srgbClr val="0E7C66"/>
                </a:solidFill>
                <a:latin typeface="Rubik"/>
              </a:rPr>
              <a:t>report</a:t>
            </a:r>
            <a:r>
              <a:rPr sz="3200" b="0" i="0">
                <a:solidFill>
                  <a:srgbClr val="141821"/>
                </a:solidFill>
                <a:latin typeface="Rubik"/>
              </a:rPr>
              <a:t>.</a:t>
            </a:r>
          </a:p>
        </p:txBody>
      </p:sp>
      <p:sp>
        <p:nvSpPr>
          <p:cNvPr id="4" name="TextBox 3"/>
          <p:cNvSpPr txBox="1"/>
          <p:nvPr/>
        </p:nvSpPr>
        <p:spPr>
          <a:xfrm>
            <a:off x="566928" y="1566672"/>
            <a:ext cx="9601200" cy="4760976"/>
          </a:xfrm>
          <a:prstGeom prst="rect">
            <a:avLst/>
          </a:prstGeom>
          <a:noFill/>
        </p:spPr>
        <p:txBody>
          <a:bodyPr wrap="square" lIns="0" rIns="0" tIns="0" bIns="0" anchor="t">
            <a:noAutofit/>
          </a:bodyPr>
          <a:lstStyle/>
          <a:p>
            <a:pPr algn="l">
              <a:lnSpc>
                <a:spcPct val="120000"/>
              </a:lnSpc>
            </a:pPr>
            <a:r>
              <a:rPr sz="1300" b="0" i="0">
                <a:solidFill>
                  <a:srgbClr val="4C5464"/>
                </a:solidFill>
                <a:latin typeface="Work Sans"/>
              </a:rPr>
              <a:t>•  Leads: 1,120 form submissions in UTM Grabber, September 2026. Each counts toward the channel of its form fill; an ad platform when utm_source and utm_medium or a click ID (gclid, fbclid, msclkid) show one.</a:t>
            </a:r>
          </a:p>
          <a:p>
            <a:pPr algn="l">
              <a:lnSpc>
                <a:spcPct val="120000"/>
              </a:lnSpc>
              <a:spcBef>
                <a:spcPts val="715"/>
              </a:spcBef>
            </a:pPr>
            <a:r>
              <a:rPr sz="1300" b="0" i="0">
                <a:solidFill>
                  <a:srgbClr val="4C5464"/>
                </a:solidFill>
                <a:latin typeface="Work Sans"/>
              </a:rPr>
              <a:t>•  Ad spend: $27.9K from Google Ads and Meta Ads, September 2026.</a:t>
            </a:r>
          </a:p>
          <a:p>
            <a:pPr algn="l">
              <a:lnSpc>
                <a:spcPct val="120000"/>
              </a:lnSpc>
              <a:spcBef>
                <a:spcPts val="715"/>
              </a:spcBef>
            </a:pPr>
            <a:r>
              <a:rPr sz="1300" b="0" i="0">
                <a:solidFill>
                  <a:srgbClr val="4C5464"/>
                </a:solidFill>
                <a:latin typeface="Work Sans"/>
              </a:rPr>
              <a:t>•  Sessions: 40,822 from Google Analytics 4, September 2026, grouped into the same channels by session source and medium (AI assistants count as Organic, email as Referral).</a:t>
            </a:r>
          </a:p>
          <a:p>
            <a:pPr algn="l">
              <a:lnSpc>
                <a:spcPct val="120000"/>
              </a:lnSpc>
              <a:spcBef>
                <a:spcPts val="715"/>
              </a:spcBef>
            </a:pPr>
            <a:r>
              <a:rPr sz="1300" b="0" i="0">
                <a:solidFill>
                  <a:srgbClr val="4C5464"/>
                </a:solidFill>
                <a:latin typeface="Work Sans"/>
              </a:rPr>
              <a:t>•  Deals: 519 from your HubSpot, created Sep 1 to Oct 5, 2026. 499 (96%) matched a form lead by email; 20 match no form lead. Customers are won deals; revenue is their amount.</a:t>
            </a:r>
          </a:p>
          <a:p>
            <a:pPr algn="l">
              <a:lnSpc>
                <a:spcPct val="120000"/>
              </a:lnSpc>
              <a:spcBef>
                <a:spcPts val="715"/>
              </a:spcBef>
            </a:pPr>
            <a:r>
              <a:rPr sz="1300" b="0" i="0">
                <a:solidFill>
                  <a:srgbClr val="4C5464"/>
                </a:solidFill>
                <a:latin typeface="Work Sans"/>
              </a:rPr>
              <a:t>•  ROAS: revenue from customers that came through an ad platform, divided by that platform's spend.</a:t>
            </a:r>
          </a:p>
          <a:p>
            <a:pPr algn="l">
              <a:lnSpc>
                <a:spcPct val="120000"/>
              </a:lnSpc>
              <a:spcBef>
                <a:spcPts val="715"/>
              </a:spcBef>
            </a:pPr>
            <a:r>
              <a:rPr sz="1300" b="0" i="0">
                <a:solidFill>
                  <a:srgbClr val="4C5464"/>
                </a:solidFill>
                <a:latin typeface="Work Sans"/>
              </a:rPr>
              <a:t>•  Changes compare September 2026 with August.</a:t>
            </a:r>
          </a:p>
          <a:p>
            <a:pPr algn="l">
              <a:lnSpc>
                <a:spcPct val="120000"/>
              </a:lnSpc>
              <a:spcBef>
                <a:spcPts val="715"/>
              </a:spcBef>
            </a:pPr>
            <a:r>
              <a:rPr sz="1300" b="0" i="0">
                <a:solidFill>
                  <a:srgbClr val="4C5464"/>
                </a:solidFill>
                <a:latin typeface="Work Sans"/>
              </a:rPr>
              <a:t>•  Customers, revenue and ROAS are not compared with August: 22% of this period's deals are still open, so the totals can still grow.</a:t>
            </a:r>
          </a:p>
        </p:txBody>
      </p:sp>
      <p:sp>
        <p:nvSpPr>
          <p:cNvPr id="5" name="TextBox 4"/>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737B8B"/>
                </a:solidFill>
                <a:latin typeface="Work Sans"/>
              </a:rPr>
              <a:t>Full-funnel performance, Northwind Dental</a:t>
            </a:r>
          </a:p>
        </p:txBody>
      </p:sp>
      <p:sp>
        <p:nvSpPr>
          <p:cNvPr id="6" name="TextBox 5"/>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737B8B"/>
                </a:solidFill>
                <a:latin typeface="Work Sans"/>
              </a:rPr>
              <a:t>9 /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