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embeddedFontLst>
    <p:embeddedFont>
      <p:font typeface="IBM Plex Sans" charset="0"/>
      <p:regular r:id="rId16"/>
      <p:bold r:id="rId17"/>
    </p:embeddedFont>
    <p:embeddedFont>
      <p:font typeface="IBM Plex Sans Condensed" charset="0"/>
      <p:regular r:id="rId18"/>
      <p:bold r:id="rId19"/>
    </p:embeddedFont>
    <p:embeddedFont>
      <p:font typeface="IBM Plex Mono"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stacked"/>
        <c:ser>
          <c:idx val="0"/>
          <c:order val="0"/>
          <c:tx>
            <c:strRef>
              <c:f>Sheet1!$B$1</c:f>
              <c:strCache>
                <c:ptCount val="1"/>
                <c:pt idx="0">
                  <c:v>base</c:v>
                </c:pt>
              </c:strCache>
            </c:strRef>
          </c:tx>
          <c:spPr>
            <a:noFill/>
            <a:ln>
              <a:noFill/>
            </a:ln>
          </c:spPr>
          <c:cat>
            <c:strRef>
              <c:f>Sheet1!$A$2:$A$5</c:f>
              <c:strCache>
                <c:ptCount val="4"/>
                <c:pt idx="0">
                  <c:v>Ad spend</c:v>
                </c:pt>
                <c:pt idx="1">
                  <c:v>Google Ads revenue less spend</c:v>
                </c:pt>
                <c:pt idx="2">
                  <c:v>Meta Ads revenue less spend</c:v>
                </c:pt>
                <c:pt idx="3">
                  <c:v>Revenue from ads</c:v>
                </c:pt>
              </c:strCache>
            </c:strRef>
          </c:cat>
          <c:val>
            <c:numRef>
              <c:f>Sheet1!$B$2:$B$5</c:f>
              <c:numCache>
                <c:formatCode>General</c:formatCode>
                <c:ptCount val="4"/>
                <c:pt idx="0">
                  <c:v>0</c:v>
                </c:pt>
                <c:pt idx="1">
                  <c:v>27949.99</c:v>
                </c:pt>
                <c:pt idx="2">
                  <c:v>109174.99</c:v>
                </c:pt>
                <c:pt idx="3">
                  <c:v>0</c:v>
                </c:pt>
              </c:numCache>
            </c:numRef>
          </c:val>
        </c:ser>
        <c:ser>
          <c:idx val="1"/>
          <c:order val="1"/>
          <c:tx>
            <c:strRef>
              <c:f>Sheet1!$C$1</c:f>
              <c:strCache>
                <c:ptCount val="1"/>
                <c:pt idx="0">
                  <c:v>Total</c:v>
                </c:pt>
              </c:strCache>
            </c:strRef>
          </c:tx>
          <c:spPr>
            <a:solidFill>
              <a:srgbClr val="007D66"/>
            </a:solidFill>
            <a:ln>
              <a:noFill/>
            </a:ln>
          </c:spPr>
          <c:invertIfNegative val="0"/>
          <c:dLbls>
            <c:dLbl>
              <c:idx val="0"/>
              <c:tx>
                <c:rich>
                  <a:bodyPr/>
                  <a:lstStyle/>
                  <a:p>
                    <a:r>
                      <a:rPr sz="1000" b="1" i="0">
                        <a:solidFill>
                          <a:srgbClr val="FFFFFF"/>
                        </a:solidFill>
                        <a:latin typeface="IBM Plex Sans"/>
                      </a:rPr>
                      <a:t>$27.9K</a:t>
                    </a:r>
                  </a:p>
                </c:rich>
              </c:tx>
              <c:dLblPos val="inEnd"/>
              <c:showLegendKey val="0"/>
              <c:showVal val="1"/>
              <c:showCatName val="0"/>
              <c:showSerName val="0"/>
              <c:showPercent val="0"/>
              <c:showBubbleSize val="0"/>
            </c:dLbl>
            <c:dLbl>
              <c:idx val="3"/>
              <c:tx>
                <c:rich>
                  <a:bodyPr/>
                  <a:lstStyle/>
                  <a:p>
                    <a:r>
                      <a:rPr sz="1000" b="1" i="0">
                        <a:solidFill>
                          <a:srgbClr val="FFFFFF"/>
                        </a:solidFill>
                        <a:latin typeface="IBM Plex Sans"/>
                      </a:rPr>
                      <a:t>$164.5K</a:t>
                    </a:r>
                  </a:p>
                </c:rich>
              </c:tx>
              <c:dLblPos val="in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Sheet1!$C$2:$C$5</c:f>
              <c:numCache>
                <c:formatCode>General</c:formatCode>
                <c:ptCount val="4"/>
                <c:pt idx="0">
                  <c:v>27949.99</c:v>
                </c:pt>
                <c:pt idx="1">
                  <c:v>0</c:v>
                </c:pt>
                <c:pt idx="2">
                  <c:v>0</c:v>
                </c:pt>
                <c:pt idx="3">
                  <c:v>164515.0</c:v>
                </c:pt>
              </c:numCache>
            </c:numRef>
          </c:val>
        </c:ser>
        <c:ser>
          <c:idx val="2"/>
          <c:order val="2"/>
          <c:tx>
            <c:strRef>
              <c:f>Sheet1!$D$1</c:f>
              <c:strCache>
                <c:ptCount val="1"/>
                <c:pt idx="0">
                  <c:v>Increase</c:v>
                </c:pt>
              </c:strCache>
            </c:strRef>
          </c:tx>
          <c:spPr>
            <a:solidFill>
              <a:srgbClr val="0B7A3B"/>
            </a:solidFill>
            <a:ln>
              <a:noFill/>
            </a:ln>
          </c:spPr>
          <c:invertIfNegative val="0"/>
          <c:dLbls>
            <c:dLbl>
              <c:idx val="1"/>
              <c:tx>
                <c:rich>
                  <a:bodyPr/>
                  <a:lstStyle/>
                  <a:p>
                    <a:r>
                      <a:rPr sz="1000" b="1" i="0">
                        <a:solidFill>
                          <a:srgbClr val="FFFFFF"/>
                        </a:solidFill>
                        <a:latin typeface="IBM Plex Sans"/>
                      </a:rPr>
                      <a:t>+$81.2K</a:t>
                    </a:r>
                  </a:p>
                </c:rich>
              </c:tx>
              <c:dLblPos val="ctr"/>
              <c:showLegendKey val="0"/>
              <c:showVal val="1"/>
              <c:showCatName val="0"/>
              <c:showSerName val="0"/>
              <c:showPercent val="0"/>
              <c:showBubbleSize val="0"/>
            </c:dLbl>
            <c:dLbl>
              <c:idx val="2"/>
              <c:tx>
                <c:rich>
                  <a:bodyPr/>
                  <a:lstStyle/>
                  <a:p>
                    <a:r>
                      <a:rPr sz="1000" b="1" i="0">
                        <a:solidFill>
                          <a:srgbClr val="FFFFFF"/>
                        </a:solidFill>
                        <a:latin typeface="IBM Plex Sans"/>
                      </a:rPr>
                      <a:t>+$55.3K</a:t>
                    </a:r>
                  </a:p>
                </c:rich>
              </c:tx>
              <c:dLblPos val="ctr"/>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Sheet1!$D$2:$D$5</c:f>
              <c:numCache>
                <c:formatCode>General</c:formatCode>
                <c:ptCount val="4"/>
                <c:pt idx="0">
                  <c:v>0</c:v>
                </c:pt>
                <c:pt idx="1">
                  <c:v>81225.0</c:v>
                </c:pt>
                <c:pt idx="2">
                  <c:v>55340.01</c:v>
                </c:pt>
                <c:pt idx="3">
                  <c:v>0</c:v>
                </c:pt>
              </c:numCache>
            </c:numRef>
          </c:val>
        </c:ser>
        <c:ser>
          <c:idx val="3"/>
          <c:order val="3"/>
          <c:tx>
            <c:strRef>
              <c:f>Sheet1!$E$1</c:f>
              <c:strCache>
                <c:ptCount val="1"/>
                <c:pt idx="0">
                  <c:v>Decrease</c:v>
                </c:pt>
              </c:strCache>
            </c:strRef>
          </c:tx>
          <c:spPr>
            <a:solidFill>
              <a:srgbClr val="BF3029"/>
            </a:solidFill>
            <a:ln>
              <a:noFill/>
            </a:ln>
          </c:spPr>
          <c:invertIfNegative val="0"/>
          <c:cat>
            <c:strRef>
              <c:f>Sheet1!$A$2:$A$5</c:f>
              <c:strCache>
                <c:ptCount val="4"/>
                <c:pt idx="0">
                  <c:v>Ad spend</c:v>
                </c:pt>
                <c:pt idx="1">
                  <c:v>Google Ads revenue less spend</c:v>
                </c:pt>
                <c:pt idx="2">
                  <c:v>Meta Ads revenue less spend</c:v>
                </c:pt>
                <c:pt idx="3">
                  <c:v>Revenue from ads</c:v>
                </c:pt>
              </c:strCache>
            </c:strRef>
          </c:cat>
          <c:val>
            <c:numRef>
              <c:f>Sheet1!$E$2:$E$5</c:f>
              <c:numCache>
                <c:formatCode>General</c:formatCode>
                <c:ptCount val="4"/>
                <c:pt idx="0">
                  <c:v>0</c:v>
                </c:pt>
                <c:pt idx="1">
                  <c:v>0</c:v>
                </c:pt>
                <c:pt idx="2">
                  <c:v>0</c:v>
                </c:pt>
                <c:pt idx="3">
                  <c:v>0</c:v>
                </c:pt>
              </c:numCache>
            </c:numRef>
          </c:val>
        </c:ser>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C3CAD4"/>
            </a:solidFill>
          </a:ln>
        </c:spPr>
        <c:txPr>
          <a:bodyPr/>
          <a:lstStyle/>
          <a:p>
            <a:pPr>
              <a:defRPr sz="1000" b="0" i="0">
                <a:solidFill>
                  <a:srgbClr val="6E7887"/>
                </a:solidFill>
                <a:latin typeface="IBM Plex Sans Condensed"/>
              </a:defRPr>
            </a:pPr>
          </a:p>
        </c:txPr>
        <c:crossAx val="-2113994440"/>
        <c:crosses val="autoZero"/>
        <c:auto val="1"/>
        <c:lblAlgn val="ctr"/>
        <c:lblOffset val="100"/>
        <c:noMultiLvlLbl val="0"/>
      </c:catAx>
      <c:valAx>
        <c:axId val="-2113994440"/>
        <c:scaling/>
        <c:delete val="0"/>
        <c:axPos val="l"/>
        <c:majorGridlines>
          <c:spPr>
            <a:ln w="9525">
              <a:solidFill>
                <a:srgbClr val="EDF0F4"/>
              </a:solidFill>
            </a:ln>
          </c:spPr>
        </c:majorGridlines>
        <c:numFmt formatCode="&quot;$&quot;#,##0" sourceLinked="0"/>
        <c:majorTickMark val="none"/>
        <c:minorTickMark val="none"/>
        <c:tickLblPos val="nextTo"/>
        <c:spPr>
          <a:ln>
            <a:noFill/>
          </a:ln>
        </c:spPr>
        <c:txPr>
          <a:bodyPr/>
          <a:lstStyle/>
          <a:p>
            <a:pPr>
              <a:defRPr sz="1000" b="0" i="0">
                <a:solidFill>
                  <a:srgbClr val="6E7887"/>
                </a:solidFill>
                <a:latin typeface="IBM Plex Sans Condensed"/>
              </a:defRPr>
            </a:pPr>
          </a:p>
        </c:txPr>
        <c:crossAx val="-2068027336"/>
        <c:crosses val="autoZero"/>
      </c:valAx>
      <c:spPr>
        <a:noFill/>
        <a:ln>
          <a:noFill/>
        </a:ln>
      </c:spPr>
    </c:plotArea>
    <c:dispBlanksAs val="gap"/>
  </c:chart>
  <c:spPr>
    <a:noFill/>
    <a:ln>
      <a:noFill/>
    </a:ln>
  </c:spPr>
  <c:txPr>
    <a:bodyPr/>
    <a:lstStyle/>
    <a:p>
      <a:pPr>
        <a:defRPr sz="1050" b="0" i="0">
          <a:solidFill>
            <a:srgbClr val="6E7887"/>
          </a:solidFill>
          <a:latin typeface="IBM Plex Sans Condensed"/>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Rectangle 1"/>
          <p:cNvSpPr/>
          <p:nvPr/>
        </p:nvSpPr>
        <p:spPr>
          <a:xfrm>
            <a:off x="0" y="0"/>
            <a:ext cx="12191695" cy="82296"/>
          </a:xfrm>
          <a:prstGeom prst="rect">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66928" y="365760"/>
            <a:ext cx="6400800" cy="292608"/>
          </a:xfrm>
          <a:prstGeom prst="rect">
            <a:avLst/>
          </a:prstGeom>
          <a:noFill/>
        </p:spPr>
        <p:txBody>
          <a:bodyPr wrap="square" lIns="0" rIns="0" tIns="0" bIns="0" anchor="t">
            <a:noAutofit/>
          </a:bodyPr>
          <a:lstStyle/>
          <a:p>
            <a:pPr algn="l"/>
            <a:r>
              <a:rPr sz="1300" b="1" i="0">
                <a:solidFill>
                  <a:srgbClr val="10161F"/>
                </a:solidFill>
                <a:latin typeface="IBM Plex Sans"/>
              </a:rPr>
              <a:t>Northwind Dental</a:t>
            </a:r>
          </a:p>
        </p:txBody>
      </p:sp>
      <p:sp>
        <p:nvSpPr>
          <p:cNvPr id="4" name="TextBox 3"/>
          <p:cNvSpPr txBox="1"/>
          <p:nvPr/>
        </p:nvSpPr>
        <p:spPr>
          <a:xfrm>
            <a:off x="566928" y="1554480"/>
            <a:ext cx="8229600" cy="274320"/>
          </a:xfrm>
          <a:prstGeom prst="rect">
            <a:avLst/>
          </a:prstGeom>
          <a:noFill/>
        </p:spPr>
        <p:txBody>
          <a:bodyPr wrap="square" lIns="0" rIns="0" tIns="0" bIns="0" anchor="t">
            <a:noAutofit/>
          </a:bodyPr>
          <a:lstStyle/>
          <a:p>
            <a:pPr algn="l"/>
            <a:r>
              <a:rPr sz="1300" b="1" i="0">
                <a:solidFill>
                  <a:srgbClr val="0E7C66"/>
                </a:solidFill>
                <a:latin typeface="IBM Plex Sans Condensed"/>
              </a:rPr>
              <a:t>Full-funnel performance</a:t>
            </a:r>
          </a:p>
        </p:txBody>
      </p:sp>
      <p:sp>
        <p:nvSpPr>
          <p:cNvPr id="5" name="TextBox 4"/>
          <p:cNvSpPr txBox="1"/>
          <p:nvPr/>
        </p:nvSpPr>
        <p:spPr>
          <a:xfrm>
            <a:off x="2621674" y="1554480"/>
            <a:ext cx="4572000" cy="274320"/>
          </a:xfrm>
          <a:prstGeom prst="rect">
            <a:avLst/>
          </a:prstGeom>
          <a:noFill/>
        </p:spPr>
        <p:txBody>
          <a:bodyPr wrap="square" lIns="0" rIns="0" tIns="0" bIns="0" anchor="t">
            <a:noAutofit/>
          </a:bodyPr>
          <a:lstStyle/>
          <a:p>
            <a:pPr algn="l"/>
            <a:r>
              <a:rPr sz="1300" b="0" i="0">
                <a:solidFill>
                  <a:srgbClr val="475262"/>
                </a:solidFill>
                <a:latin typeface="IBM Plex Sans Condensed"/>
              </a:rPr>
              <a:t>September 2026</a:t>
            </a:r>
          </a:p>
        </p:txBody>
      </p:sp>
      <p:sp>
        <p:nvSpPr>
          <p:cNvPr id="6" name="TextBox 5"/>
          <p:cNvSpPr txBox="1"/>
          <p:nvPr/>
        </p:nvSpPr>
        <p:spPr>
          <a:xfrm>
            <a:off x="566928" y="1938528"/>
            <a:ext cx="10789920" cy="1328928"/>
          </a:xfrm>
          <a:prstGeom prst="rect">
            <a:avLst/>
          </a:prstGeom>
          <a:noFill/>
        </p:spPr>
        <p:txBody>
          <a:bodyPr wrap="square" lIns="0" rIns="0" tIns="0" bIns="0" anchor="t">
            <a:noAutofit/>
          </a:bodyPr>
          <a:lstStyle/>
          <a:p>
            <a:pPr algn="l">
              <a:lnSpc>
                <a:spcPct val="102000"/>
              </a:lnSpc>
            </a:pPr>
            <a:r>
              <a:rPr sz="4000" b="1" i="0">
                <a:solidFill>
                  <a:srgbClr val="10161F"/>
                </a:solidFill>
                <a:latin typeface="IBM Plex Sans"/>
              </a:rPr>
              <a:t>September turned $27.9K of ads into </a:t>
            </a:r>
            <a:r>
              <a:rPr sz="4000" b="1" i="0">
                <a:solidFill>
                  <a:srgbClr val="10161F"/>
                </a:solidFill>
                <a:latin typeface="IBM Plex Sans"/>
              </a:rPr>
              <a:t>$165K</a:t>
            </a:r>
            <a:r>
              <a:rPr sz="4000" b="1" i="0">
                <a:solidFill>
                  <a:srgbClr val="10161F"/>
                </a:solidFill>
                <a:latin typeface="IBM Plex Sans"/>
              </a:rPr>
              <a:t> of revenue.</a:t>
            </a:r>
          </a:p>
        </p:txBody>
      </p:sp>
      <p:sp>
        <p:nvSpPr>
          <p:cNvPr id="7" name="TextBox 6"/>
          <p:cNvSpPr txBox="1"/>
          <p:nvPr/>
        </p:nvSpPr>
        <p:spPr>
          <a:xfrm>
            <a:off x="566928" y="3377184"/>
            <a:ext cx="9601200" cy="731520"/>
          </a:xfrm>
          <a:prstGeom prst="rect">
            <a:avLst/>
          </a:prstGeom>
          <a:noFill/>
        </p:spPr>
        <p:txBody>
          <a:bodyPr wrap="square" lIns="0" rIns="0" tIns="0" bIns="0" anchor="t">
            <a:noAutofit/>
          </a:bodyPr>
          <a:lstStyle/>
          <a:p>
            <a:pPr algn="l">
              <a:lnSpc>
                <a:spcPct val="115000"/>
              </a:lnSpc>
            </a:pPr>
            <a:r>
              <a:rPr sz="1400" b="0" i="0">
                <a:solidFill>
                  <a:srgbClr val="475262"/>
                </a:solidFill>
                <a:latin typeface="IBM Plex Sans"/>
              </a:rPr>
              <a:t>Ads brought $165K of your $271K revenue: Meta Ads returned $7.08 per $1 of spend, Google Ads $5.31. 45% of leads became a deal and 57% of decided deals were won.</a:t>
            </a:r>
          </a:p>
        </p:txBody>
      </p:sp>
      <p:cxnSp>
        <p:nvCxnSpPr>
          <p:cNvPr id="8" name="Connector 7"/>
          <p:cNvCxnSpPr/>
          <p:nvPr/>
        </p:nvCxnSpPr>
        <p:spPr>
          <a:xfrm>
            <a:off x="566928" y="5394960"/>
            <a:ext cx="11057839" cy="0"/>
          </a:xfrm>
          <a:prstGeom prst="line">
            <a:avLst/>
          </a:prstGeom>
          <a:ln w="9525">
            <a:solidFill>
              <a:srgbClr val="DCE1E8"/>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66928" y="5559552"/>
            <a:ext cx="1836420" cy="274320"/>
          </a:xfrm>
          <a:prstGeom prst="rect">
            <a:avLst/>
          </a:prstGeom>
          <a:noFill/>
        </p:spPr>
        <p:txBody>
          <a:bodyPr wrap="square" lIns="0" rIns="0" tIns="0" bIns="0" anchor="t">
            <a:noAutofit/>
          </a:bodyPr>
          <a:lstStyle/>
          <a:p>
            <a:pPr algn="l"/>
            <a:r>
              <a:rPr sz="1200" b="0" i="0">
                <a:solidFill>
                  <a:srgbClr val="475262"/>
                </a:solidFill>
                <a:latin typeface="IBM Plex Sans"/>
              </a:rPr>
              <a:t>northwinddental.com</a:t>
            </a:r>
          </a:p>
        </p:txBody>
      </p:sp>
      <p:sp>
        <p:nvSpPr>
          <p:cNvPr id="10" name="TextBox 9"/>
          <p:cNvSpPr txBox="1"/>
          <p:nvPr/>
        </p:nvSpPr>
        <p:spPr>
          <a:xfrm>
            <a:off x="2403348" y="5559552"/>
            <a:ext cx="1320800" cy="274320"/>
          </a:xfrm>
          <a:prstGeom prst="rect">
            <a:avLst/>
          </a:prstGeom>
          <a:noFill/>
        </p:spPr>
        <p:txBody>
          <a:bodyPr wrap="square" lIns="0" rIns="0" tIns="0" bIns="0" anchor="t">
            <a:noAutofit/>
          </a:bodyPr>
          <a:lstStyle/>
          <a:p>
            <a:pPr algn="l"/>
            <a:r>
              <a:rPr sz="1200" b="0" i="0">
                <a:solidFill>
                  <a:srgbClr val="475262"/>
                </a:solidFill>
                <a:latin typeface="IBM Plex Sans"/>
              </a:rPr>
              <a:t>Gravity Forms</a:t>
            </a:r>
          </a:p>
        </p:txBody>
      </p:sp>
      <p:sp>
        <p:nvSpPr>
          <p:cNvPr id="11" name="TextBox 10"/>
          <p:cNvSpPr txBox="1"/>
          <p:nvPr/>
        </p:nvSpPr>
        <p:spPr>
          <a:xfrm>
            <a:off x="3724148" y="5559552"/>
            <a:ext cx="904240" cy="274320"/>
          </a:xfrm>
          <a:prstGeom prst="rect">
            <a:avLst/>
          </a:prstGeom>
          <a:noFill/>
        </p:spPr>
        <p:txBody>
          <a:bodyPr wrap="square" lIns="0" rIns="0" tIns="0" bIns="0" anchor="t">
            <a:noAutofit/>
          </a:bodyPr>
          <a:lstStyle/>
          <a:p>
            <a:pPr algn="l"/>
            <a:r>
              <a:rPr sz="1200" b="0" i="0">
                <a:solidFill>
                  <a:srgbClr val="475262"/>
                </a:solidFill>
                <a:latin typeface="IBM Plex Sans"/>
              </a:rPr>
              <a:t>30 days</a:t>
            </a:r>
          </a:p>
        </p:txBody>
      </p:sp>
      <p:sp>
        <p:nvSpPr>
          <p:cNvPr id="12" name="Rounded Rectangle 11"/>
          <p:cNvSpPr/>
          <p:nvPr/>
        </p:nvSpPr>
        <p:spPr>
          <a:xfrm>
            <a:off x="566928" y="5943600"/>
            <a:ext cx="215569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81228" y="6048756"/>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8" y="5943600"/>
            <a:ext cx="1881378" cy="292608"/>
          </a:xfrm>
          <a:prstGeom prst="rect">
            <a:avLst/>
          </a:prstGeom>
          <a:noFill/>
        </p:spPr>
        <p:txBody>
          <a:bodyPr wrap="square" lIns="0" rIns="0" tIns="0" bIns="0" anchor="ctr">
            <a:noAutofit/>
          </a:bodyPr>
          <a:lstStyle/>
          <a:p>
            <a:pPr algn="l"/>
            <a:r>
              <a:rPr sz="1050" b="1" i="0">
                <a:solidFill>
                  <a:srgbClr val="10161F"/>
                </a:solidFill>
                <a:latin typeface="IBM Plex Sans"/>
              </a:rPr>
              <a:t>UTM Grabber</a:t>
            </a:r>
          </a:p>
        </p:txBody>
      </p:sp>
      <p:sp>
        <p:nvSpPr>
          <p:cNvPr id="15" name="TextBox 14"/>
          <p:cNvSpPr txBox="1"/>
          <p:nvPr/>
        </p:nvSpPr>
        <p:spPr>
          <a:xfrm>
            <a:off x="1761998" y="5943600"/>
            <a:ext cx="2155698" cy="292608"/>
          </a:xfrm>
          <a:prstGeom prst="rect">
            <a:avLst/>
          </a:prstGeom>
          <a:noFill/>
        </p:spPr>
        <p:txBody>
          <a:bodyPr wrap="square" lIns="0" rIns="0" tIns="0" bIns="0" anchor="ctr">
            <a:noAutofit/>
          </a:bodyPr>
          <a:lstStyle/>
          <a:p>
            <a:pPr algn="l"/>
            <a:r>
              <a:rPr sz="1050" b="0" i="0">
                <a:solidFill>
                  <a:srgbClr val="6E7887"/>
                </a:solidFill>
                <a:latin typeface="IBM Plex Sans"/>
              </a:rPr>
              <a:t>1,120 leads</a:t>
            </a:r>
          </a:p>
        </p:txBody>
      </p:sp>
      <p:sp>
        <p:nvSpPr>
          <p:cNvPr id="16" name="Rounded Rectangle 15"/>
          <p:cNvSpPr/>
          <p:nvPr/>
        </p:nvSpPr>
        <p:spPr>
          <a:xfrm>
            <a:off x="2814066" y="5943600"/>
            <a:ext cx="216331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2928366" y="6048756"/>
            <a:ext cx="82296" cy="82296"/>
          </a:xfrm>
          <a:prstGeom prst="ellipse">
            <a:avLst/>
          </a:prstGeom>
          <a:solidFill>
            <a:srgbClr val="1A7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088386" y="5943600"/>
            <a:ext cx="1888998" cy="292608"/>
          </a:xfrm>
          <a:prstGeom prst="rect">
            <a:avLst/>
          </a:prstGeom>
          <a:noFill/>
        </p:spPr>
        <p:txBody>
          <a:bodyPr wrap="square" lIns="0" rIns="0" tIns="0" bIns="0" anchor="ctr">
            <a:noAutofit/>
          </a:bodyPr>
          <a:lstStyle/>
          <a:p>
            <a:pPr algn="l"/>
            <a:r>
              <a:rPr sz="1050" b="1" i="0">
                <a:solidFill>
                  <a:srgbClr val="10161F"/>
                </a:solidFill>
                <a:latin typeface="IBM Plex Sans"/>
              </a:rPr>
              <a:t>Google Ads</a:t>
            </a:r>
          </a:p>
        </p:txBody>
      </p:sp>
      <p:sp>
        <p:nvSpPr>
          <p:cNvPr id="19" name="TextBox 18"/>
          <p:cNvSpPr txBox="1"/>
          <p:nvPr/>
        </p:nvSpPr>
        <p:spPr>
          <a:xfrm>
            <a:off x="3888486" y="5943600"/>
            <a:ext cx="2163318" cy="292608"/>
          </a:xfrm>
          <a:prstGeom prst="rect">
            <a:avLst/>
          </a:prstGeom>
          <a:noFill/>
        </p:spPr>
        <p:txBody>
          <a:bodyPr wrap="square" lIns="0" rIns="0" tIns="0" bIns="0" anchor="ctr">
            <a:noAutofit/>
          </a:bodyPr>
          <a:lstStyle/>
          <a:p>
            <a:pPr algn="l"/>
            <a:r>
              <a:rPr sz="1050" b="0" i="0">
                <a:solidFill>
                  <a:srgbClr val="6E7887"/>
                </a:solidFill>
                <a:latin typeface="IBM Plex Sans"/>
              </a:rPr>
              <a:t>$18.9K spend</a:t>
            </a:r>
          </a:p>
        </p:txBody>
      </p:sp>
      <p:sp>
        <p:nvSpPr>
          <p:cNvPr id="20" name="Rounded Rectangle 19"/>
          <p:cNvSpPr/>
          <p:nvPr/>
        </p:nvSpPr>
        <p:spPr>
          <a:xfrm>
            <a:off x="5068824" y="5943600"/>
            <a:ext cx="203250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5183124" y="6048756"/>
            <a:ext cx="82296" cy="82296"/>
          </a:xfrm>
          <a:prstGeom prst="ellipse">
            <a:avLst/>
          </a:prstGeom>
          <a:solidFill>
            <a:srgbClr val="08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343144" y="5943600"/>
            <a:ext cx="1758188" cy="292608"/>
          </a:xfrm>
          <a:prstGeom prst="rect">
            <a:avLst/>
          </a:prstGeom>
          <a:noFill/>
        </p:spPr>
        <p:txBody>
          <a:bodyPr wrap="square" lIns="0" rIns="0" tIns="0" bIns="0" anchor="ctr">
            <a:noAutofit/>
          </a:bodyPr>
          <a:lstStyle/>
          <a:p>
            <a:pPr algn="l"/>
            <a:r>
              <a:rPr sz="1050" b="1" i="0">
                <a:solidFill>
                  <a:srgbClr val="10161F"/>
                </a:solidFill>
                <a:latin typeface="IBM Plex Sans"/>
              </a:rPr>
              <a:t>Meta Ads</a:t>
            </a:r>
          </a:p>
        </p:txBody>
      </p:sp>
      <p:sp>
        <p:nvSpPr>
          <p:cNvPr id="23" name="TextBox 22"/>
          <p:cNvSpPr txBox="1"/>
          <p:nvPr/>
        </p:nvSpPr>
        <p:spPr>
          <a:xfrm>
            <a:off x="6017514" y="5943600"/>
            <a:ext cx="2032508" cy="292608"/>
          </a:xfrm>
          <a:prstGeom prst="rect">
            <a:avLst/>
          </a:prstGeom>
          <a:noFill/>
        </p:spPr>
        <p:txBody>
          <a:bodyPr wrap="square" lIns="0" rIns="0" tIns="0" bIns="0" anchor="ctr">
            <a:noAutofit/>
          </a:bodyPr>
          <a:lstStyle/>
          <a:p>
            <a:pPr algn="l"/>
            <a:r>
              <a:rPr sz="1050" b="0" i="0">
                <a:solidFill>
                  <a:srgbClr val="6E7887"/>
                </a:solidFill>
                <a:latin typeface="IBM Plex Sans"/>
              </a:rPr>
              <a:t>$9,100 spend</a:t>
            </a:r>
          </a:p>
        </p:txBody>
      </p:sp>
      <p:sp>
        <p:nvSpPr>
          <p:cNvPr id="24" name="Rounded Rectangle 23"/>
          <p:cNvSpPr/>
          <p:nvPr/>
        </p:nvSpPr>
        <p:spPr>
          <a:xfrm>
            <a:off x="7192772" y="5943600"/>
            <a:ext cx="276275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7307072" y="6048756"/>
            <a:ext cx="82296" cy="82296"/>
          </a:xfrm>
          <a:prstGeom prst="ellipse">
            <a:avLst/>
          </a:prstGeom>
          <a:solidFill>
            <a:srgbClr val="E87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467092" y="5943600"/>
            <a:ext cx="2488438" cy="292608"/>
          </a:xfrm>
          <a:prstGeom prst="rect">
            <a:avLst/>
          </a:prstGeom>
          <a:noFill/>
        </p:spPr>
        <p:txBody>
          <a:bodyPr wrap="square" lIns="0" rIns="0" tIns="0" bIns="0" anchor="ctr">
            <a:noAutofit/>
          </a:bodyPr>
          <a:lstStyle/>
          <a:p>
            <a:pPr algn="l"/>
            <a:r>
              <a:rPr sz="1050" b="1" i="0">
                <a:solidFill>
                  <a:srgbClr val="10161F"/>
                </a:solidFill>
                <a:latin typeface="IBM Plex Sans"/>
              </a:rPr>
              <a:t>Google Analytics 4</a:t>
            </a:r>
          </a:p>
        </p:txBody>
      </p:sp>
      <p:sp>
        <p:nvSpPr>
          <p:cNvPr id="27" name="TextBox 26"/>
          <p:cNvSpPr txBox="1"/>
          <p:nvPr/>
        </p:nvSpPr>
        <p:spPr>
          <a:xfrm>
            <a:off x="8724392" y="5943600"/>
            <a:ext cx="2762758" cy="292608"/>
          </a:xfrm>
          <a:prstGeom prst="rect">
            <a:avLst/>
          </a:prstGeom>
          <a:noFill/>
        </p:spPr>
        <p:txBody>
          <a:bodyPr wrap="square" lIns="0" rIns="0" tIns="0" bIns="0" anchor="ctr">
            <a:noAutofit/>
          </a:bodyPr>
          <a:lstStyle/>
          <a:p>
            <a:pPr algn="l"/>
            <a:r>
              <a:rPr sz="1050" b="0" i="0">
                <a:solidFill>
                  <a:srgbClr val="6E7887"/>
                </a:solidFill>
                <a:latin typeface="IBM Plex Sans"/>
              </a:rPr>
              <a:t>40,822 sessions</a:t>
            </a:r>
          </a:p>
        </p:txBody>
      </p:sp>
      <p:sp>
        <p:nvSpPr>
          <p:cNvPr id="28" name="Rounded Rectangle 27"/>
          <p:cNvSpPr/>
          <p:nvPr/>
        </p:nvSpPr>
        <p:spPr>
          <a:xfrm>
            <a:off x="566928" y="6309360"/>
            <a:ext cx="175818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681228" y="6414516"/>
            <a:ext cx="82296" cy="82296"/>
          </a:xfrm>
          <a:prstGeom prst="ellipse">
            <a:avLst/>
          </a:prstGeom>
          <a:solidFill>
            <a:srgbClr val="FF5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41248" y="6309360"/>
            <a:ext cx="1483868" cy="292608"/>
          </a:xfrm>
          <a:prstGeom prst="rect">
            <a:avLst/>
          </a:prstGeom>
          <a:noFill/>
        </p:spPr>
        <p:txBody>
          <a:bodyPr wrap="square" lIns="0" rIns="0" tIns="0" bIns="0" anchor="ctr">
            <a:noAutofit/>
          </a:bodyPr>
          <a:lstStyle/>
          <a:p>
            <a:pPr algn="l"/>
            <a:r>
              <a:rPr sz="1050" b="1" i="0">
                <a:solidFill>
                  <a:srgbClr val="10161F"/>
                </a:solidFill>
                <a:latin typeface="IBM Plex Sans"/>
              </a:rPr>
              <a:t>HubSpot</a:t>
            </a:r>
          </a:p>
        </p:txBody>
      </p:sp>
      <p:sp>
        <p:nvSpPr>
          <p:cNvPr id="31" name="TextBox 30"/>
          <p:cNvSpPr txBox="1"/>
          <p:nvPr/>
        </p:nvSpPr>
        <p:spPr>
          <a:xfrm>
            <a:off x="1481328" y="6309360"/>
            <a:ext cx="1758188" cy="292608"/>
          </a:xfrm>
          <a:prstGeom prst="rect">
            <a:avLst/>
          </a:prstGeom>
          <a:noFill/>
        </p:spPr>
        <p:txBody>
          <a:bodyPr wrap="square" lIns="0" rIns="0" tIns="0" bIns="0" anchor="ctr">
            <a:noAutofit/>
          </a:bodyPr>
          <a:lstStyle/>
          <a:p>
            <a:pPr algn="l"/>
            <a:r>
              <a:rPr sz="1050" b="0" i="0">
                <a:solidFill>
                  <a:srgbClr val="6E7887"/>
                </a:solidFill>
                <a:latin typeface="IBM Plex Sans"/>
              </a:rPr>
              <a:t>519 deals</a:t>
            </a:r>
          </a:p>
        </p:txBody>
      </p:sp>
      <p:sp>
        <p:nvSpPr>
          <p:cNvPr id="32" name="Rounded Rectangle 31"/>
          <p:cNvSpPr/>
          <p:nvPr/>
        </p:nvSpPr>
        <p:spPr>
          <a:xfrm>
            <a:off x="2416556" y="6309360"/>
            <a:ext cx="244652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2530856" y="641451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690876" y="6309360"/>
            <a:ext cx="2172208" cy="292608"/>
          </a:xfrm>
          <a:prstGeom prst="rect">
            <a:avLst/>
          </a:prstGeom>
          <a:noFill/>
        </p:spPr>
        <p:txBody>
          <a:bodyPr wrap="square" lIns="0" rIns="0" tIns="0" bIns="0" anchor="ctr">
            <a:noAutofit/>
          </a:bodyPr>
          <a:lstStyle/>
          <a:p>
            <a:pPr algn="l"/>
            <a:r>
              <a:rPr sz="1050" b="1" i="0">
                <a:solidFill>
                  <a:srgbClr val="10161F"/>
                </a:solidFill>
                <a:latin typeface="IBM Plex Sans"/>
              </a:rPr>
              <a:t>Sample data</a:t>
            </a:r>
          </a:p>
        </p:txBody>
      </p:sp>
      <p:sp>
        <p:nvSpPr>
          <p:cNvPr id="35" name="TextBox 34"/>
          <p:cNvSpPr txBox="1"/>
          <p:nvPr/>
        </p:nvSpPr>
        <p:spPr>
          <a:xfrm>
            <a:off x="3573526" y="6309360"/>
            <a:ext cx="2446528" cy="292608"/>
          </a:xfrm>
          <a:prstGeom prst="rect">
            <a:avLst/>
          </a:prstGeom>
          <a:noFill/>
        </p:spPr>
        <p:txBody>
          <a:bodyPr wrap="square" lIns="0" rIns="0" tIns="0" bIns="0" anchor="ctr">
            <a:noAutofit/>
          </a:bodyPr>
          <a:lstStyle/>
          <a:p>
            <a:pPr algn="l"/>
            <a:r>
              <a:rPr sz="1050" b="0" i="0">
                <a:solidFill>
                  <a:srgbClr val="6E7887"/>
                </a:solidFill>
                <a:latin typeface="IBM Plex Sans"/>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The takeaway</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Google Ads</a:t>
            </a:r>
            <a:r>
              <a:rPr sz="2600" b="1" i="0">
                <a:solidFill>
                  <a:srgbClr val="10161F"/>
                </a:solidFill>
                <a:latin typeface="IBM Plex Sans"/>
              </a:rPr>
              <a:t> brought 37% of your revenue.</a:t>
            </a:r>
          </a:p>
        </p:txBody>
      </p:sp>
      <p:sp>
        <p:nvSpPr>
          <p:cNvPr id="4" name="Rounded Rectangle 3"/>
          <p:cNvSpPr/>
          <p:nvPr/>
        </p:nvSpPr>
        <p:spPr>
          <a:xfrm>
            <a:off x="566928" y="1383792"/>
            <a:ext cx="3576218" cy="1831848"/>
          </a:xfrm>
          <a:prstGeom prst="roundRect">
            <a:avLst>
              <a:gd name="adj" fmla="val 299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31520" y="1530096"/>
            <a:ext cx="3247034" cy="274320"/>
          </a:xfrm>
          <a:prstGeom prst="rect">
            <a:avLst/>
          </a:prstGeom>
          <a:noFill/>
        </p:spPr>
        <p:txBody>
          <a:bodyPr wrap="square" lIns="0" rIns="0" tIns="0" bIns="0" anchor="t">
            <a:noAutofit/>
          </a:bodyPr>
          <a:lstStyle/>
          <a:p>
            <a:pPr algn="l"/>
            <a:r>
              <a:rPr sz="1100" b="0" i="0">
                <a:solidFill>
                  <a:srgbClr val="475262"/>
                </a:solidFill>
                <a:latin typeface="IBM Plex Sans Condensed"/>
              </a:rPr>
              <a:t>Ad spend</a:t>
            </a:r>
          </a:p>
        </p:txBody>
      </p:sp>
      <p:sp>
        <p:nvSpPr>
          <p:cNvPr id="6" name="TextBox 5"/>
          <p:cNvSpPr txBox="1"/>
          <p:nvPr/>
        </p:nvSpPr>
        <p:spPr>
          <a:xfrm>
            <a:off x="731520" y="1840992"/>
            <a:ext cx="3247034" cy="359283"/>
          </a:xfrm>
          <a:prstGeom prst="rect">
            <a:avLst/>
          </a:prstGeom>
          <a:noFill/>
        </p:spPr>
        <p:txBody>
          <a:bodyPr wrap="square" lIns="0" rIns="0" tIns="0" bIns="0" anchor="t">
            <a:noAutofit/>
          </a:bodyPr>
          <a:lstStyle/>
          <a:p>
            <a:pPr algn="l"/>
            <a:r>
              <a:rPr sz="2460" b="0" i="0">
                <a:solidFill>
                  <a:srgbClr val="10161F"/>
                </a:solidFill>
                <a:latin typeface="IBM Plex Sans"/>
              </a:rPr>
              <a:t>$27.9K</a:t>
            </a:r>
          </a:p>
        </p:txBody>
      </p:sp>
      <p:sp>
        <p:nvSpPr>
          <p:cNvPr id="7" name="TextBox 6"/>
          <p:cNvSpPr txBox="1"/>
          <p:nvPr/>
        </p:nvSpPr>
        <p:spPr>
          <a:xfrm>
            <a:off x="731520" y="2227478"/>
            <a:ext cx="3247034" cy="256032"/>
          </a:xfrm>
          <a:prstGeom prst="rect">
            <a:avLst/>
          </a:prstGeom>
          <a:noFill/>
        </p:spPr>
        <p:txBody>
          <a:bodyPr wrap="square" lIns="0" rIns="0" tIns="0" bIns="0" anchor="t">
            <a:noAutofit/>
          </a:bodyPr>
          <a:lstStyle/>
          <a:p>
            <a:pPr algn="l"/>
            <a:r>
              <a:rPr sz="1050" b="0" i="0">
                <a:solidFill>
                  <a:srgbClr val="6E7887"/>
                </a:solidFill>
                <a:latin typeface="IBM Plex Sans Condensed"/>
              </a:rPr>
              <a:t>▲ +8%  vs August</a:t>
            </a:r>
          </a:p>
        </p:txBody>
      </p:sp>
      <p:sp>
        <p:nvSpPr>
          <p:cNvPr id="8" name="Freeform 7"/>
          <p:cNvSpPr/>
          <p:nvPr/>
        </p:nvSpPr>
        <p:spPr>
          <a:xfrm>
            <a:off x="731520" y="2548067"/>
            <a:ext cx="3247034" cy="502920"/>
          </a:xfrm>
          <a:custGeom>
            <a:avLst/>
            <a:gdLst/>
            <a:ahLst/>
            <a:cxnLst/>
            <a:rect l="l" t="t" r="r" b="b"/>
            <a:pathLst>
              <a:path w="35510" h="5500">
                <a:moveTo>
                  <a:pt x="0" y="0"/>
                </a:moveTo>
                <a:lnTo>
                  <a:pt x="1224" y="2283"/>
                </a:lnTo>
                <a:lnTo>
                  <a:pt x="2448" y="2895"/>
                </a:lnTo>
                <a:lnTo>
                  <a:pt x="3673" y="3045"/>
                </a:lnTo>
                <a:lnTo>
                  <a:pt x="4897" y="5197"/>
                </a:lnTo>
                <a:lnTo>
                  <a:pt x="6122" y="5163"/>
                </a:lnTo>
                <a:lnTo>
                  <a:pt x="7346" y="1418"/>
                </a:lnTo>
                <a:lnTo>
                  <a:pt x="8571" y="1511"/>
                </a:lnTo>
                <a:lnTo>
                  <a:pt x="9795" y="1039"/>
                </a:lnTo>
                <a:lnTo>
                  <a:pt x="11020" y="2613"/>
                </a:lnTo>
                <a:lnTo>
                  <a:pt x="12244" y="3808"/>
                </a:lnTo>
                <a:lnTo>
                  <a:pt x="13469" y="5500"/>
                </a:lnTo>
                <a:lnTo>
                  <a:pt x="14693" y="4352"/>
                </a:lnTo>
                <a:lnTo>
                  <a:pt x="15918" y="1766"/>
                </a:lnTo>
                <a:lnTo>
                  <a:pt x="17142" y="1774"/>
                </a:lnTo>
                <a:lnTo>
                  <a:pt x="18367" y="2189"/>
                </a:lnTo>
                <a:lnTo>
                  <a:pt x="19591" y="1943"/>
                </a:lnTo>
                <a:lnTo>
                  <a:pt x="20816" y="3739"/>
                </a:lnTo>
                <a:lnTo>
                  <a:pt x="22040" y="3987"/>
                </a:lnTo>
                <a:lnTo>
                  <a:pt x="23265" y="5424"/>
                </a:lnTo>
                <a:lnTo>
                  <a:pt x="24489" y="2820"/>
                </a:lnTo>
                <a:lnTo>
                  <a:pt x="25714" y="858"/>
                </a:lnTo>
                <a:lnTo>
                  <a:pt x="26938" y="1406"/>
                </a:lnTo>
                <a:lnTo>
                  <a:pt x="28163" y="1754"/>
                </a:lnTo>
                <a:lnTo>
                  <a:pt x="29387" y="3608"/>
                </a:lnTo>
                <a:lnTo>
                  <a:pt x="30612" y="4307"/>
                </a:lnTo>
                <a:lnTo>
                  <a:pt x="31836" y="4765"/>
                </a:lnTo>
                <a:lnTo>
                  <a:pt x="33061" y="1655"/>
                </a:lnTo>
                <a:lnTo>
                  <a:pt x="34285" y="1198"/>
                </a:lnTo>
                <a:lnTo>
                  <a:pt x="35510" y="2731"/>
                </a:lnTo>
                <a:lnTo>
                  <a:pt x="35510" y="5500"/>
                </a:lnTo>
                <a:lnTo>
                  <a:pt x="0" y="5500"/>
                </a:lnTo>
                <a:close/>
              </a:path>
            </a:pathLst>
          </a:custGeom>
          <a:solidFill>
            <a:srgbClr val="007D66">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Freeform 8"/>
          <p:cNvSpPr/>
          <p:nvPr/>
        </p:nvSpPr>
        <p:spPr>
          <a:xfrm>
            <a:off x="731520" y="2548067"/>
            <a:ext cx="3247034" cy="502920"/>
          </a:xfrm>
          <a:custGeom>
            <a:avLst/>
            <a:gdLst/>
            <a:ahLst/>
            <a:cxnLst/>
            <a:rect l="l" t="t" r="r" b="b"/>
            <a:pathLst>
              <a:path w="35510" h="5500">
                <a:moveTo>
                  <a:pt x="0" y="0"/>
                </a:moveTo>
                <a:lnTo>
                  <a:pt x="1224" y="2283"/>
                </a:lnTo>
                <a:lnTo>
                  <a:pt x="2448" y="2895"/>
                </a:lnTo>
                <a:lnTo>
                  <a:pt x="3673" y="3045"/>
                </a:lnTo>
                <a:lnTo>
                  <a:pt x="4897" y="5197"/>
                </a:lnTo>
                <a:lnTo>
                  <a:pt x="6122" y="5163"/>
                </a:lnTo>
                <a:lnTo>
                  <a:pt x="7346" y="1418"/>
                </a:lnTo>
                <a:lnTo>
                  <a:pt x="8571" y="1511"/>
                </a:lnTo>
                <a:lnTo>
                  <a:pt x="9795" y="1039"/>
                </a:lnTo>
                <a:lnTo>
                  <a:pt x="11020" y="2613"/>
                </a:lnTo>
                <a:lnTo>
                  <a:pt x="12244" y="3808"/>
                </a:lnTo>
                <a:lnTo>
                  <a:pt x="13469" y="5500"/>
                </a:lnTo>
                <a:lnTo>
                  <a:pt x="14693" y="4352"/>
                </a:lnTo>
                <a:lnTo>
                  <a:pt x="15918" y="1766"/>
                </a:lnTo>
                <a:lnTo>
                  <a:pt x="17142" y="1774"/>
                </a:lnTo>
                <a:lnTo>
                  <a:pt x="18367" y="2189"/>
                </a:lnTo>
                <a:lnTo>
                  <a:pt x="19591" y="1943"/>
                </a:lnTo>
                <a:lnTo>
                  <a:pt x="20816" y="3739"/>
                </a:lnTo>
                <a:lnTo>
                  <a:pt x="22040" y="3987"/>
                </a:lnTo>
                <a:lnTo>
                  <a:pt x="23265" y="5424"/>
                </a:lnTo>
                <a:lnTo>
                  <a:pt x="24489" y="2820"/>
                </a:lnTo>
                <a:lnTo>
                  <a:pt x="25714" y="858"/>
                </a:lnTo>
                <a:lnTo>
                  <a:pt x="26938" y="1406"/>
                </a:lnTo>
                <a:lnTo>
                  <a:pt x="28163" y="1754"/>
                </a:lnTo>
                <a:lnTo>
                  <a:pt x="29387" y="3608"/>
                </a:lnTo>
                <a:lnTo>
                  <a:pt x="30612" y="4307"/>
                </a:lnTo>
                <a:lnTo>
                  <a:pt x="31836" y="4765"/>
                </a:lnTo>
                <a:lnTo>
                  <a:pt x="33061" y="1655"/>
                </a:lnTo>
                <a:lnTo>
                  <a:pt x="34285" y="1198"/>
                </a:lnTo>
                <a:lnTo>
                  <a:pt x="35510" y="2731"/>
                </a:lnTo>
              </a:path>
            </a:pathLst>
          </a:custGeom>
          <a:noFill/>
          <a:ln w="22225" cap="rnd">
            <a:solidFill>
              <a:srgbClr val="007D66"/>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3937406" y="2756710"/>
            <a:ext cx="82296" cy="82296"/>
          </a:xfrm>
          <a:prstGeom prst="ellipse">
            <a:avLst/>
          </a:prstGeom>
          <a:solidFill>
            <a:srgbClr val="007D6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4307738" y="1383792"/>
            <a:ext cx="3576218" cy="1831848"/>
          </a:xfrm>
          <a:prstGeom prst="roundRect">
            <a:avLst>
              <a:gd name="adj" fmla="val 299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4472330" y="1530096"/>
            <a:ext cx="3247034" cy="274320"/>
          </a:xfrm>
          <a:prstGeom prst="rect">
            <a:avLst/>
          </a:prstGeom>
          <a:noFill/>
        </p:spPr>
        <p:txBody>
          <a:bodyPr wrap="square" lIns="0" rIns="0" tIns="0" bIns="0" anchor="t">
            <a:noAutofit/>
          </a:bodyPr>
          <a:lstStyle/>
          <a:p>
            <a:pPr algn="l"/>
            <a:r>
              <a:rPr sz="1100" b="0" i="0">
                <a:solidFill>
                  <a:srgbClr val="475262"/>
                </a:solidFill>
                <a:latin typeface="IBM Plex Sans Condensed"/>
              </a:rPr>
              <a:t>Leads</a:t>
            </a:r>
          </a:p>
        </p:txBody>
      </p:sp>
      <p:sp>
        <p:nvSpPr>
          <p:cNvPr id="13" name="TextBox 12"/>
          <p:cNvSpPr txBox="1"/>
          <p:nvPr/>
        </p:nvSpPr>
        <p:spPr>
          <a:xfrm>
            <a:off x="4472330" y="1840992"/>
            <a:ext cx="3247034" cy="359283"/>
          </a:xfrm>
          <a:prstGeom prst="rect">
            <a:avLst/>
          </a:prstGeom>
          <a:noFill/>
        </p:spPr>
        <p:txBody>
          <a:bodyPr wrap="square" lIns="0" rIns="0" tIns="0" bIns="0" anchor="t">
            <a:noAutofit/>
          </a:bodyPr>
          <a:lstStyle/>
          <a:p>
            <a:pPr algn="l"/>
            <a:r>
              <a:rPr sz="2460" b="0" i="0">
                <a:solidFill>
                  <a:srgbClr val="10161F"/>
                </a:solidFill>
                <a:latin typeface="IBM Plex Sans"/>
              </a:rPr>
              <a:t>1,120</a:t>
            </a:r>
          </a:p>
        </p:txBody>
      </p:sp>
      <p:sp>
        <p:nvSpPr>
          <p:cNvPr id="14" name="TextBox 13"/>
          <p:cNvSpPr txBox="1"/>
          <p:nvPr/>
        </p:nvSpPr>
        <p:spPr>
          <a:xfrm>
            <a:off x="4472330" y="2227478"/>
            <a:ext cx="3247034" cy="256032"/>
          </a:xfrm>
          <a:prstGeom prst="rect">
            <a:avLst/>
          </a:prstGeom>
          <a:noFill/>
        </p:spPr>
        <p:txBody>
          <a:bodyPr wrap="square" lIns="0" rIns="0" tIns="0" bIns="0" anchor="t">
            <a:noAutofit/>
          </a:bodyPr>
          <a:lstStyle/>
          <a:p>
            <a:pPr algn="l"/>
            <a:r>
              <a:rPr sz="1050" b="0" i="0">
                <a:solidFill>
                  <a:srgbClr val="0B7A3B"/>
                </a:solidFill>
                <a:latin typeface="IBM Plex Sans Condensed"/>
              </a:rPr>
              <a:t>▲ +12%  vs August</a:t>
            </a:r>
          </a:p>
        </p:txBody>
      </p:sp>
      <p:sp>
        <p:nvSpPr>
          <p:cNvPr id="15" name="Freeform 14"/>
          <p:cNvSpPr/>
          <p:nvPr/>
        </p:nvSpPr>
        <p:spPr>
          <a:xfrm>
            <a:off x="4472330" y="2548067"/>
            <a:ext cx="3247034" cy="502920"/>
          </a:xfrm>
          <a:custGeom>
            <a:avLst/>
            <a:gdLst/>
            <a:ahLst/>
            <a:cxnLst/>
            <a:rect l="l" t="t" r="r" b="b"/>
            <a:pathLst>
              <a:path w="35510" h="5500">
                <a:moveTo>
                  <a:pt x="0" y="1925"/>
                </a:moveTo>
                <a:lnTo>
                  <a:pt x="1224" y="2200"/>
                </a:lnTo>
                <a:lnTo>
                  <a:pt x="2448" y="2613"/>
                </a:lnTo>
                <a:lnTo>
                  <a:pt x="3673" y="1925"/>
                </a:lnTo>
                <a:lnTo>
                  <a:pt x="4897" y="4813"/>
                </a:lnTo>
                <a:lnTo>
                  <a:pt x="6122" y="4950"/>
                </a:lnTo>
                <a:lnTo>
                  <a:pt x="7346" y="4950"/>
                </a:lnTo>
                <a:lnTo>
                  <a:pt x="8571" y="1375"/>
                </a:lnTo>
                <a:lnTo>
                  <a:pt x="9795" y="0"/>
                </a:lnTo>
                <a:lnTo>
                  <a:pt x="11020" y="275"/>
                </a:lnTo>
                <a:lnTo>
                  <a:pt x="12244" y="2338"/>
                </a:lnTo>
                <a:lnTo>
                  <a:pt x="13469" y="4400"/>
                </a:lnTo>
                <a:lnTo>
                  <a:pt x="14693" y="4813"/>
                </a:lnTo>
                <a:lnTo>
                  <a:pt x="15918" y="550"/>
                </a:lnTo>
                <a:lnTo>
                  <a:pt x="17142" y="1375"/>
                </a:lnTo>
                <a:lnTo>
                  <a:pt x="18367" y="1650"/>
                </a:lnTo>
                <a:lnTo>
                  <a:pt x="19591" y="1513"/>
                </a:lnTo>
                <a:lnTo>
                  <a:pt x="20816" y="2888"/>
                </a:lnTo>
                <a:lnTo>
                  <a:pt x="22040" y="3850"/>
                </a:lnTo>
                <a:lnTo>
                  <a:pt x="23265" y="5363"/>
                </a:lnTo>
                <a:lnTo>
                  <a:pt x="24489" y="2063"/>
                </a:lnTo>
                <a:lnTo>
                  <a:pt x="25714" y="2200"/>
                </a:lnTo>
                <a:lnTo>
                  <a:pt x="26938" y="138"/>
                </a:lnTo>
                <a:lnTo>
                  <a:pt x="28163" y="1375"/>
                </a:lnTo>
                <a:lnTo>
                  <a:pt x="29387" y="2338"/>
                </a:lnTo>
                <a:lnTo>
                  <a:pt x="30612" y="5500"/>
                </a:lnTo>
                <a:lnTo>
                  <a:pt x="31836" y="5088"/>
                </a:lnTo>
                <a:lnTo>
                  <a:pt x="33061" y="1650"/>
                </a:lnTo>
                <a:lnTo>
                  <a:pt x="34285" y="1788"/>
                </a:lnTo>
                <a:lnTo>
                  <a:pt x="35510" y="1100"/>
                </a:lnTo>
                <a:lnTo>
                  <a:pt x="35510" y="5500"/>
                </a:lnTo>
                <a:lnTo>
                  <a:pt x="0" y="5500"/>
                </a:lnTo>
                <a:close/>
              </a:path>
            </a:pathLst>
          </a:custGeom>
          <a:solidFill>
            <a:srgbClr val="007D66">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Freeform 15"/>
          <p:cNvSpPr/>
          <p:nvPr/>
        </p:nvSpPr>
        <p:spPr>
          <a:xfrm>
            <a:off x="4472330" y="2548067"/>
            <a:ext cx="3247034" cy="502920"/>
          </a:xfrm>
          <a:custGeom>
            <a:avLst/>
            <a:gdLst/>
            <a:ahLst/>
            <a:cxnLst/>
            <a:rect l="l" t="t" r="r" b="b"/>
            <a:pathLst>
              <a:path w="35510" h="5500">
                <a:moveTo>
                  <a:pt x="0" y="1925"/>
                </a:moveTo>
                <a:lnTo>
                  <a:pt x="1224" y="2200"/>
                </a:lnTo>
                <a:lnTo>
                  <a:pt x="2448" y="2613"/>
                </a:lnTo>
                <a:lnTo>
                  <a:pt x="3673" y="1925"/>
                </a:lnTo>
                <a:lnTo>
                  <a:pt x="4897" y="4813"/>
                </a:lnTo>
                <a:lnTo>
                  <a:pt x="6122" y="4950"/>
                </a:lnTo>
                <a:lnTo>
                  <a:pt x="7346" y="4950"/>
                </a:lnTo>
                <a:lnTo>
                  <a:pt x="8571" y="1375"/>
                </a:lnTo>
                <a:lnTo>
                  <a:pt x="9795" y="0"/>
                </a:lnTo>
                <a:lnTo>
                  <a:pt x="11020" y="275"/>
                </a:lnTo>
                <a:lnTo>
                  <a:pt x="12244" y="2338"/>
                </a:lnTo>
                <a:lnTo>
                  <a:pt x="13469" y="4400"/>
                </a:lnTo>
                <a:lnTo>
                  <a:pt x="14693" y="4813"/>
                </a:lnTo>
                <a:lnTo>
                  <a:pt x="15918" y="550"/>
                </a:lnTo>
                <a:lnTo>
                  <a:pt x="17142" y="1375"/>
                </a:lnTo>
                <a:lnTo>
                  <a:pt x="18367" y="1650"/>
                </a:lnTo>
                <a:lnTo>
                  <a:pt x="19591" y="1513"/>
                </a:lnTo>
                <a:lnTo>
                  <a:pt x="20816" y="2888"/>
                </a:lnTo>
                <a:lnTo>
                  <a:pt x="22040" y="3850"/>
                </a:lnTo>
                <a:lnTo>
                  <a:pt x="23265" y="5363"/>
                </a:lnTo>
                <a:lnTo>
                  <a:pt x="24489" y="2063"/>
                </a:lnTo>
                <a:lnTo>
                  <a:pt x="25714" y="2200"/>
                </a:lnTo>
                <a:lnTo>
                  <a:pt x="26938" y="138"/>
                </a:lnTo>
                <a:lnTo>
                  <a:pt x="28163" y="1375"/>
                </a:lnTo>
                <a:lnTo>
                  <a:pt x="29387" y="2338"/>
                </a:lnTo>
                <a:lnTo>
                  <a:pt x="30612" y="5500"/>
                </a:lnTo>
                <a:lnTo>
                  <a:pt x="31836" y="5088"/>
                </a:lnTo>
                <a:lnTo>
                  <a:pt x="33061" y="1650"/>
                </a:lnTo>
                <a:lnTo>
                  <a:pt x="34285" y="1788"/>
                </a:lnTo>
                <a:lnTo>
                  <a:pt x="35510" y="1100"/>
                </a:lnTo>
              </a:path>
            </a:pathLst>
          </a:custGeom>
          <a:noFill/>
          <a:ln w="22225" cap="rnd">
            <a:solidFill>
              <a:srgbClr val="007D66"/>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678217" y="2607564"/>
            <a:ext cx="82296" cy="82296"/>
          </a:xfrm>
          <a:prstGeom prst="ellipse">
            <a:avLst/>
          </a:prstGeom>
          <a:solidFill>
            <a:srgbClr val="007D6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8048549" y="1383792"/>
            <a:ext cx="3576218" cy="1831848"/>
          </a:xfrm>
          <a:prstGeom prst="roundRect">
            <a:avLst>
              <a:gd name="adj" fmla="val 299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13141" y="1530096"/>
            <a:ext cx="3247034" cy="274320"/>
          </a:xfrm>
          <a:prstGeom prst="rect">
            <a:avLst/>
          </a:prstGeom>
          <a:noFill/>
        </p:spPr>
        <p:txBody>
          <a:bodyPr wrap="square" lIns="0" rIns="0" tIns="0" bIns="0" anchor="t">
            <a:noAutofit/>
          </a:bodyPr>
          <a:lstStyle/>
          <a:p>
            <a:pPr algn="l"/>
            <a:r>
              <a:rPr sz="1100" b="0" i="0">
                <a:solidFill>
                  <a:srgbClr val="475262"/>
                </a:solidFill>
                <a:latin typeface="IBM Plex Sans Condensed"/>
              </a:rPr>
              <a:t>Customers</a:t>
            </a:r>
          </a:p>
        </p:txBody>
      </p:sp>
      <p:sp>
        <p:nvSpPr>
          <p:cNvPr id="20" name="TextBox 19"/>
          <p:cNvSpPr txBox="1"/>
          <p:nvPr/>
        </p:nvSpPr>
        <p:spPr>
          <a:xfrm>
            <a:off x="8213141" y="1840992"/>
            <a:ext cx="3247034" cy="359283"/>
          </a:xfrm>
          <a:prstGeom prst="rect">
            <a:avLst/>
          </a:prstGeom>
          <a:noFill/>
        </p:spPr>
        <p:txBody>
          <a:bodyPr wrap="square" lIns="0" rIns="0" tIns="0" bIns="0" anchor="t">
            <a:noAutofit/>
          </a:bodyPr>
          <a:lstStyle/>
          <a:p>
            <a:pPr algn="l"/>
            <a:r>
              <a:rPr sz="2460" b="0" i="0">
                <a:solidFill>
                  <a:srgbClr val="10161F"/>
                </a:solidFill>
                <a:latin typeface="IBM Plex Sans"/>
              </a:rPr>
              <a:t>229</a:t>
            </a:r>
          </a:p>
        </p:txBody>
      </p:sp>
      <p:sp>
        <p:nvSpPr>
          <p:cNvPr id="21" name="Rounded Rectangle 20"/>
          <p:cNvSpPr/>
          <p:nvPr/>
        </p:nvSpPr>
        <p:spPr>
          <a:xfrm>
            <a:off x="566928" y="3380232"/>
            <a:ext cx="3576218" cy="1831848"/>
          </a:xfrm>
          <a:prstGeom prst="roundRect">
            <a:avLst>
              <a:gd name="adj" fmla="val 299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731520" y="3526536"/>
            <a:ext cx="3247034" cy="274320"/>
          </a:xfrm>
          <a:prstGeom prst="rect">
            <a:avLst/>
          </a:prstGeom>
          <a:noFill/>
        </p:spPr>
        <p:txBody>
          <a:bodyPr wrap="square" lIns="0" rIns="0" tIns="0" bIns="0" anchor="t">
            <a:noAutofit/>
          </a:bodyPr>
          <a:lstStyle/>
          <a:p>
            <a:pPr algn="l"/>
            <a:r>
              <a:rPr sz="1100" b="0" i="0">
                <a:solidFill>
                  <a:srgbClr val="475262"/>
                </a:solidFill>
                <a:latin typeface="IBM Plex Sans Condensed"/>
              </a:rPr>
              <a:t>Revenue</a:t>
            </a:r>
          </a:p>
        </p:txBody>
      </p:sp>
      <p:sp>
        <p:nvSpPr>
          <p:cNvPr id="23" name="TextBox 22"/>
          <p:cNvSpPr txBox="1"/>
          <p:nvPr/>
        </p:nvSpPr>
        <p:spPr>
          <a:xfrm>
            <a:off x="731520" y="3837432"/>
            <a:ext cx="3247034" cy="359283"/>
          </a:xfrm>
          <a:prstGeom prst="rect">
            <a:avLst/>
          </a:prstGeom>
          <a:noFill/>
        </p:spPr>
        <p:txBody>
          <a:bodyPr wrap="square" lIns="0" rIns="0" tIns="0" bIns="0" anchor="t">
            <a:noAutofit/>
          </a:bodyPr>
          <a:lstStyle/>
          <a:p>
            <a:pPr algn="l"/>
            <a:r>
              <a:rPr sz="2460" b="0" i="0">
                <a:solidFill>
                  <a:srgbClr val="10161F"/>
                </a:solidFill>
                <a:latin typeface="IBM Plex Sans"/>
              </a:rPr>
              <a:t>$271K</a:t>
            </a:r>
          </a:p>
        </p:txBody>
      </p:sp>
      <p:sp>
        <p:nvSpPr>
          <p:cNvPr id="24" name="Rounded Rectangle 23"/>
          <p:cNvSpPr/>
          <p:nvPr/>
        </p:nvSpPr>
        <p:spPr>
          <a:xfrm>
            <a:off x="4307738" y="3380232"/>
            <a:ext cx="3576218" cy="1831848"/>
          </a:xfrm>
          <a:prstGeom prst="roundRect">
            <a:avLst>
              <a:gd name="adj" fmla="val 299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472330" y="3526536"/>
            <a:ext cx="3247034" cy="274320"/>
          </a:xfrm>
          <a:prstGeom prst="rect">
            <a:avLst/>
          </a:prstGeom>
          <a:noFill/>
        </p:spPr>
        <p:txBody>
          <a:bodyPr wrap="square" lIns="0" rIns="0" tIns="0" bIns="0" anchor="t">
            <a:noAutofit/>
          </a:bodyPr>
          <a:lstStyle/>
          <a:p>
            <a:pPr algn="l"/>
            <a:r>
              <a:rPr sz="1100" b="0" i="0">
                <a:solidFill>
                  <a:srgbClr val="475262"/>
                </a:solidFill>
                <a:latin typeface="IBM Plex Sans Condensed"/>
              </a:rPr>
              <a:t>ROAS</a:t>
            </a:r>
          </a:p>
        </p:txBody>
      </p:sp>
      <p:sp>
        <p:nvSpPr>
          <p:cNvPr id="26" name="TextBox 25"/>
          <p:cNvSpPr txBox="1"/>
          <p:nvPr/>
        </p:nvSpPr>
        <p:spPr>
          <a:xfrm>
            <a:off x="4472330" y="3837432"/>
            <a:ext cx="3247034" cy="359283"/>
          </a:xfrm>
          <a:prstGeom prst="rect">
            <a:avLst/>
          </a:prstGeom>
          <a:noFill/>
        </p:spPr>
        <p:txBody>
          <a:bodyPr wrap="square" lIns="0" rIns="0" tIns="0" bIns="0" anchor="t">
            <a:noAutofit/>
          </a:bodyPr>
          <a:lstStyle/>
          <a:p>
            <a:pPr algn="l"/>
            <a:r>
              <a:rPr sz="2460" b="0" i="0">
                <a:solidFill>
                  <a:srgbClr val="10161F"/>
                </a:solidFill>
                <a:latin typeface="IBM Plex Sans"/>
              </a:rPr>
              <a:t>5.9x</a:t>
            </a:r>
          </a:p>
        </p:txBody>
      </p:sp>
      <p:sp>
        <p:nvSpPr>
          <p:cNvPr id="27" name="Rounded Rectangle 26"/>
          <p:cNvSpPr/>
          <p:nvPr/>
        </p:nvSpPr>
        <p:spPr>
          <a:xfrm>
            <a:off x="8048549" y="3380232"/>
            <a:ext cx="3576218" cy="1831848"/>
          </a:xfrm>
          <a:prstGeom prst="roundRect">
            <a:avLst>
              <a:gd name="adj" fmla="val 299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13141" y="3526536"/>
            <a:ext cx="3247034" cy="274320"/>
          </a:xfrm>
          <a:prstGeom prst="rect">
            <a:avLst/>
          </a:prstGeom>
          <a:noFill/>
        </p:spPr>
        <p:txBody>
          <a:bodyPr wrap="square" lIns="0" rIns="0" tIns="0" bIns="0" anchor="t">
            <a:noAutofit/>
          </a:bodyPr>
          <a:lstStyle/>
          <a:p>
            <a:pPr algn="l"/>
            <a:r>
              <a:rPr sz="1100" b="0" i="0">
                <a:solidFill>
                  <a:srgbClr val="475262"/>
                </a:solidFill>
                <a:latin typeface="IBM Plex Sans Condensed"/>
              </a:rPr>
              <a:t>Cost per customer</a:t>
            </a:r>
          </a:p>
        </p:txBody>
      </p:sp>
      <p:sp>
        <p:nvSpPr>
          <p:cNvPr id="29" name="TextBox 28"/>
          <p:cNvSpPr txBox="1"/>
          <p:nvPr/>
        </p:nvSpPr>
        <p:spPr>
          <a:xfrm>
            <a:off x="8213141" y="3837432"/>
            <a:ext cx="3247034" cy="359283"/>
          </a:xfrm>
          <a:prstGeom prst="rect">
            <a:avLst/>
          </a:prstGeom>
          <a:noFill/>
        </p:spPr>
        <p:txBody>
          <a:bodyPr wrap="square" lIns="0" rIns="0" tIns="0" bIns="0" anchor="t">
            <a:noAutofit/>
          </a:bodyPr>
          <a:lstStyle/>
          <a:p>
            <a:pPr algn="l"/>
            <a:r>
              <a:rPr sz="2460" b="0" i="0">
                <a:solidFill>
                  <a:srgbClr val="10161F"/>
                </a:solidFill>
                <a:latin typeface="IBM Plex Sans"/>
              </a:rPr>
              <a:t>$231</a:t>
            </a:r>
          </a:p>
        </p:txBody>
      </p:sp>
      <p:sp>
        <p:nvSpPr>
          <p:cNvPr id="30" name="TextBox 29"/>
          <p:cNvSpPr txBox="1"/>
          <p:nvPr/>
        </p:nvSpPr>
        <p:spPr>
          <a:xfrm>
            <a:off x="566928" y="5486400"/>
            <a:ext cx="11057839" cy="822960"/>
          </a:xfrm>
          <a:prstGeom prst="rect">
            <a:avLst/>
          </a:prstGeom>
          <a:noFill/>
        </p:spPr>
        <p:txBody>
          <a:bodyPr wrap="square" lIns="0" rIns="0" tIns="0" bIns="0" anchor="t">
            <a:noAutofit/>
          </a:bodyPr>
          <a:lstStyle/>
          <a:p>
            <a:pPr algn="l">
              <a:lnSpc>
                <a:spcPct val="115000"/>
              </a:lnSpc>
            </a:pPr>
            <a:r>
              <a:rPr sz="1350" b="0" i="0">
                <a:solidFill>
                  <a:srgbClr val="475262"/>
                </a:solidFill>
                <a:latin typeface="IBM Plex Sans"/>
              </a:rPr>
              <a:t>Google Ads: 87 customers worth $100K.</a:t>
            </a:r>
          </a:p>
          <a:p>
            <a:pPr algn="l">
              <a:lnSpc>
                <a:spcPct val="115000"/>
              </a:lnSpc>
              <a:spcBef>
                <a:spcPts val="742"/>
              </a:spcBef>
            </a:pPr>
            <a:r>
              <a:rPr sz="1350" b="0" i="0">
                <a:solidFill>
                  <a:srgbClr val="475262"/>
                </a:solidFill>
                <a:latin typeface="IBM Plex Sans"/>
              </a:rPr>
              <a:t>Your ad platforms brought 61% of revenue on $27.9K of spend. The other 39% came from organic, direct, referral and deals with no form lead.</a:t>
            </a:r>
          </a:p>
        </p:txBody>
      </p:sp>
      <p:sp>
        <p:nvSpPr>
          <p:cNvPr id="31" name="TextBox 30"/>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32" name="TextBox 31"/>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2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The funnel</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From first visit to </a:t>
            </a:r>
            <a:r>
              <a:rPr sz="2600" b="1" i="0">
                <a:solidFill>
                  <a:srgbClr val="10161F"/>
                </a:solidFill>
                <a:latin typeface="IBM Plex Sans"/>
              </a:rPr>
              <a:t>customer</a:t>
            </a:r>
            <a:r>
              <a:rPr sz="2600" b="1" i="0">
                <a:solidFill>
                  <a:srgbClr val="10161F"/>
                </a:solidFill>
                <a:latin typeface="IBM Plex Sans"/>
              </a:rPr>
              <a:t>.</a:t>
            </a:r>
          </a:p>
        </p:txBody>
      </p:sp>
      <p:sp>
        <p:nvSpPr>
          <p:cNvPr id="4" name="TextBox 3"/>
          <p:cNvSpPr txBox="1"/>
          <p:nvPr/>
        </p:nvSpPr>
        <p:spPr>
          <a:xfrm>
            <a:off x="566928" y="1200912"/>
            <a:ext cx="8778240" cy="365760"/>
          </a:xfrm>
          <a:prstGeom prst="rect">
            <a:avLst/>
          </a:prstGeom>
          <a:noFill/>
        </p:spPr>
        <p:txBody>
          <a:bodyPr wrap="square" lIns="0" rIns="0" tIns="0" bIns="0" anchor="t">
            <a:noAutofit/>
          </a:bodyPr>
          <a:lstStyle/>
          <a:p>
            <a:pPr algn="l"/>
            <a:r>
              <a:rPr sz="1250" b="0" i="0">
                <a:solidFill>
                  <a:srgbClr val="475262"/>
                </a:solidFill>
                <a:latin typeface="IBM Plex Sans"/>
              </a:rPr>
              <a:t>Each stage comes from the platform named under it.</a:t>
            </a:r>
          </a:p>
        </p:txBody>
      </p:sp>
      <p:sp>
        <p:nvSpPr>
          <p:cNvPr id="5" name="Rounded Rectangle 4"/>
          <p:cNvSpPr/>
          <p:nvPr/>
        </p:nvSpPr>
        <p:spPr>
          <a:xfrm>
            <a:off x="566928" y="1712976"/>
            <a:ext cx="7223760" cy="4523232"/>
          </a:xfrm>
          <a:prstGeom prst="roundRect">
            <a:avLst>
              <a:gd name="adj" fmla="val 1212"/>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41248" y="2271918"/>
            <a:ext cx="1865376" cy="256032"/>
          </a:xfrm>
          <a:prstGeom prst="rect">
            <a:avLst/>
          </a:prstGeom>
          <a:noFill/>
        </p:spPr>
        <p:txBody>
          <a:bodyPr wrap="square" lIns="0" rIns="0" tIns="0" bIns="0" anchor="t">
            <a:noAutofit/>
          </a:bodyPr>
          <a:lstStyle/>
          <a:p>
            <a:pPr algn="l"/>
            <a:r>
              <a:rPr sz="1250" b="1" i="0">
                <a:solidFill>
                  <a:srgbClr val="10161F"/>
                </a:solidFill>
                <a:latin typeface="IBM Plex Sans"/>
              </a:rPr>
              <a:t>Website sessions</a:t>
            </a:r>
          </a:p>
        </p:txBody>
      </p:sp>
      <p:sp>
        <p:nvSpPr>
          <p:cNvPr id="7" name="TextBox 6"/>
          <p:cNvSpPr txBox="1"/>
          <p:nvPr/>
        </p:nvSpPr>
        <p:spPr>
          <a:xfrm>
            <a:off x="841248" y="2527950"/>
            <a:ext cx="1865376" cy="201168"/>
          </a:xfrm>
          <a:prstGeom prst="rect">
            <a:avLst/>
          </a:prstGeom>
          <a:noFill/>
        </p:spPr>
        <p:txBody>
          <a:bodyPr wrap="square" lIns="0" rIns="0" tIns="0" bIns="0" anchor="t">
            <a:noAutofit/>
          </a:bodyPr>
          <a:lstStyle/>
          <a:p>
            <a:pPr algn="l"/>
            <a:r>
              <a:rPr sz="950" b="0" i="0">
                <a:solidFill>
                  <a:srgbClr val="6E7887"/>
                </a:solidFill>
                <a:latin typeface="IBM Plex Sans Condensed"/>
              </a:rPr>
              <a:t>Google Analytics 4</a:t>
            </a:r>
          </a:p>
        </p:txBody>
      </p:sp>
      <p:sp>
        <p:nvSpPr>
          <p:cNvPr id="8" name="Rounded Rectangle 7"/>
          <p:cNvSpPr/>
          <p:nvPr/>
        </p:nvSpPr>
        <p:spPr>
          <a:xfrm>
            <a:off x="2843784" y="2299350"/>
            <a:ext cx="3644616" cy="384048"/>
          </a:xfrm>
          <a:prstGeom prst="roundRect">
            <a:avLst>
              <a:gd name="adj" fmla="val 9523"/>
            </a:avLst>
          </a:prstGeom>
          <a:solidFill>
            <a:srgbClr val="005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Parallelogram 8"/>
          <p:cNvSpPr/>
          <p:nvPr/>
        </p:nvSpPr>
        <p:spPr>
          <a:xfrm>
            <a:off x="5467907" y="2253630"/>
            <a:ext cx="91440" cy="475488"/>
          </a:xfrm>
          <a:prstGeom prst="parallelogram">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598128" y="2308494"/>
            <a:ext cx="1463040" cy="365760"/>
          </a:xfrm>
          <a:prstGeom prst="rect">
            <a:avLst/>
          </a:prstGeom>
          <a:noFill/>
        </p:spPr>
        <p:txBody>
          <a:bodyPr wrap="square" lIns="0" rIns="0" tIns="0" bIns="0" anchor="ctr">
            <a:noAutofit/>
          </a:bodyPr>
          <a:lstStyle/>
          <a:p>
            <a:pPr algn="l"/>
            <a:r>
              <a:rPr sz="1700" b="0" i="0">
                <a:solidFill>
                  <a:srgbClr val="10161F"/>
                </a:solidFill>
                <a:latin typeface="IBM Plex Sans"/>
              </a:rPr>
              <a:t>40.8K</a:t>
            </a:r>
          </a:p>
        </p:txBody>
      </p:sp>
      <p:sp>
        <p:nvSpPr>
          <p:cNvPr id="11" name="TextBox 10"/>
          <p:cNvSpPr txBox="1"/>
          <p:nvPr/>
        </p:nvSpPr>
        <p:spPr>
          <a:xfrm>
            <a:off x="841248" y="3219846"/>
            <a:ext cx="1865376" cy="256032"/>
          </a:xfrm>
          <a:prstGeom prst="rect">
            <a:avLst/>
          </a:prstGeom>
          <a:noFill/>
        </p:spPr>
        <p:txBody>
          <a:bodyPr wrap="square" lIns="0" rIns="0" tIns="0" bIns="0" anchor="t">
            <a:noAutofit/>
          </a:bodyPr>
          <a:lstStyle/>
          <a:p>
            <a:pPr algn="l"/>
            <a:r>
              <a:rPr sz="1250" b="1" i="0">
                <a:solidFill>
                  <a:srgbClr val="10161F"/>
                </a:solidFill>
                <a:latin typeface="IBM Plex Sans"/>
              </a:rPr>
              <a:t>Form leads</a:t>
            </a:r>
          </a:p>
        </p:txBody>
      </p:sp>
      <p:sp>
        <p:nvSpPr>
          <p:cNvPr id="12" name="TextBox 11"/>
          <p:cNvSpPr txBox="1"/>
          <p:nvPr/>
        </p:nvSpPr>
        <p:spPr>
          <a:xfrm>
            <a:off x="841248" y="3475878"/>
            <a:ext cx="1865376" cy="201168"/>
          </a:xfrm>
          <a:prstGeom prst="rect">
            <a:avLst/>
          </a:prstGeom>
          <a:noFill/>
        </p:spPr>
        <p:txBody>
          <a:bodyPr wrap="square" lIns="0" rIns="0" tIns="0" bIns="0" anchor="t">
            <a:noAutofit/>
          </a:bodyPr>
          <a:lstStyle/>
          <a:p>
            <a:pPr algn="l"/>
            <a:r>
              <a:rPr sz="950" b="0" i="0">
                <a:solidFill>
                  <a:srgbClr val="6E7887"/>
                </a:solidFill>
                <a:latin typeface="IBM Plex Sans Condensed"/>
              </a:rPr>
              <a:t>UTM Grabber</a:t>
            </a:r>
          </a:p>
        </p:txBody>
      </p:sp>
      <p:sp>
        <p:nvSpPr>
          <p:cNvPr id="13" name="Rounded Rectangle 12"/>
          <p:cNvSpPr/>
          <p:nvPr/>
        </p:nvSpPr>
        <p:spPr>
          <a:xfrm>
            <a:off x="2843784" y="3247278"/>
            <a:ext cx="3207262" cy="384048"/>
          </a:xfrm>
          <a:prstGeom prst="roundRect">
            <a:avLst>
              <a:gd name="adj" fmla="val 9523"/>
            </a:avLst>
          </a:prstGeom>
          <a:solidFill>
            <a:srgbClr val="007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160774" y="3256422"/>
            <a:ext cx="1463040" cy="365760"/>
          </a:xfrm>
          <a:prstGeom prst="rect">
            <a:avLst/>
          </a:prstGeom>
          <a:noFill/>
        </p:spPr>
        <p:txBody>
          <a:bodyPr wrap="square" lIns="0" rIns="0" tIns="0" bIns="0" anchor="ctr">
            <a:noAutofit/>
          </a:bodyPr>
          <a:lstStyle/>
          <a:p>
            <a:pPr algn="l"/>
            <a:r>
              <a:rPr sz="1700" b="0" i="0">
                <a:solidFill>
                  <a:srgbClr val="10161F"/>
                </a:solidFill>
                <a:latin typeface="IBM Plex Sans"/>
              </a:rPr>
              <a:t>1,120</a:t>
            </a:r>
          </a:p>
        </p:txBody>
      </p:sp>
      <p:sp>
        <p:nvSpPr>
          <p:cNvPr id="15" name="TextBox 14"/>
          <p:cNvSpPr txBox="1"/>
          <p:nvPr/>
        </p:nvSpPr>
        <p:spPr>
          <a:xfrm>
            <a:off x="2843784" y="2909133"/>
            <a:ext cx="3644616" cy="201168"/>
          </a:xfrm>
          <a:prstGeom prst="rect">
            <a:avLst/>
          </a:prstGeom>
          <a:noFill/>
        </p:spPr>
        <p:txBody>
          <a:bodyPr wrap="square" lIns="0" rIns="0" tIns="0" bIns="0" anchor="t">
            <a:noAutofit/>
          </a:bodyPr>
          <a:lstStyle/>
          <a:p>
            <a:pPr algn="l"/>
            <a:r>
              <a:rPr sz="1000" b="0" i="0">
                <a:solidFill>
                  <a:srgbClr val="475262"/>
                </a:solidFill>
                <a:latin typeface="IBM Plex Sans Condensed"/>
              </a:rPr>
              <a:t>↓ 2.7% of sessions became leads</a:t>
            </a:r>
          </a:p>
        </p:txBody>
      </p:sp>
      <p:sp>
        <p:nvSpPr>
          <p:cNvPr id="16" name="TextBox 15"/>
          <p:cNvSpPr txBox="1"/>
          <p:nvPr/>
        </p:nvSpPr>
        <p:spPr>
          <a:xfrm>
            <a:off x="841248" y="4167774"/>
            <a:ext cx="1865376" cy="256032"/>
          </a:xfrm>
          <a:prstGeom prst="rect">
            <a:avLst/>
          </a:prstGeom>
          <a:noFill/>
        </p:spPr>
        <p:txBody>
          <a:bodyPr wrap="square" lIns="0" rIns="0" tIns="0" bIns="0" anchor="t">
            <a:noAutofit/>
          </a:bodyPr>
          <a:lstStyle/>
          <a:p>
            <a:pPr algn="l"/>
            <a:r>
              <a:rPr sz="1250" b="1" i="0">
                <a:solidFill>
                  <a:srgbClr val="10161F"/>
                </a:solidFill>
                <a:latin typeface="IBM Plex Sans"/>
              </a:rPr>
              <a:t>Deals created</a:t>
            </a:r>
          </a:p>
        </p:txBody>
      </p:sp>
      <p:sp>
        <p:nvSpPr>
          <p:cNvPr id="17" name="TextBox 16"/>
          <p:cNvSpPr txBox="1"/>
          <p:nvPr/>
        </p:nvSpPr>
        <p:spPr>
          <a:xfrm>
            <a:off x="841248" y="4423806"/>
            <a:ext cx="1865376" cy="201168"/>
          </a:xfrm>
          <a:prstGeom prst="rect">
            <a:avLst/>
          </a:prstGeom>
          <a:noFill/>
        </p:spPr>
        <p:txBody>
          <a:bodyPr wrap="square" lIns="0" rIns="0" tIns="0" bIns="0" anchor="t">
            <a:noAutofit/>
          </a:bodyPr>
          <a:lstStyle/>
          <a:p>
            <a:pPr algn="l"/>
            <a:r>
              <a:rPr sz="950" b="0" i="0">
                <a:solidFill>
                  <a:srgbClr val="6E7887"/>
                </a:solidFill>
                <a:latin typeface="IBM Plex Sans Condensed"/>
              </a:rPr>
              <a:t>HubSpot</a:t>
            </a:r>
          </a:p>
        </p:txBody>
      </p:sp>
      <p:sp>
        <p:nvSpPr>
          <p:cNvPr id="18" name="Rounded Rectangle 17"/>
          <p:cNvSpPr/>
          <p:nvPr/>
        </p:nvSpPr>
        <p:spPr>
          <a:xfrm>
            <a:off x="2843784" y="4195206"/>
            <a:ext cx="1428950" cy="384048"/>
          </a:xfrm>
          <a:prstGeom prst="roundRect">
            <a:avLst>
              <a:gd name="adj" fmla="val 9523"/>
            </a:avLst>
          </a:prstGeom>
          <a:solidFill>
            <a:srgbClr val="48A0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382462" y="4204350"/>
            <a:ext cx="1463040" cy="365760"/>
          </a:xfrm>
          <a:prstGeom prst="rect">
            <a:avLst/>
          </a:prstGeom>
          <a:noFill/>
        </p:spPr>
        <p:txBody>
          <a:bodyPr wrap="square" lIns="0" rIns="0" tIns="0" bIns="0" anchor="ctr">
            <a:noAutofit/>
          </a:bodyPr>
          <a:lstStyle/>
          <a:p>
            <a:pPr algn="l"/>
            <a:r>
              <a:rPr sz="1700" b="0" i="0">
                <a:solidFill>
                  <a:srgbClr val="10161F"/>
                </a:solidFill>
                <a:latin typeface="IBM Plex Sans"/>
              </a:rPr>
              <a:t>499</a:t>
            </a:r>
          </a:p>
        </p:txBody>
      </p:sp>
      <p:sp>
        <p:nvSpPr>
          <p:cNvPr id="20" name="TextBox 19"/>
          <p:cNvSpPr txBox="1"/>
          <p:nvPr/>
        </p:nvSpPr>
        <p:spPr>
          <a:xfrm>
            <a:off x="2843784" y="3857061"/>
            <a:ext cx="3644616" cy="201168"/>
          </a:xfrm>
          <a:prstGeom prst="rect">
            <a:avLst/>
          </a:prstGeom>
          <a:noFill/>
        </p:spPr>
        <p:txBody>
          <a:bodyPr wrap="square" lIns="0" rIns="0" tIns="0" bIns="0" anchor="t">
            <a:noAutofit/>
          </a:bodyPr>
          <a:lstStyle/>
          <a:p>
            <a:pPr algn="l"/>
            <a:r>
              <a:rPr sz="1000" b="0" i="0">
                <a:solidFill>
                  <a:srgbClr val="475262"/>
                </a:solidFill>
                <a:latin typeface="IBM Plex Sans Condensed"/>
              </a:rPr>
              <a:t>↓ 45% of leads became deals</a:t>
            </a:r>
          </a:p>
        </p:txBody>
      </p:sp>
      <p:sp>
        <p:nvSpPr>
          <p:cNvPr id="21" name="TextBox 20"/>
          <p:cNvSpPr txBox="1"/>
          <p:nvPr/>
        </p:nvSpPr>
        <p:spPr>
          <a:xfrm>
            <a:off x="841248" y="5115702"/>
            <a:ext cx="1865376" cy="256032"/>
          </a:xfrm>
          <a:prstGeom prst="rect">
            <a:avLst/>
          </a:prstGeom>
          <a:noFill/>
        </p:spPr>
        <p:txBody>
          <a:bodyPr wrap="square" lIns="0" rIns="0" tIns="0" bIns="0" anchor="t">
            <a:noAutofit/>
          </a:bodyPr>
          <a:lstStyle/>
          <a:p>
            <a:pPr algn="l"/>
            <a:r>
              <a:rPr sz="1250" b="1" i="0">
                <a:solidFill>
                  <a:srgbClr val="10161F"/>
                </a:solidFill>
                <a:latin typeface="IBM Plex Sans"/>
              </a:rPr>
              <a:t>Customers won</a:t>
            </a:r>
          </a:p>
        </p:txBody>
      </p:sp>
      <p:sp>
        <p:nvSpPr>
          <p:cNvPr id="22" name="TextBox 21"/>
          <p:cNvSpPr txBox="1"/>
          <p:nvPr/>
        </p:nvSpPr>
        <p:spPr>
          <a:xfrm>
            <a:off x="841248" y="5371734"/>
            <a:ext cx="1865376" cy="201168"/>
          </a:xfrm>
          <a:prstGeom prst="rect">
            <a:avLst/>
          </a:prstGeom>
          <a:noFill/>
        </p:spPr>
        <p:txBody>
          <a:bodyPr wrap="square" lIns="0" rIns="0" tIns="0" bIns="0" anchor="t">
            <a:noAutofit/>
          </a:bodyPr>
          <a:lstStyle/>
          <a:p>
            <a:pPr algn="l"/>
            <a:r>
              <a:rPr sz="950" b="0" i="0">
                <a:solidFill>
                  <a:srgbClr val="6E7887"/>
                </a:solidFill>
                <a:latin typeface="IBM Plex Sans Condensed"/>
              </a:rPr>
              <a:t>HubSpot</a:t>
            </a:r>
          </a:p>
        </p:txBody>
      </p:sp>
      <p:sp>
        <p:nvSpPr>
          <p:cNvPr id="23" name="Rounded Rectangle 22"/>
          <p:cNvSpPr/>
          <p:nvPr/>
        </p:nvSpPr>
        <p:spPr>
          <a:xfrm>
            <a:off x="2843784" y="5143134"/>
            <a:ext cx="627134" cy="384048"/>
          </a:xfrm>
          <a:prstGeom prst="roundRect">
            <a:avLst>
              <a:gd name="adj" fmla="val 9523"/>
            </a:avLst>
          </a:prstGeom>
          <a:solidFill>
            <a:srgbClr val="79C5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580646" y="5152278"/>
            <a:ext cx="1463040" cy="365760"/>
          </a:xfrm>
          <a:prstGeom prst="rect">
            <a:avLst/>
          </a:prstGeom>
          <a:noFill/>
        </p:spPr>
        <p:txBody>
          <a:bodyPr wrap="square" lIns="0" rIns="0" tIns="0" bIns="0" anchor="ctr">
            <a:noAutofit/>
          </a:bodyPr>
          <a:lstStyle/>
          <a:p>
            <a:pPr algn="l"/>
            <a:r>
              <a:rPr sz="1700" b="0" i="0">
                <a:solidFill>
                  <a:srgbClr val="10161F"/>
                </a:solidFill>
                <a:latin typeface="IBM Plex Sans"/>
              </a:rPr>
              <a:t>219</a:t>
            </a:r>
          </a:p>
        </p:txBody>
      </p:sp>
      <p:sp>
        <p:nvSpPr>
          <p:cNvPr id="25" name="TextBox 24"/>
          <p:cNvSpPr txBox="1"/>
          <p:nvPr/>
        </p:nvSpPr>
        <p:spPr>
          <a:xfrm>
            <a:off x="2843784" y="4804989"/>
            <a:ext cx="3644616" cy="201168"/>
          </a:xfrm>
          <a:prstGeom prst="rect">
            <a:avLst/>
          </a:prstGeom>
          <a:noFill/>
        </p:spPr>
        <p:txBody>
          <a:bodyPr wrap="square" lIns="0" rIns="0" tIns="0" bIns="0" anchor="t">
            <a:noAutofit/>
          </a:bodyPr>
          <a:lstStyle/>
          <a:p>
            <a:pPr algn="l"/>
            <a:r>
              <a:rPr sz="1000" b="0" i="0">
                <a:solidFill>
                  <a:srgbClr val="475262"/>
                </a:solidFill>
                <a:latin typeface="IBM Plex Sans Condensed"/>
              </a:rPr>
              <a:t>↓ 44% of deals won so far</a:t>
            </a:r>
          </a:p>
        </p:txBody>
      </p:sp>
      <p:sp>
        <p:nvSpPr>
          <p:cNvPr id="26" name="TextBox 25"/>
          <p:cNvSpPr txBox="1"/>
          <p:nvPr/>
        </p:nvSpPr>
        <p:spPr>
          <a:xfrm>
            <a:off x="841248" y="5852160"/>
            <a:ext cx="6675120" cy="237744"/>
          </a:xfrm>
          <a:prstGeom prst="rect">
            <a:avLst/>
          </a:prstGeom>
          <a:noFill/>
        </p:spPr>
        <p:txBody>
          <a:bodyPr wrap="square" lIns="0" rIns="0" tIns="0" bIns="0" anchor="t">
            <a:noAutofit/>
          </a:bodyPr>
          <a:lstStyle/>
          <a:p>
            <a:pPr algn="l"/>
            <a:r>
              <a:rPr sz="1000" b="0" i="0">
                <a:solidFill>
                  <a:srgbClr val="6E7887"/>
                </a:solidFill>
                <a:latin typeface="IBM Plex Sans"/>
              </a:rPr>
              <a:t>Deal stages count deals matched by email to these leads: 499 of 519. The other 20 are in the totals and the channel table.</a:t>
            </a:r>
          </a:p>
        </p:txBody>
      </p:sp>
      <p:sp>
        <p:nvSpPr>
          <p:cNvPr id="27" name="Rounded Rectangle 26"/>
          <p:cNvSpPr/>
          <p:nvPr/>
        </p:nvSpPr>
        <p:spPr>
          <a:xfrm>
            <a:off x="7973568" y="1712976"/>
            <a:ext cx="3651199" cy="4523232"/>
          </a:xfrm>
          <a:prstGeom prst="roundRect">
            <a:avLst>
              <a:gd name="adj" fmla="val 1502"/>
            </a:avLst>
          </a:prstGeom>
          <a:solidFill>
            <a:srgbClr val="F4F9F7"/>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29600" y="1969008"/>
            <a:ext cx="3139135" cy="256032"/>
          </a:xfrm>
          <a:prstGeom prst="rect">
            <a:avLst/>
          </a:prstGeom>
          <a:noFill/>
        </p:spPr>
        <p:txBody>
          <a:bodyPr wrap="square" lIns="0" rIns="0" tIns="0" bIns="0" anchor="t">
            <a:noAutofit/>
          </a:bodyPr>
          <a:lstStyle/>
          <a:p>
            <a:pPr algn="l"/>
            <a:r>
              <a:rPr sz="1050" b="1" i="0">
                <a:solidFill>
                  <a:srgbClr val="0E7C66"/>
                </a:solidFill>
                <a:latin typeface="IBM Plex Sans"/>
              </a:rPr>
              <a:t>Where it leaks</a:t>
            </a:r>
          </a:p>
        </p:txBody>
      </p:sp>
      <p:sp>
        <p:nvSpPr>
          <p:cNvPr id="29" name="TextBox 28"/>
          <p:cNvSpPr txBox="1"/>
          <p:nvPr/>
        </p:nvSpPr>
        <p:spPr>
          <a:xfrm>
            <a:off x="8229600" y="2261616"/>
            <a:ext cx="3139135" cy="645160"/>
          </a:xfrm>
          <a:prstGeom prst="rect">
            <a:avLst/>
          </a:prstGeom>
          <a:noFill/>
        </p:spPr>
        <p:txBody>
          <a:bodyPr wrap="square" lIns="0" rIns="0" tIns="0" bIns="0" anchor="t">
            <a:noAutofit/>
          </a:bodyPr>
          <a:lstStyle/>
          <a:p>
            <a:pPr algn="l">
              <a:lnSpc>
                <a:spcPct val="105000"/>
              </a:lnSpc>
            </a:pPr>
            <a:r>
              <a:rPr sz="2000" b="1" i="0">
                <a:solidFill>
                  <a:srgbClr val="10161F"/>
                </a:solidFill>
                <a:latin typeface="IBM Plex Sans"/>
              </a:rPr>
              <a:t>Only 45% of leads became a </a:t>
            </a:r>
            <a:r>
              <a:rPr sz="2000" b="1" i="0">
                <a:solidFill>
                  <a:srgbClr val="10161F"/>
                </a:solidFill>
                <a:latin typeface="IBM Plex Sans"/>
              </a:rPr>
              <a:t>deal</a:t>
            </a:r>
            <a:r>
              <a:rPr sz="2000" b="1" i="0">
                <a:solidFill>
                  <a:srgbClr val="10161F"/>
                </a:solidFill>
                <a:latin typeface="IBM Plex Sans"/>
              </a:rPr>
              <a:t>.</a:t>
            </a:r>
          </a:p>
        </p:txBody>
      </p:sp>
      <p:sp>
        <p:nvSpPr>
          <p:cNvPr id="30" name="TextBox 29"/>
          <p:cNvSpPr txBox="1"/>
          <p:nvPr/>
        </p:nvSpPr>
        <p:spPr>
          <a:xfrm>
            <a:off x="8229600" y="3016504"/>
            <a:ext cx="3139135" cy="2963672"/>
          </a:xfrm>
          <a:prstGeom prst="rect">
            <a:avLst/>
          </a:prstGeom>
          <a:noFill/>
        </p:spPr>
        <p:txBody>
          <a:bodyPr wrap="square" lIns="0" rIns="0" tIns="0" bIns="0" anchor="t">
            <a:noAutofit/>
          </a:bodyPr>
          <a:lstStyle/>
          <a:p>
            <a:pPr algn="l">
              <a:lnSpc>
                <a:spcPct val="118000"/>
              </a:lnSpc>
            </a:pPr>
            <a:r>
              <a:rPr sz="1250" b="0" i="0">
                <a:solidFill>
                  <a:srgbClr val="475262"/>
                </a:solidFill>
                <a:latin typeface="IBM Plex Sans"/>
              </a:rPr>
              <a:t>621 of 1,120 leads have no deal in your HubSpot. That is the widest gap after the form.</a:t>
            </a:r>
          </a:p>
          <a:p>
            <a:pPr algn="l">
              <a:lnSpc>
                <a:spcPct val="118000"/>
              </a:lnSpc>
              <a:spcBef>
                <a:spcPts val="687"/>
              </a:spcBef>
            </a:pPr>
            <a:r>
              <a:rPr sz="1250" b="0" i="0">
                <a:solidFill>
                  <a:srgbClr val="475262"/>
                </a:solidFill>
                <a:latin typeface="IBM Plex Sans"/>
              </a:rPr>
              <a:t>Check that every form lead reaches HubSpot and gets a reply.</a:t>
            </a:r>
          </a:p>
          <a:p>
            <a:pPr algn="l">
              <a:lnSpc>
                <a:spcPct val="118000"/>
              </a:lnSpc>
              <a:spcBef>
                <a:spcPts val="687"/>
              </a:spcBef>
            </a:pPr>
            <a:r>
              <a:rPr sz="1250" b="0" i="0">
                <a:solidFill>
                  <a:srgbClr val="475262"/>
                </a:solidFill>
                <a:latin typeface="IBM Plex Sans"/>
              </a:rPr>
              <a:t>112 deals from these leads are still open, so the won count can still grow.</a:t>
            </a:r>
          </a:p>
        </p:txBody>
      </p:sp>
      <p:sp>
        <p:nvSpPr>
          <p:cNvPr id="31" name="TextBox 30"/>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32" name="TextBox 31"/>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3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Channels</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Every channel, from </a:t>
            </a:r>
            <a:r>
              <a:rPr sz="2600" b="1" i="0">
                <a:solidFill>
                  <a:srgbClr val="10161F"/>
                </a:solidFill>
                <a:latin typeface="IBM Plex Sans"/>
              </a:rPr>
              <a:t>spend</a:t>
            </a:r>
            <a:r>
              <a:rPr sz="2600" b="1" i="0">
                <a:solidFill>
                  <a:srgbClr val="10161F"/>
                </a:solidFill>
                <a:latin typeface="IBM Plex Sans"/>
              </a:rPr>
              <a:t> to revenue.</a:t>
            </a:r>
          </a:p>
        </p:txBody>
      </p:sp>
      <p:sp>
        <p:nvSpPr>
          <p:cNvPr id="4" name="TextBox 3"/>
          <p:cNvSpPr txBox="1"/>
          <p:nvPr/>
        </p:nvSpPr>
        <p:spPr>
          <a:xfrm>
            <a:off x="566928" y="1200912"/>
            <a:ext cx="8778240" cy="365760"/>
          </a:xfrm>
          <a:prstGeom prst="rect">
            <a:avLst/>
          </a:prstGeom>
          <a:noFill/>
        </p:spPr>
        <p:txBody>
          <a:bodyPr wrap="square" lIns="0" rIns="0" tIns="0" bIns="0" anchor="t">
            <a:noAutofit/>
          </a:bodyPr>
          <a:lstStyle/>
          <a:p>
            <a:pPr algn="l"/>
            <a:r>
              <a:rPr sz="1250" b="0" i="0">
                <a:solidFill>
                  <a:srgbClr val="475262"/>
                </a:solidFill>
                <a:latin typeface="IBM Plex Sans"/>
              </a:rPr>
              <a:t>Ad platforms first, then the channels you don't pay per click for.</a:t>
            </a:r>
          </a:p>
        </p:txBody>
      </p:sp>
      <p:sp>
        <p:nvSpPr>
          <p:cNvPr id="5" name="TextBox 4"/>
          <p:cNvSpPr txBox="1"/>
          <p:nvPr/>
        </p:nvSpPr>
        <p:spPr>
          <a:xfrm>
            <a:off x="566928" y="1667256"/>
            <a:ext cx="11057839" cy="274320"/>
          </a:xfrm>
          <a:prstGeom prst="rect">
            <a:avLst/>
          </a:prstGeom>
          <a:noFill/>
        </p:spPr>
        <p:txBody>
          <a:bodyPr wrap="square" lIns="0" rIns="0" tIns="0" bIns="0" anchor="t">
            <a:noAutofit/>
          </a:bodyPr>
          <a:lstStyle/>
          <a:p>
            <a:pPr algn="l"/>
            <a:r>
              <a:rPr sz="1400" b="1" i="0">
                <a:solidFill>
                  <a:srgbClr val="10161F"/>
                </a:solidFill>
                <a:latin typeface="IBM Plex Sans"/>
              </a:rPr>
              <a:t>Every </a:t>
            </a:r>
            <a:r>
              <a:rPr sz="1400" b="1" i="0">
                <a:solidFill>
                  <a:srgbClr val="10161F"/>
                </a:solidFill>
                <a:latin typeface="IBM Plex Sans"/>
              </a:rPr>
              <a:t>channel</a:t>
            </a:r>
            <a:r>
              <a:rPr sz="1400" b="1" i="0">
                <a:solidFill>
                  <a:srgbClr val="10161F"/>
                </a:solidFill>
                <a:latin typeface="IBM Plex Sans"/>
              </a:rPr>
              <a:t> side by side</a:t>
            </a:r>
          </a:p>
        </p:txBody>
      </p:sp>
      <p:graphicFrame>
        <p:nvGraphicFramePr>
          <p:cNvPr id="6" name="Table 5"/>
          <p:cNvGraphicFramePr>
            <a:graphicFrameLocks noGrp="1"/>
          </p:cNvGraphicFramePr>
          <p:nvPr/>
        </p:nvGraphicFramePr>
        <p:xfrm>
          <a:off x="566928" y="2078736"/>
          <a:ext cx="11057841" cy="3956301"/>
        </p:xfrm>
        <a:graphic>
          <a:graphicData uri="http://schemas.openxmlformats.org/drawingml/2006/table">
            <a:tbl>
              <a:tblPr firstRow="0" bandRow="0" firstCol="0" lastRow="0" lastCol="0" bandCol="0">
                <a:tableStyleId>{2D5ABB26-0587-4C30-8999-92F81FD0307C}</a:tableStyleId>
              </a:tblPr>
              <a:tblGrid>
                <a:gridCol w="2250711"/>
                <a:gridCol w="978570"/>
                <a:gridCol w="978570"/>
                <a:gridCol w="1957140"/>
                <a:gridCol w="978570"/>
                <a:gridCol w="978570"/>
                <a:gridCol w="978570"/>
                <a:gridCol w="978570"/>
                <a:gridCol w="978570"/>
              </a:tblGrid>
              <a:tr h="439589">
                <a:tc>
                  <a:txBody>
                    <a:bodyPr wrap="none"/>
                    <a:lstStyle/>
                    <a:p>
                      <a:pPr algn="l"/>
                      <a:r>
                        <a:rPr sz="950" b="1" i="0">
                          <a:solidFill>
                            <a:srgbClr val="6E7887"/>
                          </a:solidFill>
                          <a:latin typeface="IBM Plex Sans Condensed"/>
                        </a:rPr>
                        <a:t>Channel</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Ad spend</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Sessions</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l"/>
                      <a:r>
                        <a:rPr sz="950" b="1" i="0">
                          <a:solidFill>
                            <a:srgbClr val="6E7887"/>
                          </a:solidFill>
                          <a:latin typeface="IBM Plex Sans Condensed"/>
                        </a:rPr>
                        <a:t>Leads</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Lead rate</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Customers</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Revenue</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ROAS</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Cost per customer</a:t>
                      </a:r>
                    </a:p>
                  </a:txBody>
                  <a:tcPr marL="91440" marR="91440" marT="18288" marB="18288" anchor="ctr">
                    <a:lnL w="0">
                      <a:noFill/>
                    </a:lnL>
                    <a:lnR w="0">
                      <a:noFill/>
                    </a:lnR>
                    <a:lnT w="0">
                      <a:noFill/>
                    </a:lnT>
                    <a:lnB w="9525">
                      <a:solidFill>
                        <a:srgbClr val="DCE1E8"/>
                      </a:solidFill>
                    </a:lnB>
                    <a:solidFill>
                      <a:srgbClr val="F4F9F7"/>
                    </a:solidFill>
                  </a:tcPr>
                </a:tc>
              </a:tr>
              <a:tr h="439589">
                <a:tc>
                  <a:txBody>
                    <a:bodyPr wrap="none"/>
                    <a:lstStyle/>
                    <a:p>
                      <a:pPr algn="l"/>
                      <a:r>
                        <a:rPr sz="1100" b="1" i="0">
                          <a:solidFill>
                            <a:srgbClr val="10161F"/>
                          </a:solidFill>
                          <a:latin typeface="IBM Plex Sans"/>
                        </a:rPr>
                        <a:t>Google Ads</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$18.9K</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5,320</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7.8%</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87</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$100K</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5.3x</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$217</a:t>
                      </a:r>
                    </a:p>
                  </a:txBody>
                  <a:tcPr marL="91440" marR="91440" marT="18288" marB="18288" anchor="ctr">
                    <a:lnL w="0">
                      <a:noFill/>
                    </a:lnL>
                    <a:lnR w="0">
                      <a:noFill/>
                    </a:lnR>
                    <a:lnT w="0">
                      <a:noFill/>
                    </a:lnT>
                    <a:lnB w="9525">
                      <a:solidFill>
                        <a:srgbClr val="EBEEF2"/>
                      </a:solidFill>
                    </a:lnB>
                    <a:solidFill>
                      <a:srgbClr val="FFFFFF"/>
                    </a:solidFill>
                  </a:tcPr>
                </a:tc>
              </a:tr>
              <a:tr h="439589">
                <a:tc>
                  <a:txBody>
                    <a:bodyPr wrap="none"/>
                    <a:lstStyle/>
                    <a:p>
                      <a:pPr algn="l"/>
                      <a:r>
                        <a:rPr sz="1100" b="1" i="0">
                          <a:solidFill>
                            <a:srgbClr val="10161F"/>
                          </a:solidFill>
                          <a:latin typeface="IBM Plex Sans"/>
                        </a:rPr>
                        <a:t>Meta Ads</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$9,100</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11,640</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2.5%</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34</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$64.4K</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7.1x</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$268</a:t>
                      </a:r>
                    </a:p>
                  </a:txBody>
                  <a:tcPr marL="91440" marR="91440" marT="18288" marB="18288" anchor="ctr">
                    <a:lnL w="0">
                      <a:noFill/>
                    </a:lnL>
                    <a:lnR w="0">
                      <a:noFill/>
                    </a:lnR>
                    <a:lnT w="0">
                      <a:noFill/>
                    </a:lnT>
                    <a:lnB w="9525">
                      <a:solidFill>
                        <a:srgbClr val="EBEEF2"/>
                      </a:solidFill>
                    </a:lnB>
                    <a:solidFill>
                      <a:srgbClr val="E9F1EF"/>
                    </a:solidFill>
                  </a:tcPr>
                </a:tc>
              </a:tr>
              <a:tr h="439589">
                <a:tc>
                  <a:txBody>
                    <a:bodyPr wrap="none"/>
                    <a:lstStyle/>
                    <a:p>
                      <a:pPr algn="l"/>
                      <a:r>
                        <a:rPr sz="1100" b="1" i="0">
                          <a:solidFill>
                            <a:srgbClr val="10161F"/>
                          </a:solidFill>
                          <a:latin typeface="IBM Plex Sans"/>
                        </a:rPr>
                        <a:t>Organic</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10,581</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2.0%</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49</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$35.9K</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r>
              <a:tr h="439589">
                <a:tc>
                  <a:txBody>
                    <a:bodyPr wrap="none"/>
                    <a:lstStyle/>
                    <a:p>
                      <a:pPr algn="l"/>
                      <a:r>
                        <a:rPr sz="1100" b="1" i="0">
                          <a:solidFill>
                            <a:srgbClr val="10161F"/>
                          </a:solidFill>
                          <a:latin typeface="IBM Plex Sans"/>
                        </a:rPr>
                        <a:t>Direct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8,201</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1.0%</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23</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$31K</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r>
              <a:tr h="439589">
                <a:tc>
                  <a:txBody>
                    <a:bodyPr wrap="none"/>
                    <a:lstStyle/>
                    <a:p>
                      <a:pPr algn="l"/>
                      <a:r>
                        <a:rPr sz="1100" b="1" i="0">
                          <a:solidFill>
                            <a:srgbClr val="10161F"/>
                          </a:solidFill>
                          <a:latin typeface="IBM Plex Sans"/>
                        </a:rPr>
                        <a:t>Referral</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1,718</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4.9%</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23</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$19.3K</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r>
              <a:tr h="439589">
                <a:tc>
                  <a:txBody>
                    <a:bodyPr wrap="none"/>
                    <a:lstStyle/>
                    <a:p>
                      <a:pPr algn="l"/>
                      <a:r>
                        <a:rPr sz="1100" b="1" i="0">
                          <a:solidFill>
                            <a:srgbClr val="10161F"/>
                          </a:solidFill>
                          <a:latin typeface="IBM Plex Sans"/>
                        </a:rPr>
                        <a:t>Social</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3,362</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1.1%</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3</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$700</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r>
              <a:tr h="439589">
                <a:tc>
                  <a:txBody>
                    <a:bodyPr wrap="none"/>
                    <a:lstStyle/>
                    <a:p>
                      <a:pPr algn="l"/>
                      <a:r>
                        <a:rPr sz="1100" b="1" i="0">
                          <a:solidFill>
                            <a:srgbClr val="10161F"/>
                          </a:solidFill>
                          <a:latin typeface="IBM Plex Sans"/>
                        </a:rPr>
                        <a:t>No form lead</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10</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$20K</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a:t>
                      </a:r>
                    </a:p>
                  </a:txBody>
                  <a:tcPr marL="91440" marR="91440" marT="18288" marB="18288" anchor="ctr">
                    <a:lnL w="0">
                      <a:noFill/>
                    </a:lnL>
                    <a:lnR w="0">
                      <a:noFill/>
                    </a:lnR>
                    <a:lnT w="0">
                      <a:noFill/>
                    </a:lnT>
                    <a:lnB w="9525">
                      <a:solidFill>
                        <a:srgbClr val="EBEEF2"/>
                      </a:solidFill>
                    </a:lnB>
                    <a:solidFill>
                      <a:srgbClr val="FFFFFF"/>
                    </a:solidFill>
                  </a:tcPr>
                </a:tc>
              </a:tr>
              <a:tr h="439589">
                <a:tc>
                  <a:txBody>
                    <a:bodyPr wrap="none"/>
                    <a:lstStyle/>
                    <a:p>
                      <a:pPr algn="l"/>
                      <a:r>
                        <a:rPr sz="1100" b="1" i="0">
                          <a:solidFill>
                            <a:srgbClr val="10161F"/>
                          </a:solidFill>
                          <a:latin typeface="IBM Plex Sans"/>
                        </a:rPr>
                        <a:t>Total</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$27.9K</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40,822</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l"/>
                      <a:r>
                        <a:rPr sz="1100" b="1" i="0">
                          <a:solidFill>
                            <a:srgbClr val="10161F"/>
                          </a:solidFill>
                          <a:latin typeface="IBM Plex Sans"/>
                        </a:rPr>
                        <a:t>1,120</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2.7%</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229</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$271K</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5.9x</a:t>
                      </a:r>
                    </a:p>
                  </a:txBody>
                  <a:tcPr marL="91440" marR="91440" marT="18288" marB="18288" anchor="ctr">
                    <a:lnL w="0">
                      <a:noFill/>
                    </a:lnL>
                    <a:lnR w="0">
                      <a:noFill/>
                    </a:lnR>
                    <a:lnT w="9525">
                      <a:solidFill>
                        <a:srgbClr val="6E7887"/>
                      </a:solidFill>
                    </a:lnT>
                    <a:lnB w="0">
                      <a:noFill/>
                    </a:lnB>
                    <a:solidFill>
                      <a:srgbClr val="F4F9F7"/>
                    </a:solidFill>
                  </a:tcPr>
                </a:tc>
                <a:tc>
                  <a:txBody>
                    <a:bodyPr wrap="none"/>
                    <a:lstStyle/>
                    <a:p>
                      <a:pPr algn="r"/>
                      <a:r>
                        <a:rPr sz="1100" b="1" i="0">
                          <a:solidFill>
                            <a:srgbClr val="10161F"/>
                          </a:solidFill>
                          <a:latin typeface="IBM Plex Sans"/>
                        </a:rPr>
                        <a:t>$231</a:t>
                      </a:r>
                    </a:p>
                  </a:txBody>
                  <a:tcPr marL="91440" marR="91440" marT="18288" marB="18288" anchor="ctr">
                    <a:lnL w="0">
                      <a:noFill/>
                    </a:lnL>
                    <a:lnR w="0">
                      <a:noFill/>
                    </a:lnR>
                    <a:lnT w="9525">
                      <a:solidFill>
                        <a:srgbClr val="6E7887"/>
                      </a:solidFill>
                    </a:lnT>
                    <a:lnB w="0">
                      <a:noFill/>
                    </a:lnB>
                    <a:solidFill>
                      <a:srgbClr val="F4F9F7"/>
                    </a:solidFill>
                  </a:tcPr>
                </a:tc>
              </a:tr>
            </a:tbl>
          </a:graphicData>
        </a:graphic>
      </p:graphicFrame>
      <p:sp>
        <p:nvSpPr>
          <p:cNvPr id="7" name="TextBox 6"/>
          <p:cNvSpPr txBox="1"/>
          <p:nvPr/>
        </p:nvSpPr>
        <p:spPr>
          <a:xfrm>
            <a:off x="4866218" y="2619248"/>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415</a:t>
            </a:r>
          </a:p>
        </p:txBody>
      </p:sp>
      <p:sp>
        <p:nvSpPr>
          <p:cNvPr id="8" name="Rounded Rectangle 7"/>
          <p:cNvSpPr/>
          <p:nvPr/>
        </p:nvSpPr>
        <p:spPr>
          <a:xfrm>
            <a:off x="5460578" y="2692400"/>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5460578" y="2692400"/>
            <a:ext cx="1179900"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866218" y="3058837"/>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287</a:t>
            </a:r>
          </a:p>
        </p:txBody>
      </p:sp>
      <p:sp>
        <p:nvSpPr>
          <p:cNvPr id="11" name="Rounded Rectangle 10"/>
          <p:cNvSpPr/>
          <p:nvPr/>
        </p:nvSpPr>
        <p:spPr>
          <a:xfrm>
            <a:off x="5460578" y="3131989"/>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5460578" y="3131989"/>
            <a:ext cx="815979"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866218" y="3498427"/>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210</a:t>
            </a:r>
          </a:p>
        </p:txBody>
      </p:sp>
      <p:sp>
        <p:nvSpPr>
          <p:cNvPr id="14" name="Rounded Rectangle 13"/>
          <p:cNvSpPr/>
          <p:nvPr/>
        </p:nvSpPr>
        <p:spPr>
          <a:xfrm>
            <a:off x="5460578" y="3571579"/>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460578" y="3571579"/>
            <a:ext cx="597058"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866218" y="3938016"/>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85</a:t>
            </a:r>
          </a:p>
        </p:txBody>
      </p:sp>
      <p:sp>
        <p:nvSpPr>
          <p:cNvPr id="17" name="Rounded Rectangle 16"/>
          <p:cNvSpPr/>
          <p:nvPr/>
        </p:nvSpPr>
        <p:spPr>
          <a:xfrm>
            <a:off x="5460578" y="4011168"/>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5460578" y="4011168"/>
            <a:ext cx="241666"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866218" y="4377605"/>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85</a:t>
            </a:r>
          </a:p>
        </p:txBody>
      </p:sp>
      <p:sp>
        <p:nvSpPr>
          <p:cNvPr id="20" name="Rounded Rectangle 19"/>
          <p:cNvSpPr/>
          <p:nvPr/>
        </p:nvSpPr>
        <p:spPr>
          <a:xfrm>
            <a:off x="5460578" y="4450757"/>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5460578" y="4450757"/>
            <a:ext cx="241666"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4866218" y="4817195"/>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38</a:t>
            </a:r>
          </a:p>
        </p:txBody>
      </p:sp>
      <p:sp>
        <p:nvSpPr>
          <p:cNvPr id="23" name="Rounded Rectangle 22"/>
          <p:cNvSpPr/>
          <p:nvPr/>
        </p:nvSpPr>
        <p:spPr>
          <a:xfrm>
            <a:off x="5460578" y="4890347"/>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5460578" y="4890347"/>
            <a:ext cx="108039"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866218" y="5256784"/>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0</a:t>
            </a:r>
          </a:p>
        </p:txBody>
      </p:sp>
      <p:sp>
        <p:nvSpPr>
          <p:cNvPr id="26" name="Rounded Rectangle 25"/>
          <p:cNvSpPr/>
          <p:nvPr/>
        </p:nvSpPr>
        <p:spPr>
          <a:xfrm>
            <a:off x="5460578" y="5329936"/>
            <a:ext cx="1179900"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6E7887"/>
                </a:solidFill>
                <a:latin typeface="IBM Plex Sans"/>
              </a:rPr>
              <a:t>Leads count toward the channel of their form fill. Sessions are grouped the same way from Google Analytics source and medium. ROAS and cost per customer in the Total line cover your ad platforms only.</a:t>
            </a:r>
          </a:p>
        </p:txBody>
      </p:sp>
      <p:sp>
        <p:nvSpPr>
          <p:cNvPr id="28" name="TextBox 27"/>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29" name="TextBox 28"/>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4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Spend to revenue</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What each ad </a:t>
            </a:r>
            <a:r>
              <a:rPr sz="2600" b="1" i="0">
                <a:solidFill>
                  <a:srgbClr val="10161F"/>
                </a:solidFill>
                <a:latin typeface="IBM Plex Sans"/>
              </a:rPr>
              <a:t>dollar</a:t>
            </a:r>
            <a:r>
              <a:rPr sz="2600" b="1" i="0">
                <a:solidFill>
                  <a:srgbClr val="10161F"/>
                </a:solidFill>
                <a:latin typeface="IBM Plex Sans"/>
              </a:rPr>
              <a:t> brought back.</a:t>
            </a:r>
          </a:p>
        </p:txBody>
      </p:sp>
      <p:sp>
        <p:nvSpPr>
          <p:cNvPr id="4" name="Rounded Rectangle 3"/>
          <p:cNvSpPr/>
          <p:nvPr/>
        </p:nvSpPr>
        <p:spPr>
          <a:xfrm>
            <a:off x="566928" y="1383792"/>
            <a:ext cx="7086600" cy="4852416"/>
          </a:xfrm>
          <a:prstGeom prst="roundRect">
            <a:avLst>
              <a:gd name="adj" fmla="val 113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95528" y="1612392"/>
            <a:ext cx="6629400" cy="292608"/>
          </a:xfrm>
          <a:prstGeom prst="rect">
            <a:avLst/>
          </a:prstGeom>
          <a:noFill/>
        </p:spPr>
        <p:txBody>
          <a:bodyPr wrap="square" lIns="0" rIns="0" tIns="0" bIns="0" anchor="t">
            <a:noAutofit/>
          </a:bodyPr>
          <a:lstStyle/>
          <a:p>
            <a:pPr algn="l"/>
            <a:r>
              <a:rPr sz="1400" b="1" i="0">
                <a:solidFill>
                  <a:srgbClr val="10161F"/>
                </a:solidFill>
                <a:latin typeface="IBM Plex Sans"/>
              </a:rPr>
              <a:t>From ad spend to </a:t>
            </a:r>
            <a:r>
              <a:rPr sz="1400" b="1" i="0">
                <a:solidFill>
                  <a:srgbClr val="10161F"/>
                </a:solidFill>
                <a:latin typeface="IBM Plex Sans"/>
              </a:rPr>
              <a:t>revenue</a:t>
            </a:r>
          </a:p>
        </p:txBody>
      </p:sp>
      <p:graphicFrame>
        <p:nvGraphicFramePr>
          <p:cNvPr id="6" name="Chart 5"/>
          <p:cNvGraphicFramePr>
            <a:graphicFrameLocks noGrp="1"/>
          </p:cNvGraphicFramePr>
          <p:nvPr/>
        </p:nvGraphicFramePr>
        <p:xfrm>
          <a:off x="795528" y="1996440"/>
          <a:ext cx="6629400" cy="3736848"/>
        </p:xfrm>
        <a:graphic>
          <a:graphicData uri="http://schemas.openxmlformats.org/drawingml/2006/chart">
            <c:chart xmlns:c="http://schemas.openxmlformats.org/drawingml/2006/chart" r:id="rId2"/>
          </a:graphicData>
        </a:graphic>
      </p:graphicFrame>
      <p:sp>
        <p:nvSpPr>
          <p:cNvPr id="7" name="TextBox 6"/>
          <p:cNvSpPr txBox="1"/>
          <p:nvPr/>
        </p:nvSpPr>
        <p:spPr>
          <a:xfrm>
            <a:off x="795528" y="5788152"/>
            <a:ext cx="6629400" cy="237744"/>
          </a:xfrm>
          <a:prstGeom prst="rect">
            <a:avLst/>
          </a:prstGeom>
          <a:noFill/>
        </p:spPr>
        <p:txBody>
          <a:bodyPr wrap="square" lIns="0" rIns="0" tIns="0" bIns="0" anchor="t">
            <a:noAutofit/>
          </a:bodyPr>
          <a:lstStyle/>
          <a:p>
            <a:pPr algn="l"/>
            <a:r>
              <a:rPr sz="1000" b="0" i="0">
                <a:solidFill>
                  <a:srgbClr val="6E7887"/>
                </a:solidFill>
                <a:latin typeface="IBM Plex Sans"/>
              </a:rPr>
              <a:t>Middle bars: each platform's revenue minus its own spend. Green adds, red loses.</a:t>
            </a:r>
          </a:p>
        </p:txBody>
      </p:sp>
      <p:sp>
        <p:nvSpPr>
          <p:cNvPr id="8" name="Rounded Rectangle 7"/>
          <p:cNvSpPr/>
          <p:nvPr/>
        </p:nvSpPr>
        <p:spPr>
          <a:xfrm>
            <a:off x="7836408" y="1383792"/>
            <a:ext cx="3788359" cy="4852416"/>
          </a:xfrm>
          <a:prstGeom prst="roundRect">
            <a:avLst>
              <a:gd name="adj" fmla="val 1448"/>
            </a:avLst>
          </a:prstGeom>
          <a:solidFill>
            <a:srgbClr val="F4F9F7"/>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092440" y="1639824"/>
            <a:ext cx="3276295" cy="256032"/>
          </a:xfrm>
          <a:prstGeom prst="rect">
            <a:avLst/>
          </a:prstGeom>
          <a:noFill/>
        </p:spPr>
        <p:txBody>
          <a:bodyPr wrap="square" lIns="0" rIns="0" tIns="0" bIns="0" anchor="t">
            <a:noAutofit/>
          </a:bodyPr>
          <a:lstStyle/>
          <a:p>
            <a:pPr algn="l"/>
            <a:r>
              <a:rPr sz="1050" b="1" i="0">
                <a:solidFill>
                  <a:srgbClr val="0E7C66"/>
                </a:solidFill>
                <a:latin typeface="IBM Plex Sans"/>
              </a:rPr>
              <a:t>Return on ad spend</a:t>
            </a:r>
          </a:p>
        </p:txBody>
      </p:sp>
      <p:sp>
        <p:nvSpPr>
          <p:cNvPr id="10" name="TextBox 9"/>
          <p:cNvSpPr txBox="1"/>
          <p:nvPr/>
        </p:nvSpPr>
        <p:spPr>
          <a:xfrm>
            <a:off x="8092440" y="1932432"/>
            <a:ext cx="3276295" cy="645160"/>
          </a:xfrm>
          <a:prstGeom prst="rect">
            <a:avLst/>
          </a:prstGeom>
          <a:noFill/>
        </p:spPr>
        <p:txBody>
          <a:bodyPr wrap="square" lIns="0" rIns="0" tIns="0" bIns="0" anchor="t">
            <a:noAutofit/>
          </a:bodyPr>
          <a:lstStyle/>
          <a:p>
            <a:pPr algn="l">
              <a:lnSpc>
                <a:spcPct val="105000"/>
              </a:lnSpc>
            </a:pPr>
            <a:r>
              <a:rPr sz="2000" b="1" i="0">
                <a:solidFill>
                  <a:srgbClr val="10161F"/>
                </a:solidFill>
                <a:latin typeface="IBM Plex Sans"/>
              </a:rPr>
              <a:t>Meta Ads</a:t>
            </a:r>
            <a:r>
              <a:rPr sz="2000" b="1" i="0">
                <a:solidFill>
                  <a:srgbClr val="10161F"/>
                </a:solidFill>
                <a:latin typeface="IBM Plex Sans"/>
              </a:rPr>
              <a:t> returned $7.08 per $1.</a:t>
            </a:r>
          </a:p>
        </p:txBody>
      </p:sp>
      <p:sp>
        <p:nvSpPr>
          <p:cNvPr id="11" name="TextBox 10"/>
          <p:cNvSpPr txBox="1"/>
          <p:nvPr/>
        </p:nvSpPr>
        <p:spPr>
          <a:xfrm>
            <a:off x="8092440" y="2687320"/>
            <a:ext cx="3276295" cy="3292856"/>
          </a:xfrm>
          <a:prstGeom prst="rect">
            <a:avLst/>
          </a:prstGeom>
          <a:noFill/>
        </p:spPr>
        <p:txBody>
          <a:bodyPr wrap="square" lIns="0" rIns="0" tIns="0" bIns="0" anchor="t">
            <a:noAutofit/>
          </a:bodyPr>
          <a:lstStyle/>
          <a:p>
            <a:pPr algn="l">
              <a:lnSpc>
                <a:spcPct val="118000"/>
              </a:lnSpc>
            </a:pPr>
            <a:r>
              <a:rPr sz="1250" b="0" i="0">
                <a:solidFill>
                  <a:srgbClr val="475262"/>
                </a:solidFill>
                <a:latin typeface="IBM Plex Sans"/>
              </a:rPr>
              <a:t>It turned $9,100 of spend into $64.4K from 34 customers.</a:t>
            </a:r>
          </a:p>
          <a:p>
            <a:pPr algn="l">
              <a:lnSpc>
                <a:spcPct val="118000"/>
              </a:lnSpc>
              <a:spcBef>
                <a:spcPts val="687"/>
              </a:spcBef>
            </a:pPr>
            <a:r>
              <a:rPr sz="1250" b="0" i="0">
                <a:solidFill>
                  <a:srgbClr val="475262"/>
                </a:solidFill>
                <a:latin typeface="IBM Plex Sans"/>
              </a:rPr>
              <a:t>Google Ads returned $5.31 per $1 on $18.9K.</a:t>
            </a:r>
          </a:p>
        </p:txBody>
      </p:sp>
      <p:sp>
        <p:nvSpPr>
          <p:cNvPr id="12" name="TextBox 1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13" name="TextBox 1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5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Google Ads vs </a:t>
            </a:r>
            <a:r>
              <a:rPr sz="2600" b="1" i="0">
                <a:solidFill>
                  <a:srgbClr val="10161F"/>
                </a:solidFill>
                <a:latin typeface="IBM Plex Sans"/>
              </a:rPr>
              <a:t>Meta Ads</a:t>
            </a:r>
          </a:p>
        </p:txBody>
      </p:sp>
      <p:sp>
        <p:nvSpPr>
          <p:cNvPr id="3" name="Rounded Rectangle 2"/>
          <p:cNvSpPr/>
          <p:nvPr/>
        </p:nvSpPr>
        <p:spPr>
          <a:xfrm>
            <a:off x="566928" y="1371600"/>
            <a:ext cx="11057839" cy="4206240"/>
          </a:xfrm>
          <a:prstGeom prst="roundRect">
            <a:avLst>
              <a:gd name="adj" fmla="val 1304"/>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050128" y="1673352"/>
            <a:ext cx="118872" cy="118872"/>
          </a:xfrm>
          <a:prstGeom prst="roundRect">
            <a:avLst>
              <a:gd name="adj" fmla="val 2307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3493008" y="1591056"/>
            <a:ext cx="3791560" cy="292608"/>
          </a:xfrm>
          <a:prstGeom prst="rect">
            <a:avLst/>
          </a:prstGeom>
          <a:noFill/>
        </p:spPr>
        <p:txBody>
          <a:bodyPr wrap="square" lIns="0" rIns="0" tIns="0" bIns="0" anchor="t">
            <a:noAutofit/>
          </a:bodyPr>
          <a:lstStyle/>
          <a:p>
            <a:pPr algn="r"/>
            <a:r>
              <a:rPr sz="1500" b="1" i="0">
                <a:solidFill>
                  <a:srgbClr val="10161F"/>
                </a:solidFill>
                <a:latin typeface="IBM Plex Sans"/>
              </a:rPr>
              <a:t>Google Ads</a:t>
            </a:r>
          </a:p>
        </p:txBody>
      </p:sp>
      <p:sp>
        <p:nvSpPr>
          <p:cNvPr id="6" name="Rounded Rectangle 5"/>
          <p:cNvSpPr/>
          <p:nvPr/>
        </p:nvSpPr>
        <p:spPr>
          <a:xfrm>
            <a:off x="7741768" y="1673352"/>
            <a:ext cx="118872" cy="118872"/>
          </a:xfrm>
          <a:prstGeom prst="roundRect">
            <a:avLst>
              <a:gd name="adj" fmla="val 2307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952080" y="1591056"/>
            <a:ext cx="3928720" cy="292608"/>
          </a:xfrm>
          <a:prstGeom prst="rect">
            <a:avLst/>
          </a:prstGeom>
          <a:noFill/>
        </p:spPr>
        <p:txBody>
          <a:bodyPr wrap="square" lIns="0" rIns="0" tIns="0" bIns="0" anchor="t">
            <a:noAutofit/>
          </a:bodyPr>
          <a:lstStyle/>
          <a:p>
            <a:pPr algn="l"/>
            <a:r>
              <a:rPr sz="1500" b="1" i="0">
                <a:solidFill>
                  <a:srgbClr val="10161F"/>
                </a:solidFill>
                <a:latin typeface="IBM Plex Sans"/>
              </a:rPr>
              <a:t>Meta Ads</a:t>
            </a:r>
          </a:p>
        </p:txBody>
      </p:sp>
      <p:cxnSp>
        <p:nvCxnSpPr>
          <p:cNvPr id="8" name="Connector 7"/>
          <p:cNvCxnSpPr/>
          <p:nvPr/>
        </p:nvCxnSpPr>
        <p:spPr>
          <a:xfrm>
            <a:off x="841248" y="20208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41248" y="20574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Ad spend</a:t>
            </a:r>
          </a:p>
        </p:txBody>
      </p:sp>
      <p:sp>
        <p:nvSpPr>
          <p:cNvPr id="10" name="TextBox 9"/>
          <p:cNvSpPr txBox="1"/>
          <p:nvPr/>
        </p:nvSpPr>
        <p:spPr>
          <a:xfrm>
            <a:off x="3493008" y="20574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$18.9K</a:t>
            </a:r>
          </a:p>
        </p:txBody>
      </p:sp>
      <p:sp>
        <p:nvSpPr>
          <p:cNvPr id="11" name="Rounded Rectangle 10"/>
          <p:cNvSpPr/>
          <p:nvPr/>
        </p:nvSpPr>
        <p:spPr>
          <a:xfrm>
            <a:off x="4544568" y="21854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544568" y="21854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604608" y="21854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604608" y="2185416"/>
            <a:ext cx="1344829"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0481767" y="20574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$9,100</a:t>
            </a:r>
          </a:p>
        </p:txBody>
      </p:sp>
      <p:cxnSp>
        <p:nvCxnSpPr>
          <p:cNvPr id="16" name="Connector 15"/>
          <p:cNvCxnSpPr/>
          <p:nvPr/>
        </p:nvCxnSpPr>
        <p:spPr>
          <a:xfrm>
            <a:off x="841248" y="24780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41248" y="25146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Leads</a:t>
            </a:r>
          </a:p>
        </p:txBody>
      </p:sp>
      <p:sp>
        <p:nvSpPr>
          <p:cNvPr id="18" name="TextBox 17"/>
          <p:cNvSpPr txBox="1"/>
          <p:nvPr/>
        </p:nvSpPr>
        <p:spPr>
          <a:xfrm>
            <a:off x="3493008" y="25146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415 ✓</a:t>
            </a:r>
          </a:p>
        </p:txBody>
      </p:sp>
      <p:sp>
        <p:nvSpPr>
          <p:cNvPr id="19" name="Rounded Rectangle 18"/>
          <p:cNvSpPr/>
          <p:nvPr/>
        </p:nvSpPr>
        <p:spPr>
          <a:xfrm>
            <a:off x="4544568" y="26426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544568" y="26426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604608" y="26426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604608" y="2642616"/>
            <a:ext cx="192651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481767" y="25146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287</a:t>
            </a:r>
          </a:p>
        </p:txBody>
      </p:sp>
      <p:cxnSp>
        <p:nvCxnSpPr>
          <p:cNvPr id="24" name="Connector 23"/>
          <p:cNvCxnSpPr/>
          <p:nvPr/>
        </p:nvCxnSpPr>
        <p:spPr>
          <a:xfrm>
            <a:off x="841248" y="29352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41248" y="29718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Cost per lead</a:t>
            </a:r>
          </a:p>
        </p:txBody>
      </p:sp>
      <p:sp>
        <p:nvSpPr>
          <p:cNvPr id="26" name="TextBox 25"/>
          <p:cNvSpPr txBox="1"/>
          <p:nvPr/>
        </p:nvSpPr>
        <p:spPr>
          <a:xfrm>
            <a:off x="3493008" y="29718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$45.42</a:t>
            </a:r>
          </a:p>
        </p:txBody>
      </p:sp>
      <p:sp>
        <p:nvSpPr>
          <p:cNvPr id="27" name="Rounded Rectangle 26"/>
          <p:cNvSpPr/>
          <p:nvPr/>
        </p:nvSpPr>
        <p:spPr>
          <a:xfrm>
            <a:off x="4544568" y="30998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4544568" y="30998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7604608" y="30998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604608" y="3099816"/>
            <a:ext cx="1944852"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10481767" y="29718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$31.71 ✓</a:t>
            </a:r>
          </a:p>
        </p:txBody>
      </p:sp>
      <p:cxnSp>
        <p:nvCxnSpPr>
          <p:cNvPr id="32" name="Connector 31"/>
          <p:cNvCxnSpPr/>
          <p:nvPr/>
        </p:nvCxnSpPr>
        <p:spPr>
          <a:xfrm>
            <a:off x="841248" y="33924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41248" y="34290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Customers</a:t>
            </a:r>
          </a:p>
        </p:txBody>
      </p:sp>
      <p:sp>
        <p:nvSpPr>
          <p:cNvPr id="34" name="TextBox 33"/>
          <p:cNvSpPr txBox="1"/>
          <p:nvPr/>
        </p:nvSpPr>
        <p:spPr>
          <a:xfrm>
            <a:off x="3493008" y="34290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87 ✓</a:t>
            </a:r>
          </a:p>
        </p:txBody>
      </p:sp>
      <p:sp>
        <p:nvSpPr>
          <p:cNvPr id="35" name="Rounded Rectangle 34"/>
          <p:cNvSpPr/>
          <p:nvPr/>
        </p:nvSpPr>
        <p:spPr>
          <a:xfrm>
            <a:off x="4544568" y="35570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4544568" y="35570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7604608" y="35570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604608" y="3557016"/>
            <a:ext cx="1088672"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10481767" y="34290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34</a:t>
            </a:r>
          </a:p>
        </p:txBody>
      </p:sp>
      <p:cxnSp>
        <p:nvCxnSpPr>
          <p:cNvPr id="40" name="Connector 39"/>
          <p:cNvCxnSpPr/>
          <p:nvPr/>
        </p:nvCxnSpPr>
        <p:spPr>
          <a:xfrm>
            <a:off x="841248" y="38496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841248" y="38862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Cost per customer</a:t>
            </a:r>
          </a:p>
        </p:txBody>
      </p:sp>
      <p:sp>
        <p:nvSpPr>
          <p:cNvPr id="42" name="TextBox 41"/>
          <p:cNvSpPr txBox="1"/>
          <p:nvPr/>
        </p:nvSpPr>
        <p:spPr>
          <a:xfrm>
            <a:off x="3493008" y="38862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$217 ✓</a:t>
            </a:r>
          </a:p>
        </p:txBody>
      </p:sp>
      <p:sp>
        <p:nvSpPr>
          <p:cNvPr id="43" name="Rounded Rectangle 42"/>
          <p:cNvSpPr/>
          <p:nvPr/>
        </p:nvSpPr>
        <p:spPr>
          <a:xfrm>
            <a:off x="4544568" y="40142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ounded Rectangle 43"/>
          <p:cNvSpPr/>
          <p:nvPr/>
        </p:nvSpPr>
        <p:spPr>
          <a:xfrm>
            <a:off x="5075171" y="4014216"/>
            <a:ext cx="2255116"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Rounded Rectangle 44"/>
          <p:cNvSpPr/>
          <p:nvPr/>
        </p:nvSpPr>
        <p:spPr>
          <a:xfrm>
            <a:off x="7604608" y="40142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Rounded Rectangle 45"/>
          <p:cNvSpPr/>
          <p:nvPr/>
        </p:nvSpPr>
        <p:spPr>
          <a:xfrm>
            <a:off x="7604608" y="4014216"/>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10481767" y="38862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$268</a:t>
            </a:r>
          </a:p>
        </p:txBody>
      </p:sp>
      <p:cxnSp>
        <p:nvCxnSpPr>
          <p:cNvPr id="48" name="Connector 47"/>
          <p:cNvCxnSpPr/>
          <p:nvPr/>
        </p:nvCxnSpPr>
        <p:spPr>
          <a:xfrm>
            <a:off x="841248" y="43068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41248" y="43434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Revenue</a:t>
            </a:r>
          </a:p>
        </p:txBody>
      </p:sp>
      <p:sp>
        <p:nvSpPr>
          <p:cNvPr id="50" name="TextBox 49"/>
          <p:cNvSpPr txBox="1"/>
          <p:nvPr/>
        </p:nvSpPr>
        <p:spPr>
          <a:xfrm>
            <a:off x="3493008" y="43434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$100K ✓</a:t>
            </a:r>
          </a:p>
        </p:txBody>
      </p:sp>
      <p:sp>
        <p:nvSpPr>
          <p:cNvPr id="51" name="Rounded Rectangle 50"/>
          <p:cNvSpPr/>
          <p:nvPr/>
        </p:nvSpPr>
        <p:spPr>
          <a:xfrm>
            <a:off x="4544568" y="44714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Rounded Rectangle 51"/>
          <p:cNvSpPr/>
          <p:nvPr/>
        </p:nvSpPr>
        <p:spPr>
          <a:xfrm>
            <a:off x="4544568" y="44714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Rounded Rectangle 52"/>
          <p:cNvSpPr/>
          <p:nvPr/>
        </p:nvSpPr>
        <p:spPr>
          <a:xfrm>
            <a:off x="7604608" y="44714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Rounded Rectangle 53"/>
          <p:cNvSpPr/>
          <p:nvPr/>
        </p:nvSpPr>
        <p:spPr>
          <a:xfrm>
            <a:off x="7604608" y="4471416"/>
            <a:ext cx="1793772"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481767" y="43434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$64.4K</a:t>
            </a:r>
          </a:p>
        </p:txBody>
      </p:sp>
      <p:cxnSp>
        <p:nvCxnSpPr>
          <p:cNvPr id="56" name="Connector 55"/>
          <p:cNvCxnSpPr/>
          <p:nvPr/>
        </p:nvCxnSpPr>
        <p:spPr>
          <a:xfrm>
            <a:off x="841248" y="4764024"/>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841248" y="4800600"/>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ROAS</a:t>
            </a:r>
          </a:p>
        </p:txBody>
      </p:sp>
      <p:sp>
        <p:nvSpPr>
          <p:cNvPr id="58" name="TextBox 57"/>
          <p:cNvSpPr txBox="1"/>
          <p:nvPr/>
        </p:nvSpPr>
        <p:spPr>
          <a:xfrm>
            <a:off x="3493008" y="4800600"/>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5.3x</a:t>
            </a:r>
          </a:p>
        </p:txBody>
      </p:sp>
      <p:sp>
        <p:nvSpPr>
          <p:cNvPr id="59" name="Rounded Rectangle 58"/>
          <p:cNvSpPr/>
          <p:nvPr/>
        </p:nvSpPr>
        <p:spPr>
          <a:xfrm>
            <a:off x="4544568" y="49286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Rounded Rectangle 59"/>
          <p:cNvSpPr/>
          <p:nvPr/>
        </p:nvSpPr>
        <p:spPr>
          <a:xfrm>
            <a:off x="5240998" y="4928616"/>
            <a:ext cx="208929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Rounded Rectangle 60"/>
          <p:cNvSpPr/>
          <p:nvPr/>
        </p:nvSpPr>
        <p:spPr>
          <a:xfrm>
            <a:off x="7604608" y="4928616"/>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Rounded Rectangle 61"/>
          <p:cNvSpPr/>
          <p:nvPr/>
        </p:nvSpPr>
        <p:spPr>
          <a:xfrm>
            <a:off x="7604608" y="4928616"/>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3" name="TextBox 62"/>
          <p:cNvSpPr txBox="1"/>
          <p:nvPr/>
        </p:nvSpPr>
        <p:spPr>
          <a:xfrm>
            <a:off x="10481767" y="4800600"/>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7.1x ✓</a:t>
            </a:r>
          </a:p>
        </p:txBody>
      </p:sp>
      <p:sp>
        <p:nvSpPr>
          <p:cNvPr id="64" name="TextBox 63"/>
          <p:cNvSpPr txBox="1"/>
          <p:nvPr/>
        </p:nvSpPr>
        <p:spPr>
          <a:xfrm>
            <a:off x="841248" y="5276088"/>
            <a:ext cx="10509199" cy="237744"/>
          </a:xfrm>
          <a:prstGeom prst="rect">
            <a:avLst/>
          </a:prstGeom>
          <a:noFill/>
        </p:spPr>
        <p:txBody>
          <a:bodyPr wrap="square" lIns="0" rIns="0" tIns="0" bIns="0" anchor="t">
            <a:noAutofit/>
          </a:bodyPr>
          <a:lstStyle/>
          <a:p>
            <a:pPr algn="l"/>
            <a:r>
              <a:rPr sz="1050" b="0" i="0">
                <a:solidFill>
                  <a:srgbClr val="6E7887"/>
                </a:solidFill>
                <a:latin typeface="IBM Plex Sans"/>
              </a:rPr>
              <a:t>Google Ads vs Meta Ads in September. A check marks the better value on each line.</a:t>
            </a:r>
          </a:p>
        </p:txBody>
      </p:sp>
      <p:sp>
        <p:nvSpPr>
          <p:cNvPr id="65" name="TextBox 6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66" name="TextBox 6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6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Next steps</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What to do </a:t>
            </a:r>
            <a:r>
              <a:rPr sz="2600" b="1" i="0">
                <a:solidFill>
                  <a:srgbClr val="10161F"/>
                </a:solidFill>
                <a:latin typeface="IBM Plex Sans"/>
              </a:rPr>
              <a:t>next</a:t>
            </a:r>
            <a:r>
              <a:rPr sz="2600" b="1" i="0">
                <a:solidFill>
                  <a:srgbClr val="10161F"/>
                </a:solidFill>
                <a:latin typeface="IBM Plex Sans"/>
              </a:rPr>
              <a:t>.</a:t>
            </a:r>
          </a:p>
        </p:txBody>
      </p:sp>
      <p:sp>
        <p:nvSpPr>
          <p:cNvPr id="4" name="Rounded Rectangle 3"/>
          <p:cNvSpPr/>
          <p:nvPr/>
        </p:nvSpPr>
        <p:spPr>
          <a:xfrm>
            <a:off x="566928" y="1383792"/>
            <a:ext cx="11057839" cy="1920240"/>
          </a:xfrm>
          <a:prstGeom prst="roundRect">
            <a:avLst>
              <a:gd name="adj" fmla="val 2857"/>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95528" y="1511808"/>
            <a:ext cx="365760" cy="274320"/>
          </a:xfrm>
          <a:prstGeom prst="rect">
            <a:avLst/>
          </a:prstGeom>
          <a:noFill/>
        </p:spPr>
        <p:txBody>
          <a:bodyPr wrap="square" lIns="0" rIns="0" tIns="0" bIns="0" anchor="t">
            <a:noAutofit/>
          </a:bodyPr>
          <a:lstStyle/>
          <a:p>
            <a:pPr algn="l"/>
            <a:r>
              <a:rPr sz="1600" b="0" i="0">
                <a:solidFill>
                  <a:srgbClr val="0E7C66"/>
                </a:solidFill>
                <a:latin typeface="IBM Plex Sans"/>
              </a:rPr>
              <a:t>1</a:t>
            </a:r>
          </a:p>
        </p:txBody>
      </p:sp>
      <p:sp>
        <p:nvSpPr>
          <p:cNvPr id="6" name="TextBox 5"/>
          <p:cNvSpPr txBox="1"/>
          <p:nvPr/>
        </p:nvSpPr>
        <p:spPr>
          <a:xfrm>
            <a:off x="1207008" y="1493520"/>
            <a:ext cx="4206240" cy="201168"/>
          </a:xfrm>
          <a:prstGeom prst="rect">
            <a:avLst/>
          </a:prstGeom>
          <a:noFill/>
        </p:spPr>
        <p:txBody>
          <a:bodyPr wrap="square" lIns="0" rIns="0" tIns="0" bIns="0" anchor="t">
            <a:noAutofit/>
          </a:bodyPr>
          <a:lstStyle/>
          <a:p>
            <a:pPr algn="l"/>
            <a:r>
              <a:rPr sz="950" b="0" i="0">
                <a:solidFill>
                  <a:srgbClr val="6E7887"/>
                </a:solidFill>
                <a:latin typeface="IBM Plex Sans Condensed"/>
              </a:rPr>
              <a:t>This week</a:t>
            </a:r>
          </a:p>
        </p:txBody>
      </p:sp>
      <p:sp>
        <p:nvSpPr>
          <p:cNvPr id="7" name="TextBox 6"/>
          <p:cNvSpPr txBox="1"/>
          <p:nvPr/>
        </p:nvSpPr>
        <p:spPr>
          <a:xfrm>
            <a:off x="1207008" y="1676400"/>
            <a:ext cx="4206240" cy="630936"/>
          </a:xfrm>
          <a:prstGeom prst="rect">
            <a:avLst/>
          </a:prstGeom>
          <a:noFill/>
        </p:spPr>
        <p:txBody>
          <a:bodyPr wrap="square" lIns="0" rIns="0" tIns="0" bIns="0" anchor="t">
            <a:noAutofit/>
          </a:bodyPr>
          <a:lstStyle/>
          <a:p>
            <a:pPr algn="l"/>
            <a:r>
              <a:rPr sz="1350" b="1" i="0">
                <a:solidFill>
                  <a:srgbClr val="10161F"/>
                </a:solidFill>
                <a:latin typeface="IBM Plex Sans"/>
              </a:rPr>
              <a:t>Follow up every </a:t>
            </a:r>
            <a:r>
              <a:rPr sz="1350" b="1" i="0">
                <a:solidFill>
                  <a:srgbClr val="10161F"/>
                </a:solidFill>
                <a:latin typeface="IBM Plex Sans"/>
              </a:rPr>
              <a:t>form lead</a:t>
            </a:r>
          </a:p>
        </p:txBody>
      </p:sp>
      <p:sp>
        <p:nvSpPr>
          <p:cNvPr id="8" name="TextBox 7"/>
          <p:cNvSpPr txBox="1"/>
          <p:nvPr/>
        </p:nvSpPr>
        <p:spPr>
          <a:xfrm>
            <a:off x="5687568" y="1511808"/>
            <a:ext cx="5708599" cy="777240"/>
          </a:xfrm>
          <a:prstGeom prst="rect">
            <a:avLst/>
          </a:prstGeom>
          <a:noFill/>
        </p:spPr>
        <p:txBody>
          <a:bodyPr wrap="square" lIns="0" rIns="0" tIns="0" bIns="0" anchor="t">
            <a:noAutofit/>
          </a:bodyPr>
          <a:lstStyle/>
          <a:p>
            <a:pPr algn="l"/>
            <a:r>
              <a:rPr sz="1200" b="0" i="0">
                <a:solidFill>
                  <a:srgbClr val="475262"/>
                </a:solidFill>
                <a:latin typeface="IBM Plex Sans"/>
              </a:rPr>
              <a:t>621 of 1,120 leads (55%) never became a deal in HubSpot. Make sure each form submission lands in HubSpot and gets a reply.</a:t>
            </a:r>
          </a:p>
        </p:txBody>
      </p:sp>
      <p:sp>
        <p:nvSpPr>
          <p:cNvPr id="9" name="Rounded Rectangle 8"/>
          <p:cNvSpPr/>
          <p:nvPr/>
        </p:nvSpPr>
        <p:spPr>
          <a:xfrm>
            <a:off x="8881567" y="2014728"/>
            <a:ext cx="898652" cy="219456"/>
          </a:xfrm>
          <a:prstGeom prst="roundRect">
            <a:avLst>
              <a:gd name="adj" fmla="val 125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881567" y="2014728"/>
            <a:ext cx="898652" cy="219456"/>
          </a:xfrm>
          <a:prstGeom prst="rect">
            <a:avLst/>
          </a:prstGeom>
          <a:noFill/>
        </p:spPr>
        <p:txBody>
          <a:bodyPr wrap="square" lIns="0" rIns="0" tIns="0" bIns="0" anchor="ctr">
            <a:noAutofit/>
          </a:bodyPr>
          <a:lstStyle/>
          <a:p>
            <a:pPr algn="ctr"/>
            <a:r>
              <a:rPr sz="900" b="1" i="0">
                <a:solidFill>
                  <a:srgbClr val="BF3029"/>
                </a:solidFill>
                <a:latin typeface="IBM Plex Sans"/>
              </a:rPr>
              <a:t>High impact</a:t>
            </a:r>
          </a:p>
        </p:txBody>
      </p:sp>
      <p:sp>
        <p:nvSpPr>
          <p:cNvPr id="11" name="Rounded Rectangle 10"/>
          <p:cNvSpPr/>
          <p:nvPr/>
        </p:nvSpPr>
        <p:spPr>
          <a:xfrm>
            <a:off x="9871659" y="2014728"/>
            <a:ext cx="800862" cy="219456"/>
          </a:xfrm>
          <a:prstGeom prst="roundRect">
            <a:avLst>
              <a:gd name="adj" fmla="val 12500"/>
            </a:avLst>
          </a:prstGeom>
          <a:solidFill>
            <a:srgbClr val="F4F9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9871659" y="2014728"/>
            <a:ext cx="800862" cy="219456"/>
          </a:xfrm>
          <a:prstGeom prst="rect">
            <a:avLst/>
          </a:prstGeom>
          <a:noFill/>
        </p:spPr>
        <p:txBody>
          <a:bodyPr wrap="square" lIns="0" rIns="0" tIns="0" bIns="0" anchor="ctr">
            <a:noAutofit/>
          </a:bodyPr>
          <a:lstStyle/>
          <a:p>
            <a:pPr algn="ctr"/>
            <a:r>
              <a:rPr sz="900" b="1" i="0">
                <a:solidFill>
                  <a:srgbClr val="475262"/>
                </a:solidFill>
                <a:latin typeface="IBM Plex Sans"/>
              </a:rPr>
              <a:t>Low effort</a:t>
            </a:r>
          </a:p>
        </p:txBody>
      </p:sp>
      <p:cxnSp>
        <p:nvCxnSpPr>
          <p:cNvPr id="13" name="Connector 12"/>
          <p:cNvCxnSpPr/>
          <p:nvPr/>
        </p:nvCxnSpPr>
        <p:spPr>
          <a:xfrm>
            <a:off x="566928" y="2343912"/>
            <a:ext cx="11057839" cy="0"/>
          </a:xfrm>
          <a:prstGeom prst="line">
            <a:avLst/>
          </a:prstGeom>
          <a:ln w="9525">
            <a:solidFill>
              <a:srgbClr val="DCE1E8"/>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95528" y="2471928"/>
            <a:ext cx="365760" cy="274320"/>
          </a:xfrm>
          <a:prstGeom prst="rect">
            <a:avLst/>
          </a:prstGeom>
          <a:noFill/>
        </p:spPr>
        <p:txBody>
          <a:bodyPr wrap="square" lIns="0" rIns="0" tIns="0" bIns="0" anchor="t">
            <a:noAutofit/>
          </a:bodyPr>
          <a:lstStyle/>
          <a:p>
            <a:pPr algn="l"/>
            <a:r>
              <a:rPr sz="1600" b="0" i="0">
                <a:solidFill>
                  <a:srgbClr val="0E7C66"/>
                </a:solidFill>
                <a:latin typeface="IBM Plex Sans"/>
              </a:rPr>
              <a:t>2</a:t>
            </a:r>
          </a:p>
        </p:txBody>
      </p:sp>
      <p:sp>
        <p:nvSpPr>
          <p:cNvPr id="15" name="TextBox 14"/>
          <p:cNvSpPr txBox="1"/>
          <p:nvPr/>
        </p:nvSpPr>
        <p:spPr>
          <a:xfrm>
            <a:off x="1207008" y="2453640"/>
            <a:ext cx="4206240" cy="201168"/>
          </a:xfrm>
          <a:prstGeom prst="rect">
            <a:avLst/>
          </a:prstGeom>
          <a:noFill/>
        </p:spPr>
        <p:txBody>
          <a:bodyPr wrap="square" lIns="0" rIns="0" tIns="0" bIns="0" anchor="t">
            <a:noAutofit/>
          </a:bodyPr>
          <a:lstStyle/>
          <a:p>
            <a:pPr algn="l"/>
            <a:r>
              <a:rPr sz="950" b="0" i="0">
                <a:solidFill>
                  <a:srgbClr val="6E7887"/>
                </a:solidFill>
                <a:latin typeface="IBM Plex Sans Condensed"/>
              </a:rPr>
              <a:t>This month</a:t>
            </a:r>
          </a:p>
        </p:txBody>
      </p:sp>
      <p:sp>
        <p:nvSpPr>
          <p:cNvPr id="16" name="TextBox 15"/>
          <p:cNvSpPr txBox="1"/>
          <p:nvPr/>
        </p:nvSpPr>
        <p:spPr>
          <a:xfrm>
            <a:off x="1207008" y="2636520"/>
            <a:ext cx="4206240" cy="630936"/>
          </a:xfrm>
          <a:prstGeom prst="rect">
            <a:avLst/>
          </a:prstGeom>
          <a:noFill/>
        </p:spPr>
        <p:txBody>
          <a:bodyPr wrap="square" lIns="0" rIns="0" tIns="0" bIns="0" anchor="t">
            <a:noAutofit/>
          </a:bodyPr>
          <a:lstStyle/>
          <a:p>
            <a:pPr algn="l"/>
            <a:r>
              <a:rPr sz="1350" b="1" i="0">
                <a:solidFill>
                  <a:srgbClr val="10161F"/>
                </a:solidFill>
                <a:latin typeface="IBM Plex Sans"/>
              </a:rPr>
              <a:t>Test more budget on </a:t>
            </a:r>
            <a:r>
              <a:rPr sz="1350" b="1" i="0">
                <a:solidFill>
                  <a:srgbClr val="10161F"/>
                </a:solidFill>
                <a:latin typeface="IBM Plex Sans"/>
              </a:rPr>
              <a:t>Meta Ads</a:t>
            </a:r>
          </a:p>
        </p:txBody>
      </p:sp>
      <p:sp>
        <p:nvSpPr>
          <p:cNvPr id="17" name="TextBox 16"/>
          <p:cNvSpPr txBox="1"/>
          <p:nvPr/>
        </p:nvSpPr>
        <p:spPr>
          <a:xfrm>
            <a:off x="5687568" y="2471928"/>
            <a:ext cx="5708599" cy="777240"/>
          </a:xfrm>
          <a:prstGeom prst="rect">
            <a:avLst/>
          </a:prstGeom>
          <a:noFill/>
        </p:spPr>
        <p:txBody>
          <a:bodyPr wrap="square" lIns="0" rIns="0" tIns="0" bIns="0" anchor="t">
            <a:noAutofit/>
          </a:bodyPr>
          <a:lstStyle/>
          <a:p>
            <a:pPr algn="l"/>
            <a:r>
              <a:rPr sz="1200" b="0" i="0">
                <a:solidFill>
                  <a:srgbClr val="475262"/>
                </a:solidFill>
                <a:latin typeface="IBM Plex Sans"/>
              </a:rPr>
              <a:t>It returned $7.08 per $1 of spend (34 customers at $268 each), the best of your ad platforms (Google Ads $5.31). Add budget in steps and watch cost per customer.</a:t>
            </a:r>
          </a:p>
        </p:txBody>
      </p:sp>
      <p:sp>
        <p:nvSpPr>
          <p:cNvPr id="18" name="Rounded Rectangle 17"/>
          <p:cNvSpPr/>
          <p:nvPr/>
        </p:nvSpPr>
        <p:spPr>
          <a:xfrm>
            <a:off x="8881567" y="2974848"/>
            <a:ext cx="1081532" cy="219456"/>
          </a:xfrm>
          <a:prstGeom prst="roundRect">
            <a:avLst>
              <a:gd name="adj" fmla="val 12500"/>
            </a:avLst>
          </a:prstGeom>
          <a:solidFill>
            <a:srgbClr val="FBF0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881567" y="2974848"/>
            <a:ext cx="1081532" cy="219456"/>
          </a:xfrm>
          <a:prstGeom prst="rect">
            <a:avLst/>
          </a:prstGeom>
          <a:noFill/>
        </p:spPr>
        <p:txBody>
          <a:bodyPr wrap="square" lIns="0" rIns="0" tIns="0" bIns="0" anchor="ctr">
            <a:noAutofit/>
          </a:bodyPr>
          <a:lstStyle/>
          <a:p>
            <a:pPr algn="ctr"/>
            <a:r>
              <a:rPr sz="900" b="1" i="0">
                <a:solidFill>
                  <a:srgbClr val="956000"/>
                </a:solidFill>
                <a:latin typeface="IBM Plex Sans"/>
              </a:rPr>
              <a:t>Medium impact</a:t>
            </a:r>
          </a:p>
        </p:txBody>
      </p:sp>
      <p:sp>
        <p:nvSpPr>
          <p:cNvPr id="20" name="Rounded Rectangle 19"/>
          <p:cNvSpPr/>
          <p:nvPr/>
        </p:nvSpPr>
        <p:spPr>
          <a:xfrm>
            <a:off x="10054539" y="2974848"/>
            <a:ext cx="800862" cy="219456"/>
          </a:xfrm>
          <a:prstGeom prst="roundRect">
            <a:avLst>
              <a:gd name="adj" fmla="val 12500"/>
            </a:avLst>
          </a:prstGeom>
          <a:solidFill>
            <a:srgbClr val="F4F9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10054539" y="2974848"/>
            <a:ext cx="800862" cy="219456"/>
          </a:xfrm>
          <a:prstGeom prst="rect">
            <a:avLst/>
          </a:prstGeom>
          <a:noFill/>
        </p:spPr>
        <p:txBody>
          <a:bodyPr wrap="square" lIns="0" rIns="0" tIns="0" bIns="0" anchor="ctr">
            <a:noAutofit/>
          </a:bodyPr>
          <a:lstStyle/>
          <a:p>
            <a:pPr algn="ctr"/>
            <a:r>
              <a:rPr sz="900" b="1" i="0">
                <a:solidFill>
                  <a:srgbClr val="475262"/>
                </a:solidFill>
                <a:latin typeface="IBM Plex Sans"/>
              </a:rPr>
              <a:t>Low effort</a:t>
            </a:r>
          </a:p>
        </p:txBody>
      </p:sp>
      <p:sp>
        <p:nvSpPr>
          <p:cNvPr id="22" name="TextBox 2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23" name="TextBox 2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7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914400"/>
            <a:ext cx="9144000" cy="256032"/>
          </a:xfrm>
          <a:prstGeom prst="rect">
            <a:avLst/>
          </a:prstGeom>
          <a:noFill/>
        </p:spPr>
        <p:txBody>
          <a:bodyPr wrap="square" lIns="0" rIns="0" tIns="0" bIns="0" anchor="t">
            <a:noAutofit/>
          </a:bodyPr>
          <a:lstStyle/>
          <a:p>
            <a:pPr algn="l"/>
            <a:r>
              <a:rPr sz="1200" b="1" i="0">
                <a:solidFill>
                  <a:srgbClr val="0E7C66"/>
                </a:solidFill>
                <a:latin typeface="IBM Plex Sans"/>
              </a:rPr>
              <a:t>The funnel in one line</a:t>
            </a:r>
          </a:p>
        </p:txBody>
      </p:sp>
      <p:sp>
        <p:nvSpPr>
          <p:cNvPr id="3" name="TextBox 2"/>
          <p:cNvSpPr txBox="1"/>
          <p:nvPr/>
        </p:nvSpPr>
        <p:spPr>
          <a:xfrm>
            <a:off x="566928" y="1207008"/>
            <a:ext cx="11057839" cy="1227328"/>
          </a:xfrm>
          <a:prstGeom prst="rect">
            <a:avLst/>
          </a:prstGeom>
          <a:noFill/>
        </p:spPr>
        <p:txBody>
          <a:bodyPr wrap="square" lIns="0" rIns="0" tIns="0" bIns="0" anchor="t">
            <a:noAutofit/>
          </a:bodyPr>
          <a:lstStyle/>
          <a:p>
            <a:pPr algn="l">
              <a:lnSpc>
                <a:spcPct val="102000"/>
              </a:lnSpc>
            </a:pPr>
            <a:r>
              <a:rPr sz="4000" b="1" i="0">
                <a:solidFill>
                  <a:srgbClr val="10161F"/>
                </a:solidFill>
                <a:latin typeface="IBM Plex Sans"/>
              </a:rPr>
              <a:t>Next: follow up the </a:t>
            </a:r>
            <a:r>
              <a:rPr sz="4000" b="1" i="0">
                <a:solidFill>
                  <a:srgbClr val="10161F"/>
                </a:solidFill>
                <a:latin typeface="IBM Plex Sans"/>
              </a:rPr>
              <a:t>621 leads</a:t>
            </a:r>
            <a:r>
              <a:rPr sz="4000" b="1" i="0">
                <a:solidFill>
                  <a:srgbClr val="10161F"/>
                </a:solidFill>
                <a:latin typeface="IBM Plex Sans"/>
              </a:rPr>
              <a:t> with no deal yet.</a:t>
            </a:r>
          </a:p>
        </p:txBody>
      </p:sp>
      <p:cxnSp>
        <p:nvCxnSpPr>
          <p:cNvPr id="4" name="Connector 3"/>
          <p:cNvCxnSpPr/>
          <p:nvPr/>
        </p:nvCxnSpPr>
        <p:spPr>
          <a:xfrm>
            <a:off x="566928" y="2845816"/>
            <a:ext cx="2593010"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66928"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Leads</a:t>
            </a:r>
          </a:p>
        </p:txBody>
      </p:sp>
      <p:sp>
        <p:nvSpPr>
          <p:cNvPr id="6" name="TextBox 5"/>
          <p:cNvSpPr txBox="1"/>
          <p:nvPr/>
        </p:nvSpPr>
        <p:spPr>
          <a:xfrm>
            <a:off x="566928"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1,120</a:t>
            </a:r>
          </a:p>
        </p:txBody>
      </p:sp>
      <p:cxnSp>
        <p:nvCxnSpPr>
          <p:cNvPr id="7" name="Connector 6"/>
          <p:cNvCxnSpPr/>
          <p:nvPr/>
        </p:nvCxnSpPr>
        <p:spPr>
          <a:xfrm>
            <a:off x="3388538" y="2845816"/>
            <a:ext cx="2593010"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388538"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Customers</a:t>
            </a:r>
          </a:p>
        </p:txBody>
      </p:sp>
      <p:sp>
        <p:nvSpPr>
          <p:cNvPr id="9" name="TextBox 8"/>
          <p:cNvSpPr txBox="1"/>
          <p:nvPr/>
        </p:nvSpPr>
        <p:spPr>
          <a:xfrm>
            <a:off x="3388538"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229</a:t>
            </a:r>
          </a:p>
        </p:txBody>
      </p:sp>
      <p:cxnSp>
        <p:nvCxnSpPr>
          <p:cNvPr id="10" name="Connector 9"/>
          <p:cNvCxnSpPr/>
          <p:nvPr/>
        </p:nvCxnSpPr>
        <p:spPr>
          <a:xfrm>
            <a:off x="6210148" y="2845816"/>
            <a:ext cx="2593009"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210148"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Revenue</a:t>
            </a:r>
          </a:p>
        </p:txBody>
      </p:sp>
      <p:sp>
        <p:nvSpPr>
          <p:cNvPr id="12" name="TextBox 11"/>
          <p:cNvSpPr txBox="1"/>
          <p:nvPr/>
        </p:nvSpPr>
        <p:spPr>
          <a:xfrm>
            <a:off x="6210148"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$271K</a:t>
            </a:r>
          </a:p>
        </p:txBody>
      </p:sp>
      <p:cxnSp>
        <p:nvCxnSpPr>
          <p:cNvPr id="13" name="Connector 12"/>
          <p:cNvCxnSpPr/>
          <p:nvPr/>
        </p:nvCxnSpPr>
        <p:spPr>
          <a:xfrm>
            <a:off x="9031757" y="2845816"/>
            <a:ext cx="2593010"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031757"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ROAS</a:t>
            </a:r>
          </a:p>
        </p:txBody>
      </p:sp>
      <p:sp>
        <p:nvSpPr>
          <p:cNvPr id="15" name="TextBox 14"/>
          <p:cNvSpPr txBox="1"/>
          <p:nvPr/>
        </p:nvSpPr>
        <p:spPr>
          <a:xfrm>
            <a:off x="9031757"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5.9x</a:t>
            </a:r>
          </a:p>
        </p:txBody>
      </p:sp>
      <p:sp>
        <p:nvSpPr>
          <p:cNvPr id="16" name="Oval 15"/>
          <p:cNvSpPr/>
          <p:nvPr/>
        </p:nvSpPr>
        <p:spPr>
          <a:xfrm>
            <a:off x="576072" y="4162552"/>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95528" y="4080256"/>
            <a:ext cx="10783519" cy="292608"/>
          </a:xfrm>
          <a:prstGeom prst="rect">
            <a:avLst/>
          </a:prstGeom>
          <a:noFill/>
        </p:spPr>
        <p:txBody>
          <a:bodyPr wrap="square" lIns="0" rIns="0" tIns="0" bIns="0" anchor="t">
            <a:noAutofit/>
          </a:bodyPr>
          <a:lstStyle/>
          <a:p>
            <a:pPr algn="l"/>
            <a:r>
              <a:rPr sz="1400" b="0" i="0">
                <a:solidFill>
                  <a:srgbClr val="475262"/>
                </a:solidFill>
                <a:latin typeface="IBM Plex Sans"/>
              </a:rPr>
              <a:t>Meta Ads: $9,100 spend, 34 customers, $64.4K revenue.</a:t>
            </a:r>
          </a:p>
        </p:txBody>
      </p:sp>
      <p:sp>
        <p:nvSpPr>
          <p:cNvPr id="18" name="Oval 17"/>
          <p:cNvSpPr/>
          <p:nvPr/>
        </p:nvSpPr>
        <p:spPr>
          <a:xfrm>
            <a:off x="576072" y="4510024"/>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4427728"/>
            <a:ext cx="10783519" cy="292608"/>
          </a:xfrm>
          <a:prstGeom prst="rect">
            <a:avLst/>
          </a:prstGeom>
          <a:noFill/>
        </p:spPr>
        <p:txBody>
          <a:bodyPr wrap="square" lIns="0" rIns="0" tIns="0" bIns="0" anchor="t">
            <a:noAutofit/>
          </a:bodyPr>
          <a:lstStyle/>
          <a:p>
            <a:pPr algn="l"/>
            <a:r>
              <a:rPr sz="1400" b="0" i="0">
                <a:solidFill>
                  <a:srgbClr val="475262"/>
                </a:solidFill>
                <a:latin typeface="IBM Plex Sans"/>
              </a:rPr>
              <a:t>Google Ads: $18.9K spend, 87 customers, $100K revenue.</a:t>
            </a:r>
          </a:p>
        </p:txBody>
      </p:sp>
      <p:sp>
        <p:nvSpPr>
          <p:cNvPr id="20" name="Oval 19"/>
          <p:cNvSpPr/>
          <p:nvPr/>
        </p:nvSpPr>
        <p:spPr>
          <a:xfrm>
            <a:off x="576072" y="4857496"/>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95528" y="4775200"/>
            <a:ext cx="10783519" cy="292608"/>
          </a:xfrm>
          <a:prstGeom prst="rect">
            <a:avLst/>
          </a:prstGeom>
          <a:noFill/>
        </p:spPr>
        <p:txBody>
          <a:bodyPr wrap="square" lIns="0" rIns="0" tIns="0" bIns="0" anchor="t">
            <a:noAutofit/>
          </a:bodyPr>
          <a:lstStyle/>
          <a:p>
            <a:pPr algn="l"/>
            <a:r>
              <a:rPr sz="1400" b="0" i="0">
                <a:solidFill>
                  <a:srgbClr val="475262"/>
                </a:solidFill>
                <a:latin typeface="IBM Plex Sans"/>
              </a:rPr>
              <a:t>45% of leads became a deal; 112 are still open.</a:t>
            </a:r>
          </a:p>
        </p:txBody>
      </p:sp>
      <p:sp>
        <p:nvSpPr>
          <p:cNvPr id="22" name="TextBox 2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23" name="TextBox 2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8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Method</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How we built this </a:t>
            </a:r>
            <a:r>
              <a:rPr sz="2600" b="1" i="0">
                <a:solidFill>
                  <a:srgbClr val="10161F"/>
                </a:solidFill>
                <a:latin typeface="IBM Plex Sans"/>
              </a:rPr>
              <a:t>report</a:t>
            </a:r>
            <a:r>
              <a:rPr sz="2600" b="1" i="0">
                <a:solidFill>
                  <a:srgbClr val="10161F"/>
                </a:solidFill>
                <a:latin typeface="IBM Plex Sans"/>
              </a:rPr>
              <a:t>.</a:t>
            </a:r>
          </a:p>
        </p:txBody>
      </p:sp>
      <p:sp>
        <p:nvSpPr>
          <p:cNvPr id="4" name="TextBox 3"/>
          <p:cNvSpPr txBox="1"/>
          <p:nvPr/>
        </p:nvSpPr>
        <p:spPr>
          <a:xfrm>
            <a:off x="566928" y="1475232"/>
            <a:ext cx="9601200" cy="4852416"/>
          </a:xfrm>
          <a:prstGeom prst="rect">
            <a:avLst/>
          </a:prstGeom>
          <a:noFill/>
        </p:spPr>
        <p:txBody>
          <a:bodyPr wrap="square" lIns="0" rIns="0" tIns="0" bIns="0" anchor="t">
            <a:noAutofit/>
          </a:bodyPr>
          <a:lstStyle/>
          <a:p>
            <a:pPr algn="l">
              <a:lnSpc>
                <a:spcPct val="120000"/>
              </a:lnSpc>
            </a:pPr>
            <a:r>
              <a:rPr sz="1300" b="0" i="0">
                <a:solidFill>
                  <a:srgbClr val="475262"/>
                </a:solidFill>
                <a:latin typeface="IBM Plex Sans"/>
              </a:rPr>
              <a:t>•  Leads: 1,120 form submissions in UTM Grabber, September 2026. Each counts toward the channel of its form fill; an ad platform when utm_source and utm_medium or a click ID (gclid, fbclid, msclkid) show one.</a:t>
            </a:r>
          </a:p>
          <a:p>
            <a:pPr algn="l">
              <a:lnSpc>
                <a:spcPct val="120000"/>
              </a:lnSpc>
              <a:spcBef>
                <a:spcPts val="715"/>
              </a:spcBef>
            </a:pPr>
            <a:r>
              <a:rPr sz="1300" b="0" i="0">
                <a:solidFill>
                  <a:srgbClr val="475262"/>
                </a:solidFill>
                <a:latin typeface="IBM Plex Sans"/>
              </a:rPr>
              <a:t>•  Ad spend: $27.9K from Google Ads and Meta Ads, September 2026.</a:t>
            </a:r>
          </a:p>
          <a:p>
            <a:pPr algn="l">
              <a:lnSpc>
                <a:spcPct val="120000"/>
              </a:lnSpc>
              <a:spcBef>
                <a:spcPts val="715"/>
              </a:spcBef>
            </a:pPr>
            <a:r>
              <a:rPr sz="1300" b="0" i="0">
                <a:solidFill>
                  <a:srgbClr val="475262"/>
                </a:solidFill>
                <a:latin typeface="IBM Plex Sans"/>
              </a:rPr>
              <a:t>•  Sessions: 40,822 from Google Analytics 4, September 2026, grouped into the same channels by session source and medium (AI assistants count as Organic, email as Referral).</a:t>
            </a:r>
          </a:p>
          <a:p>
            <a:pPr algn="l">
              <a:lnSpc>
                <a:spcPct val="120000"/>
              </a:lnSpc>
              <a:spcBef>
                <a:spcPts val="715"/>
              </a:spcBef>
            </a:pPr>
            <a:r>
              <a:rPr sz="1300" b="0" i="0">
                <a:solidFill>
                  <a:srgbClr val="475262"/>
                </a:solidFill>
                <a:latin typeface="IBM Plex Sans"/>
              </a:rPr>
              <a:t>•  Deals: 519 from your HubSpot, created Sep 1 to Oct 5, 2026. 499 (96%) matched a form lead by email; 20 match no form lead. Customers are won deals; revenue is their amount.</a:t>
            </a:r>
          </a:p>
          <a:p>
            <a:pPr algn="l">
              <a:lnSpc>
                <a:spcPct val="120000"/>
              </a:lnSpc>
              <a:spcBef>
                <a:spcPts val="715"/>
              </a:spcBef>
            </a:pPr>
            <a:r>
              <a:rPr sz="1300" b="0" i="0">
                <a:solidFill>
                  <a:srgbClr val="475262"/>
                </a:solidFill>
                <a:latin typeface="IBM Plex Sans"/>
              </a:rPr>
              <a:t>•  ROAS: revenue from customers that came through an ad platform, divided by that platform's spend.</a:t>
            </a:r>
          </a:p>
          <a:p>
            <a:pPr algn="l">
              <a:lnSpc>
                <a:spcPct val="120000"/>
              </a:lnSpc>
              <a:spcBef>
                <a:spcPts val="715"/>
              </a:spcBef>
            </a:pPr>
            <a:r>
              <a:rPr sz="1300" b="0" i="0">
                <a:solidFill>
                  <a:srgbClr val="475262"/>
                </a:solidFill>
                <a:latin typeface="IBM Plex Sans"/>
              </a:rPr>
              <a:t>•  Changes compare September 2026 with August.</a:t>
            </a:r>
          </a:p>
          <a:p>
            <a:pPr algn="l">
              <a:lnSpc>
                <a:spcPct val="120000"/>
              </a:lnSpc>
              <a:spcBef>
                <a:spcPts val="715"/>
              </a:spcBef>
            </a:pPr>
            <a:r>
              <a:rPr sz="1300" b="0" i="0">
                <a:solidFill>
                  <a:srgbClr val="475262"/>
                </a:solidFill>
                <a:latin typeface="IBM Plex Sans"/>
              </a:rPr>
              <a:t>•  Customers, revenue and ROAS are not compared with August: 22% of this period's deals are still open, so the totals can still grow.</a:t>
            </a:r>
          </a:p>
        </p:txBody>
      </p:sp>
      <p:sp>
        <p:nvSpPr>
          <p:cNvPr id="5" name="TextBox 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Full-funnel performance, Northwind Dental</a:t>
            </a:r>
          </a:p>
        </p:txBody>
      </p:sp>
      <p:sp>
        <p:nvSpPr>
          <p:cNvPr id="6" name="TextBox 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