
<file path=[Content_Types].xml><?xml version="1.0" encoding="utf-8"?>
<Types xmlns="http://schemas.openxmlformats.org/package/2006/content-types">
  <Default Extension="fntdata" ContentType="application/x-fontdata"/>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12191695" cy="6858000" type="screen4x3"/>
  <p:notesSz cx="6858000" cy="9144000"/>
  <p:embeddedFontLst>
    <p:embeddedFont>
      <p:font typeface="Instrument Serif" charset="0"/>
      <p:regular r:id="rId15"/>
      <p:italic r:id="rId16"/>
    </p:embeddedFont>
    <p:embeddedFont>
      <p:font typeface="Geist" charset="0"/>
      <p:regular r:id="rId17"/>
    </p:embeddedFont>
    <p:embeddedFont>
      <p:font typeface="Geist Mono" charset="0"/>
      <p:regular r:id="rId1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font" Target="fonts/font1.fntdata"/><Relationship Id="rId16" Type="http://schemas.openxmlformats.org/officeDocument/2006/relationships/font" Target="fonts/font2.fntdata"/><Relationship Id="rId17" Type="http://schemas.openxmlformats.org/officeDocument/2006/relationships/font" Target="fonts/font3.fntdata"/><Relationship Id="rId18" Type="http://schemas.openxmlformats.org/officeDocument/2006/relationships/font" Target="fonts/font4.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stacked"/>
        <c:ser>
          <c:idx val="0"/>
          <c:order val="0"/>
          <c:tx>
            <c:strRef>
              <c:f>Sheet1!$B$1</c:f>
              <c:strCache>
                <c:ptCount val="1"/>
                <c:pt idx="0">
                  <c:v>base</c:v>
                </c:pt>
              </c:strCache>
            </c:strRef>
          </c:tx>
          <c:spPr>
            <a:noFill/>
            <a:ln>
              <a:noFill/>
            </a:ln>
          </c:spPr>
          <c:cat>
            <c:strRef>
              <c:f>Sheet1!$A$2:$A$5</c:f>
              <c:strCache>
                <c:ptCount val="4"/>
                <c:pt idx="0">
                  <c:v>Ad spend</c:v>
                </c:pt>
                <c:pt idx="1">
                  <c:v>Google Ads revenue less spend</c:v>
                </c:pt>
                <c:pt idx="2">
                  <c:v>Meta Ads revenue less spend</c:v>
                </c:pt>
                <c:pt idx="3">
                  <c:v>Revenue from ads</c:v>
                </c:pt>
              </c:strCache>
            </c:strRef>
          </c:cat>
          <c:val>
            <c:numRef>
              <c:f>Sheet1!$B$2:$B$5</c:f>
              <c:numCache>
                <c:formatCode>General</c:formatCode>
                <c:ptCount val="4"/>
                <c:pt idx="0">
                  <c:v>0</c:v>
                </c:pt>
                <c:pt idx="1">
                  <c:v>27949.99</c:v>
                </c:pt>
                <c:pt idx="2">
                  <c:v>109174.99</c:v>
                </c:pt>
                <c:pt idx="3">
                  <c:v>0</c:v>
                </c:pt>
              </c:numCache>
            </c:numRef>
          </c:val>
        </c:ser>
        <c:ser>
          <c:idx val="1"/>
          <c:order val="1"/>
          <c:tx>
            <c:strRef>
              <c:f>Sheet1!$C$1</c:f>
              <c:strCache>
                <c:ptCount val="1"/>
                <c:pt idx="0">
                  <c:v>Total</c:v>
                </c:pt>
              </c:strCache>
            </c:strRef>
          </c:tx>
          <c:spPr>
            <a:solidFill>
              <a:srgbClr val="0E7C66"/>
            </a:solidFill>
            <a:ln>
              <a:noFill/>
            </a:ln>
          </c:spPr>
          <c:invertIfNegative val="0"/>
          <c:dLbls>
            <c:dLbl>
              <c:idx val="0"/>
              <c:tx>
                <c:rich>
                  <a:bodyPr/>
                  <a:lstStyle/>
                  <a:p>
                    <a:r>
                      <a:rPr sz="1000" b="1" i="0">
                        <a:solidFill>
                          <a:srgbClr val="FFFFFF"/>
                        </a:solidFill>
                        <a:latin typeface="Geist"/>
                      </a:rPr>
                      <a:t>$27.9K</a:t>
                    </a:r>
                  </a:p>
                </c:rich>
              </c:tx>
              <c:dLblPos val="inEnd"/>
              <c:showLegendKey val="0"/>
              <c:showVal val="1"/>
              <c:showCatName val="0"/>
              <c:showSerName val="0"/>
              <c:showPercent val="0"/>
              <c:showBubbleSize val="0"/>
            </c:dLbl>
            <c:dLbl>
              <c:idx val="3"/>
              <c:tx>
                <c:rich>
                  <a:bodyPr/>
                  <a:lstStyle/>
                  <a:p>
                    <a:r>
                      <a:rPr sz="1000" b="1" i="0">
                        <a:solidFill>
                          <a:srgbClr val="FFFFFF"/>
                        </a:solidFill>
                        <a:latin typeface="Geist"/>
                      </a:rPr>
                      <a:t>$164.5K</a:t>
                    </a:r>
                  </a:p>
                </c:rich>
              </c:tx>
              <c:dLblPos val="inEnd"/>
              <c:showLegendKey val="0"/>
              <c:showVal val="1"/>
              <c:showCatName val="0"/>
              <c:showSerName val="0"/>
              <c:showPercent val="0"/>
              <c:showBubbleSize val="0"/>
            </c:dLbl>
            <c:showLegendKey val="0"/>
            <c:showVal val="0"/>
            <c:showCatName val="0"/>
            <c:showSerName val="0"/>
            <c:showPercent val="0"/>
            <c:showBubbleSize val="0"/>
            <c:showLeaderLines val="1"/>
          </c:dLbls>
          <c:cat>
            <c:strRef>
              <c:f>Sheet1!$A$2:$A$5</c:f>
              <c:strCache>
                <c:ptCount val="4"/>
                <c:pt idx="0">
                  <c:v>Ad spend</c:v>
                </c:pt>
                <c:pt idx="1">
                  <c:v>Google Ads revenue less spend</c:v>
                </c:pt>
                <c:pt idx="2">
                  <c:v>Meta Ads revenue less spend</c:v>
                </c:pt>
                <c:pt idx="3">
                  <c:v>Revenue from ads</c:v>
                </c:pt>
              </c:strCache>
            </c:strRef>
          </c:cat>
          <c:val>
            <c:numRef>
              <c:f>Sheet1!$C$2:$C$5</c:f>
              <c:numCache>
                <c:formatCode>General</c:formatCode>
                <c:ptCount val="4"/>
                <c:pt idx="0">
                  <c:v>27949.99</c:v>
                </c:pt>
                <c:pt idx="1">
                  <c:v>0</c:v>
                </c:pt>
                <c:pt idx="2">
                  <c:v>0</c:v>
                </c:pt>
                <c:pt idx="3">
                  <c:v>164515.0</c:v>
                </c:pt>
              </c:numCache>
            </c:numRef>
          </c:val>
        </c:ser>
        <c:ser>
          <c:idx val="2"/>
          <c:order val="2"/>
          <c:tx>
            <c:strRef>
              <c:f>Sheet1!$D$1</c:f>
              <c:strCache>
                <c:ptCount val="1"/>
                <c:pt idx="0">
                  <c:v>Increase</c:v>
                </c:pt>
              </c:strCache>
            </c:strRef>
          </c:tx>
          <c:spPr>
            <a:solidFill>
              <a:srgbClr val="1D7A4A"/>
            </a:solidFill>
            <a:ln>
              <a:noFill/>
            </a:ln>
          </c:spPr>
          <c:invertIfNegative val="0"/>
          <c:dLbls>
            <c:dLbl>
              <c:idx val="1"/>
              <c:tx>
                <c:rich>
                  <a:bodyPr/>
                  <a:lstStyle/>
                  <a:p>
                    <a:r>
                      <a:rPr sz="1000" b="1" i="0">
                        <a:solidFill>
                          <a:srgbClr val="FFFFFF"/>
                        </a:solidFill>
                        <a:latin typeface="Geist"/>
                      </a:rPr>
                      <a:t>+$81.2K</a:t>
                    </a:r>
                  </a:p>
                </c:rich>
              </c:tx>
              <c:dLblPos val="ctr"/>
              <c:showLegendKey val="0"/>
              <c:showVal val="1"/>
              <c:showCatName val="0"/>
              <c:showSerName val="0"/>
              <c:showPercent val="0"/>
              <c:showBubbleSize val="0"/>
            </c:dLbl>
            <c:dLbl>
              <c:idx val="2"/>
              <c:tx>
                <c:rich>
                  <a:bodyPr/>
                  <a:lstStyle/>
                  <a:p>
                    <a:r>
                      <a:rPr sz="1000" b="1" i="0">
                        <a:solidFill>
                          <a:srgbClr val="FFFFFF"/>
                        </a:solidFill>
                        <a:latin typeface="Geist"/>
                      </a:rPr>
                      <a:t>+$55.3K</a:t>
                    </a:r>
                  </a:p>
                </c:rich>
              </c:tx>
              <c:dLblPos val="ctr"/>
              <c:showLegendKey val="0"/>
              <c:showVal val="1"/>
              <c:showCatName val="0"/>
              <c:showSerName val="0"/>
              <c:showPercent val="0"/>
              <c:showBubbleSize val="0"/>
            </c:dLbl>
            <c:showLegendKey val="0"/>
            <c:showVal val="0"/>
            <c:showCatName val="0"/>
            <c:showSerName val="0"/>
            <c:showPercent val="0"/>
            <c:showBubbleSize val="0"/>
            <c:showLeaderLines val="1"/>
          </c:dLbls>
          <c:cat>
            <c:strRef>
              <c:f>Sheet1!$A$2:$A$5</c:f>
              <c:strCache>
                <c:ptCount val="4"/>
                <c:pt idx="0">
                  <c:v>Ad spend</c:v>
                </c:pt>
                <c:pt idx="1">
                  <c:v>Google Ads revenue less spend</c:v>
                </c:pt>
                <c:pt idx="2">
                  <c:v>Meta Ads revenue less spend</c:v>
                </c:pt>
                <c:pt idx="3">
                  <c:v>Revenue from ads</c:v>
                </c:pt>
              </c:strCache>
            </c:strRef>
          </c:cat>
          <c:val>
            <c:numRef>
              <c:f>Sheet1!$D$2:$D$5</c:f>
              <c:numCache>
                <c:formatCode>General</c:formatCode>
                <c:ptCount val="4"/>
                <c:pt idx="0">
                  <c:v>0</c:v>
                </c:pt>
                <c:pt idx="1">
                  <c:v>81225.0</c:v>
                </c:pt>
                <c:pt idx="2">
                  <c:v>55340.01</c:v>
                </c:pt>
                <c:pt idx="3">
                  <c:v>0</c:v>
                </c:pt>
              </c:numCache>
            </c:numRef>
          </c:val>
        </c:ser>
        <c:ser>
          <c:idx val="3"/>
          <c:order val="3"/>
          <c:tx>
            <c:strRef>
              <c:f>Sheet1!$E$1</c:f>
              <c:strCache>
                <c:ptCount val="1"/>
                <c:pt idx="0">
                  <c:v>Decrease</c:v>
                </c:pt>
              </c:strCache>
            </c:strRef>
          </c:tx>
          <c:spPr>
            <a:solidFill>
              <a:srgbClr val="C4353A"/>
            </a:solidFill>
            <a:ln>
              <a:noFill/>
            </a:ln>
          </c:spPr>
          <c:invertIfNegative val="0"/>
          <c:cat>
            <c:strRef>
              <c:f>Sheet1!$A$2:$A$5</c:f>
              <c:strCache>
                <c:ptCount val="4"/>
                <c:pt idx="0">
                  <c:v>Ad spend</c:v>
                </c:pt>
                <c:pt idx="1">
                  <c:v>Google Ads revenue less spend</c:v>
                </c:pt>
                <c:pt idx="2">
                  <c:v>Meta Ads revenue less spend</c:v>
                </c:pt>
                <c:pt idx="3">
                  <c:v>Revenue from ads</c:v>
                </c:pt>
              </c:strCache>
            </c:strRef>
          </c:cat>
          <c:val>
            <c:numRef>
              <c:f>Sheet1!$E$2:$E$5</c:f>
              <c:numCache>
                <c:formatCode>General</c:formatCode>
                <c:ptCount val="4"/>
                <c:pt idx="0">
                  <c:v>0</c:v>
                </c:pt>
                <c:pt idx="1">
                  <c:v>0</c:v>
                </c:pt>
                <c:pt idx="2">
                  <c:v>0</c:v>
                </c:pt>
                <c:pt idx="3">
                  <c:v>0</c:v>
                </c:pt>
              </c:numCache>
            </c:numRef>
          </c:val>
        </c:ser>
        <c:gapWidth val="55"/>
        <c:overlap val="100"/>
        <c:axId val="-2068027336"/>
        <c:axId val="-2113994440"/>
      </c:barChart>
      <c:catAx>
        <c:axId val="-2068027336"/>
        <c:scaling>
          <c:orientation val="minMax"/>
        </c:scaling>
        <c:delete val="0"/>
        <c:axPos val="b"/>
        <c:majorTickMark val="none"/>
        <c:minorTickMark val="none"/>
        <c:tickLblPos val="nextTo"/>
        <c:spPr>
          <a:ln w="9525">
            <a:solidFill>
              <a:srgbClr val="C9CDD6"/>
            </a:solidFill>
          </a:ln>
        </c:spPr>
        <c:txPr>
          <a:bodyPr/>
          <a:lstStyle/>
          <a:p>
            <a:pPr>
              <a:defRPr sz="1000" b="0" i="0">
                <a:solidFill>
                  <a:srgbClr val="5A6B64"/>
                </a:solidFill>
                <a:latin typeface="Geist Mono"/>
              </a:defRPr>
            </a:pPr>
          </a:p>
        </c:txPr>
        <c:crossAx val="-2113994440"/>
        <c:crosses val="autoZero"/>
        <c:auto val="1"/>
        <c:lblAlgn val="ctr"/>
        <c:lblOffset val="100"/>
        <c:noMultiLvlLbl val="0"/>
      </c:catAx>
      <c:valAx>
        <c:axId val="-2113994440"/>
        <c:scaling/>
        <c:delete val="0"/>
        <c:axPos val="l"/>
        <c:majorGridlines>
          <c:spPr>
            <a:ln w="9525">
              <a:solidFill>
                <a:srgbClr val="ECEDF1"/>
              </a:solidFill>
            </a:ln>
          </c:spPr>
        </c:majorGridlines>
        <c:numFmt formatCode="&quot;$&quot;#,##0" sourceLinked="0"/>
        <c:majorTickMark val="none"/>
        <c:minorTickMark val="none"/>
        <c:tickLblPos val="nextTo"/>
        <c:spPr>
          <a:ln>
            <a:noFill/>
          </a:ln>
        </c:spPr>
        <c:txPr>
          <a:bodyPr/>
          <a:lstStyle/>
          <a:p>
            <a:pPr>
              <a:defRPr sz="1000" b="0" i="0">
                <a:solidFill>
                  <a:srgbClr val="5A6B64"/>
                </a:solidFill>
                <a:latin typeface="Geist Mono"/>
              </a:defRPr>
            </a:pPr>
          </a:p>
        </c:txPr>
        <c:crossAx val="-2068027336"/>
        <c:crosses val="autoZero"/>
      </c:valAx>
      <c:spPr>
        <a:noFill/>
        <a:ln>
          <a:noFill/>
        </a:ln>
      </c:spPr>
    </c:plotArea>
    <c:dispBlanksAs val="gap"/>
  </c:chart>
  <c:spPr>
    <a:noFill/>
    <a:ln>
      <a:noFill/>
    </a:ln>
  </c:spPr>
  <c:txPr>
    <a:bodyPr/>
    <a:lstStyle/>
    <a:p>
      <a:pPr>
        <a:defRPr sz="1050" b="0" i="0">
          <a:solidFill>
            <a:srgbClr val="5A6B64"/>
          </a:solidFill>
          <a:latin typeface="Geist Mono"/>
        </a:defRPr>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57200"/>
            <a:ext cx="5486400" cy="365760"/>
          </a:xfrm>
          <a:prstGeom prst="rect">
            <a:avLst/>
          </a:prstGeom>
          <a:noFill/>
        </p:spPr>
        <p:txBody>
          <a:bodyPr wrap="square" lIns="0" rIns="0" tIns="0" bIns="0" anchor="t">
            <a:noAutofit/>
          </a:bodyPr>
          <a:lstStyle/>
          <a:p>
            <a:pPr algn="l"/>
            <a:r>
              <a:rPr sz="2200" b="0" i="0">
                <a:solidFill>
                  <a:srgbClr val="0B1F1A"/>
                </a:solidFill>
                <a:latin typeface="Instrument Serif"/>
              </a:rPr>
              <a:t>Northwind Dental</a:t>
            </a:r>
          </a:p>
        </p:txBody>
      </p:sp>
      <p:cxnSp>
        <p:nvCxnSpPr>
          <p:cNvPr id="3" name="Connector 2"/>
          <p:cNvCxnSpPr/>
          <p:nvPr/>
        </p:nvCxnSpPr>
        <p:spPr>
          <a:xfrm>
            <a:off x="566928" y="987552"/>
            <a:ext cx="1105783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66928" y="1874520"/>
            <a:ext cx="10058400" cy="274320"/>
          </a:xfrm>
          <a:prstGeom prst="rect">
            <a:avLst/>
          </a:prstGeom>
          <a:noFill/>
        </p:spPr>
        <p:txBody>
          <a:bodyPr wrap="square" lIns="0" rIns="0" tIns="0" bIns="0" anchor="t">
            <a:noAutofit/>
          </a:bodyPr>
          <a:lstStyle/>
          <a:p>
            <a:pPr algn="l"/>
            <a:r>
              <a:rPr sz="1050" b="0" i="0" spc="150">
                <a:solidFill>
                  <a:srgbClr val="0E7C66"/>
                </a:solidFill>
                <a:latin typeface="Geist Mono"/>
              </a:rPr>
              <a:t>FULL-FUNNEL PERFORMANCE · SEPTEMBER 2026</a:t>
            </a:r>
          </a:p>
        </p:txBody>
      </p:sp>
      <p:sp>
        <p:nvSpPr>
          <p:cNvPr id="5" name="TextBox 4"/>
          <p:cNvSpPr txBox="1"/>
          <p:nvPr/>
        </p:nvSpPr>
        <p:spPr>
          <a:xfrm>
            <a:off x="566928" y="2258568"/>
            <a:ext cx="10789920" cy="1633728"/>
          </a:xfrm>
          <a:prstGeom prst="rect">
            <a:avLst/>
          </a:prstGeom>
          <a:noFill/>
        </p:spPr>
        <p:txBody>
          <a:bodyPr wrap="square" lIns="0" rIns="0" tIns="0" bIns="0" anchor="t">
            <a:noAutofit/>
          </a:bodyPr>
          <a:lstStyle/>
          <a:p>
            <a:pPr algn="l">
              <a:lnSpc>
                <a:spcPct val="100000"/>
              </a:lnSpc>
            </a:pPr>
            <a:r>
              <a:rPr sz="5000" b="0" i="0">
                <a:solidFill>
                  <a:srgbClr val="0B1F1A"/>
                </a:solidFill>
                <a:latin typeface="Instrument Serif"/>
              </a:rPr>
              <a:t>September turned $27.9K of ads into </a:t>
            </a:r>
            <a:r>
              <a:rPr sz="5000" b="0" i="1">
                <a:solidFill>
                  <a:srgbClr val="0E7C66"/>
                </a:solidFill>
                <a:latin typeface="Instrument Serif"/>
              </a:rPr>
              <a:t>$165K</a:t>
            </a:r>
            <a:r>
              <a:rPr sz="5000" b="0" i="0">
                <a:solidFill>
                  <a:srgbClr val="0B1F1A"/>
                </a:solidFill>
                <a:latin typeface="Instrument Serif"/>
              </a:rPr>
              <a:t> of revenue.</a:t>
            </a:r>
          </a:p>
        </p:txBody>
      </p:sp>
      <p:sp>
        <p:nvSpPr>
          <p:cNvPr id="6" name="TextBox 5"/>
          <p:cNvSpPr txBox="1"/>
          <p:nvPr/>
        </p:nvSpPr>
        <p:spPr>
          <a:xfrm>
            <a:off x="566928" y="3983736"/>
            <a:ext cx="9509760" cy="731520"/>
          </a:xfrm>
          <a:prstGeom prst="rect">
            <a:avLst/>
          </a:prstGeom>
          <a:noFill/>
        </p:spPr>
        <p:txBody>
          <a:bodyPr wrap="square" lIns="0" rIns="0" tIns="0" bIns="0" anchor="t">
            <a:noAutofit/>
          </a:bodyPr>
          <a:lstStyle/>
          <a:p>
            <a:pPr algn="l"/>
            <a:r>
              <a:rPr sz="1500" b="0" i="0">
                <a:solidFill>
                  <a:srgbClr val="5A6B64"/>
                </a:solidFill>
                <a:latin typeface="Geist"/>
              </a:rPr>
              <a:t>Ads brought $165K of your $271K revenue: Meta Ads returned $7.08 per $1 of spend, Google Ads $5.31. 45% of leads became a deal and 57% of decided deals were won.</a:t>
            </a:r>
          </a:p>
        </p:txBody>
      </p:sp>
      <p:sp>
        <p:nvSpPr>
          <p:cNvPr id="7" name="TextBox 6"/>
          <p:cNvSpPr txBox="1"/>
          <p:nvPr/>
        </p:nvSpPr>
        <p:spPr>
          <a:xfrm>
            <a:off x="566928" y="4715256"/>
            <a:ext cx="10515600" cy="320040"/>
          </a:xfrm>
          <a:prstGeom prst="rect">
            <a:avLst/>
          </a:prstGeom>
          <a:noFill/>
        </p:spPr>
        <p:txBody>
          <a:bodyPr wrap="square" lIns="0" rIns="0" tIns="0" bIns="0" anchor="t">
            <a:noAutofit/>
          </a:bodyPr>
          <a:lstStyle/>
          <a:p>
            <a:pPr algn="l"/>
            <a:r>
              <a:rPr sz="1300" b="0" i="0">
                <a:solidFill>
                  <a:srgbClr val="5A6B64"/>
                </a:solidFill>
                <a:latin typeface="Geist"/>
              </a:rPr>
              <a:t>northwinddental.com  ·  Gravity Forms  ·  30 days</a:t>
            </a:r>
          </a:p>
        </p:txBody>
      </p:sp>
      <p:sp>
        <p:nvSpPr>
          <p:cNvPr id="8" name="Rounded Rectangle 7"/>
          <p:cNvSpPr/>
          <p:nvPr/>
        </p:nvSpPr>
        <p:spPr>
          <a:xfrm>
            <a:off x="566928" y="5806440"/>
            <a:ext cx="2115058" cy="292608"/>
          </a:xfrm>
          <a:prstGeom prst="roundRect">
            <a:avLst>
              <a:gd name="adj" fmla="val 937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Oval 8"/>
          <p:cNvSpPr/>
          <p:nvPr/>
        </p:nvSpPr>
        <p:spPr>
          <a:xfrm>
            <a:off x="681228" y="5911596"/>
            <a:ext cx="82296" cy="82296"/>
          </a:xfrm>
          <a:prstGeom prst="ellipse">
            <a:avLst/>
          </a:prstGeom>
          <a:solidFill>
            <a:srgbClr val="0160B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41248" y="5806440"/>
            <a:ext cx="1840738" cy="292608"/>
          </a:xfrm>
          <a:prstGeom prst="rect">
            <a:avLst/>
          </a:prstGeom>
          <a:noFill/>
        </p:spPr>
        <p:txBody>
          <a:bodyPr wrap="square" lIns="0" rIns="0" tIns="0" bIns="0" anchor="ctr">
            <a:noAutofit/>
          </a:bodyPr>
          <a:lstStyle/>
          <a:p>
            <a:pPr algn="l"/>
            <a:r>
              <a:rPr sz="1050" b="1" i="0">
                <a:solidFill>
                  <a:srgbClr val="0B1F1A"/>
                </a:solidFill>
                <a:latin typeface="Geist"/>
              </a:rPr>
              <a:t>UTM Grabber</a:t>
            </a:r>
          </a:p>
        </p:txBody>
      </p:sp>
      <p:sp>
        <p:nvSpPr>
          <p:cNvPr id="11" name="TextBox 10"/>
          <p:cNvSpPr txBox="1"/>
          <p:nvPr/>
        </p:nvSpPr>
        <p:spPr>
          <a:xfrm>
            <a:off x="1764538" y="5806440"/>
            <a:ext cx="2115058" cy="292608"/>
          </a:xfrm>
          <a:prstGeom prst="rect">
            <a:avLst/>
          </a:prstGeom>
          <a:noFill/>
        </p:spPr>
        <p:txBody>
          <a:bodyPr wrap="square" lIns="0" rIns="0" tIns="0" bIns="0" anchor="ctr">
            <a:noAutofit/>
          </a:bodyPr>
          <a:lstStyle/>
          <a:p>
            <a:pPr algn="l"/>
            <a:r>
              <a:rPr sz="1050" b="0" i="0">
                <a:solidFill>
                  <a:srgbClr val="5A6B64"/>
                </a:solidFill>
                <a:latin typeface="Geist"/>
              </a:rPr>
              <a:t>1,120 leads</a:t>
            </a:r>
          </a:p>
        </p:txBody>
      </p:sp>
      <p:sp>
        <p:nvSpPr>
          <p:cNvPr id="12" name="Rounded Rectangle 11"/>
          <p:cNvSpPr/>
          <p:nvPr/>
        </p:nvSpPr>
        <p:spPr>
          <a:xfrm>
            <a:off x="2773426" y="5806440"/>
            <a:ext cx="2156968" cy="292608"/>
          </a:xfrm>
          <a:prstGeom prst="roundRect">
            <a:avLst>
              <a:gd name="adj" fmla="val 937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Oval 12"/>
          <p:cNvSpPr/>
          <p:nvPr/>
        </p:nvSpPr>
        <p:spPr>
          <a:xfrm>
            <a:off x="2887726" y="5911596"/>
            <a:ext cx="82296" cy="82296"/>
          </a:xfrm>
          <a:prstGeom prst="ellipse">
            <a:avLst/>
          </a:prstGeom>
          <a:solidFill>
            <a:srgbClr val="1A73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047746" y="5806440"/>
            <a:ext cx="1882648" cy="292608"/>
          </a:xfrm>
          <a:prstGeom prst="rect">
            <a:avLst/>
          </a:prstGeom>
          <a:noFill/>
        </p:spPr>
        <p:txBody>
          <a:bodyPr wrap="square" lIns="0" rIns="0" tIns="0" bIns="0" anchor="ctr">
            <a:noAutofit/>
          </a:bodyPr>
          <a:lstStyle/>
          <a:p>
            <a:pPr algn="l"/>
            <a:r>
              <a:rPr sz="1050" b="1" i="0">
                <a:solidFill>
                  <a:srgbClr val="0B1F1A"/>
                </a:solidFill>
                <a:latin typeface="Geist"/>
              </a:rPr>
              <a:t>Google Ads</a:t>
            </a:r>
          </a:p>
        </p:txBody>
      </p:sp>
      <p:sp>
        <p:nvSpPr>
          <p:cNvPr id="15" name="TextBox 14"/>
          <p:cNvSpPr txBox="1"/>
          <p:nvPr/>
        </p:nvSpPr>
        <p:spPr>
          <a:xfrm>
            <a:off x="3859276" y="5806440"/>
            <a:ext cx="2156968" cy="292608"/>
          </a:xfrm>
          <a:prstGeom prst="rect">
            <a:avLst/>
          </a:prstGeom>
          <a:noFill/>
        </p:spPr>
        <p:txBody>
          <a:bodyPr wrap="square" lIns="0" rIns="0" tIns="0" bIns="0" anchor="ctr">
            <a:noAutofit/>
          </a:bodyPr>
          <a:lstStyle/>
          <a:p>
            <a:pPr algn="l"/>
            <a:r>
              <a:rPr sz="1050" b="0" i="0">
                <a:solidFill>
                  <a:srgbClr val="5A6B64"/>
                </a:solidFill>
                <a:latin typeface="Geist"/>
              </a:rPr>
              <a:t>$18.9K spend</a:t>
            </a:r>
          </a:p>
        </p:txBody>
      </p:sp>
      <p:sp>
        <p:nvSpPr>
          <p:cNvPr id="16" name="Rounded Rectangle 15"/>
          <p:cNvSpPr/>
          <p:nvPr/>
        </p:nvSpPr>
        <p:spPr>
          <a:xfrm>
            <a:off x="5021834" y="5806440"/>
            <a:ext cx="2045208" cy="292608"/>
          </a:xfrm>
          <a:prstGeom prst="roundRect">
            <a:avLst>
              <a:gd name="adj" fmla="val 937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Oval 16"/>
          <p:cNvSpPr/>
          <p:nvPr/>
        </p:nvSpPr>
        <p:spPr>
          <a:xfrm>
            <a:off x="5136134" y="5911596"/>
            <a:ext cx="82296" cy="82296"/>
          </a:xfrm>
          <a:prstGeom prst="ellipse">
            <a:avLst/>
          </a:prstGeom>
          <a:solidFill>
            <a:srgbClr val="0866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296154" y="5806440"/>
            <a:ext cx="1770888" cy="292608"/>
          </a:xfrm>
          <a:prstGeom prst="rect">
            <a:avLst/>
          </a:prstGeom>
          <a:noFill/>
        </p:spPr>
        <p:txBody>
          <a:bodyPr wrap="square" lIns="0" rIns="0" tIns="0" bIns="0" anchor="ctr">
            <a:noAutofit/>
          </a:bodyPr>
          <a:lstStyle/>
          <a:p>
            <a:pPr algn="l"/>
            <a:r>
              <a:rPr sz="1050" b="1" i="0">
                <a:solidFill>
                  <a:srgbClr val="0B1F1A"/>
                </a:solidFill>
                <a:latin typeface="Geist"/>
              </a:rPr>
              <a:t>Meta Ads</a:t>
            </a:r>
          </a:p>
        </p:txBody>
      </p:sp>
      <p:sp>
        <p:nvSpPr>
          <p:cNvPr id="19" name="TextBox 18"/>
          <p:cNvSpPr txBox="1"/>
          <p:nvPr/>
        </p:nvSpPr>
        <p:spPr>
          <a:xfrm>
            <a:off x="5987034" y="5806440"/>
            <a:ext cx="2045208" cy="292608"/>
          </a:xfrm>
          <a:prstGeom prst="rect">
            <a:avLst/>
          </a:prstGeom>
          <a:noFill/>
        </p:spPr>
        <p:txBody>
          <a:bodyPr wrap="square" lIns="0" rIns="0" tIns="0" bIns="0" anchor="ctr">
            <a:noAutofit/>
          </a:bodyPr>
          <a:lstStyle/>
          <a:p>
            <a:pPr algn="l"/>
            <a:r>
              <a:rPr sz="1050" b="0" i="0">
                <a:solidFill>
                  <a:srgbClr val="5A6B64"/>
                </a:solidFill>
                <a:latin typeface="Geist"/>
              </a:rPr>
              <a:t>$9,100 spend</a:t>
            </a:r>
          </a:p>
        </p:txBody>
      </p:sp>
      <p:sp>
        <p:nvSpPr>
          <p:cNvPr id="20" name="Rounded Rectangle 19"/>
          <p:cNvSpPr/>
          <p:nvPr/>
        </p:nvSpPr>
        <p:spPr>
          <a:xfrm>
            <a:off x="7158482" y="5806440"/>
            <a:ext cx="2813558" cy="292608"/>
          </a:xfrm>
          <a:prstGeom prst="roundRect">
            <a:avLst>
              <a:gd name="adj" fmla="val 937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Oval 20"/>
          <p:cNvSpPr/>
          <p:nvPr/>
        </p:nvSpPr>
        <p:spPr>
          <a:xfrm>
            <a:off x="7272782" y="5911596"/>
            <a:ext cx="82296" cy="82296"/>
          </a:xfrm>
          <a:prstGeom prst="ellipse">
            <a:avLst/>
          </a:prstGeom>
          <a:solidFill>
            <a:srgbClr val="E8710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7432802" y="5806440"/>
            <a:ext cx="2539238" cy="292608"/>
          </a:xfrm>
          <a:prstGeom prst="rect">
            <a:avLst/>
          </a:prstGeom>
          <a:noFill/>
        </p:spPr>
        <p:txBody>
          <a:bodyPr wrap="square" lIns="0" rIns="0" tIns="0" bIns="0" anchor="ctr">
            <a:noAutofit/>
          </a:bodyPr>
          <a:lstStyle/>
          <a:p>
            <a:pPr algn="l"/>
            <a:r>
              <a:rPr sz="1050" b="1" i="0">
                <a:solidFill>
                  <a:srgbClr val="0B1F1A"/>
                </a:solidFill>
                <a:latin typeface="Geist"/>
              </a:rPr>
              <a:t>Google Analytics 4</a:t>
            </a:r>
          </a:p>
        </p:txBody>
      </p:sp>
      <p:sp>
        <p:nvSpPr>
          <p:cNvPr id="23" name="TextBox 22"/>
          <p:cNvSpPr txBox="1"/>
          <p:nvPr/>
        </p:nvSpPr>
        <p:spPr>
          <a:xfrm>
            <a:off x="8709152" y="5806440"/>
            <a:ext cx="2813558" cy="292608"/>
          </a:xfrm>
          <a:prstGeom prst="rect">
            <a:avLst/>
          </a:prstGeom>
          <a:noFill/>
        </p:spPr>
        <p:txBody>
          <a:bodyPr wrap="square" lIns="0" rIns="0" tIns="0" bIns="0" anchor="ctr">
            <a:noAutofit/>
          </a:bodyPr>
          <a:lstStyle/>
          <a:p>
            <a:pPr algn="l"/>
            <a:r>
              <a:rPr sz="1050" b="0" i="0">
                <a:solidFill>
                  <a:srgbClr val="5A6B64"/>
                </a:solidFill>
                <a:latin typeface="Geist"/>
              </a:rPr>
              <a:t>40,822 sessions</a:t>
            </a:r>
          </a:p>
        </p:txBody>
      </p:sp>
      <p:sp>
        <p:nvSpPr>
          <p:cNvPr id="24" name="Rounded Rectangle 23"/>
          <p:cNvSpPr/>
          <p:nvPr/>
        </p:nvSpPr>
        <p:spPr>
          <a:xfrm>
            <a:off x="566928" y="6172200"/>
            <a:ext cx="1749298" cy="292608"/>
          </a:xfrm>
          <a:prstGeom prst="roundRect">
            <a:avLst>
              <a:gd name="adj" fmla="val 937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Oval 24"/>
          <p:cNvSpPr/>
          <p:nvPr/>
        </p:nvSpPr>
        <p:spPr>
          <a:xfrm>
            <a:off x="681228" y="6277356"/>
            <a:ext cx="82296" cy="82296"/>
          </a:xfrm>
          <a:prstGeom prst="ellipse">
            <a:avLst/>
          </a:prstGeom>
          <a:solidFill>
            <a:srgbClr val="FF5C3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41248" y="6172200"/>
            <a:ext cx="1474978" cy="292608"/>
          </a:xfrm>
          <a:prstGeom prst="rect">
            <a:avLst/>
          </a:prstGeom>
          <a:noFill/>
        </p:spPr>
        <p:txBody>
          <a:bodyPr wrap="square" lIns="0" rIns="0" tIns="0" bIns="0" anchor="ctr">
            <a:noAutofit/>
          </a:bodyPr>
          <a:lstStyle/>
          <a:p>
            <a:pPr algn="l"/>
            <a:r>
              <a:rPr sz="1050" b="1" i="0">
                <a:solidFill>
                  <a:srgbClr val="0B1F1A"/>
                </a:solidFill>
                <a:latin typeface="Geist"/>
              </a:rPr>
              <a:t>HubSpot</a:t>
            </a:r>
          </a:p>
        </p:txBody>
      </p:sp>
      <p:sp>
        <p:nvSpPr>
          <p:cNvPr id="27" name="TextBox 26"/>
          <p:cNvSpPr txBox="1"/>
          <p:nvPr/>
        </p:nvSpPr>
        <p:spPr>
          <a:xfrm>
            <a:off x="1486408" y="6172200"/>
            <a:ext cx="1749298" cy="292608"/>
          </a:xfrm>
          <a:prstGeom prst="rect">
            <a:avLst/>
          </a:prstGeom>
          <a:noFill/>
        </p:spPr>
        <p:txBody>
          <a:bodyPr wrap="square" lIns="0" rIns="0" tIns="0" bIns="0" anchor="ctr">
            <a:noAutofit/>
          </a:bodyPr>
          <a:lstStyle/>
          <a:p>
            <a:pPr algn="l"/>
            <a:r>
              <a:rPr sz="1050" b="0" i="0">
                <a:solidFill>
                  <a:srgbClr val="5A6B64"/>
                </a:solidFill>
                <a:latin typeface="Geist"/>
              </a:rPr>
              <a:t>519 deals</a:t>
            </a:r>
          </a:p>
        </p:txBody>
      </p:sp>
      <p:sp>
        <p:nvSpPr>
          <p:cNvPr id="28" name="Rounded Rectangle 27"/>
          <p:cNvSpPr/>
          <p:nvPr/>
        </p:nvSpPr>
        <p:spPr>
          <a:xfrm>
            <a:off x="2407666" y="6172200"/>
            <a:ext cx="2493518" cy="292608"/>
          </a:xfrm>
          <a:prstGeom prst="roundRect">
            <a:avLst>
              <a:gd name="adj" fmla="val 937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Oval 28"/>
          <p:cNvSpPr/>
          <p:nvPr/>
        </p:nvSpPr>
        <p:spPr>
          <a:xfrm>
            <a:off x="2521966" y="6277356"/>
            <a:ext cx="82296" cy="82296"/>
          </a:xfrm>
          <a:prstGeom prst="ellipse">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2681986" y="6172200"/>
            <a:ext cx="2219198" cy="292608"/>
          </a:xfrm>
          <a:prstGeom prst="rect">
            <a:avLst/>
          </a:prstGeom>
          <a:noFill/>
        </p:spPr>
        <p:txBody>
          <a:bodyPr wrap="square" lIns="0" rIns="0" tIns="0" bIns="0" anchor="ctr">
            <a:noAutofit/>
          </a:bodyPr>
          <a:lstStyle/>
          <a:p>
            <a:pPr algn="l"/>
            <a:r>
              <a:rPr sz="1050" b="1" i="0">
                <a:solidFill>
                  <a:srgbClr val="0B1F1A"/>
                </a:solidFill>
                <a:latin typeface="Geist"/>
              </a:rPr>
              <a:t>Sample data</a:t>
            </a:r>
          </a:p>
        </p:txBody>
      </p:sp>
      <p:sp>
        <p:nvSpPr>
          <p:cNvPr id="31" name="TextBox 30"/>
          <p:cNvSpPr txBox="1"/>
          <p:nvPr/>
        </p:nvSpPr>
        <p:spPr>
          <a:xfrm>
            <a:off x="3565906" y="6172200"/>
            <a:ext cx="2493518" cy="292608"/>
          </a:xfrm>
          <a:prstGeom prst="rect">
            <a:avLst/>
          </a:prstGeom>
          <a:noFill/>
        </p:spPr>
        <p:txBody>
          <a:bodyPr wrap="square" lIns="0" rIns="0" tIns="0" bIns="0" anchor="ctr">
            <a:noAutofit/>
          </a:bodyPr>
          <a:lstStyle/>
          <a:p>
            <a:pPr algn="l"/>
            <a:r>
              <a:rPr sz="1050" b="0" i="0">
                <a:solidFill>
                  <a:srgbClr val="5A6B64"/>
                </a:solidFill>
                <a:latin typeface="Geist"/>
              </a:rPr>
              <a:t>fictional business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THE TAKEAWAY</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1">
                <a:solidFill>
                  <a:srgbClr val="0E7C66"/>
                </a:solidFill>
                <a:latin typeface="Instrument Serif"/>
              </a:rPr>
              <a:t>Google Ads</a:t>
            </a:r>
            <a:r>
              <a:rPr sz="3200" b="0" i="0">
                <a:solidFill>
                  <a:srgbClr val="0B1F1A"/>
                </a:solidFill>
                <a:latin typeface="Instrument Serif"/>
              </a:rPr>
              <a:t> brought 37% of your revenue.</a:t>
            </a:r>
          </a:p>
        </p:txBody>
      </p:sp>
      <p:sp>
        <p:nvSpPr>
          <p:cNvPr id="4" name="Rectangle 3"/>
          <p:cNvSpPr/>
          <p:nvPr/>
        </p:nvSpPr>
        <p:spPr>
          <a:xfrm>
            <a:off x="566928" y="1475232"/>
            <a:ext cx="3576218" cy="1786128"/>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72414" y="1480718"/>
            <a:ext cx="3565246" cy="1107399"/>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6" name="Connector 5"/>
          <p:cNvCxnSpPr/>
          <p:nvPr/>
        </p:nvCxnSpPr>
        <p:spPr>
          <a:xfrm>
            <a:off x="566928" y="2582631"/>
            <a:ext cx="3576218"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768096" y="1612392"/>
            <a:ext cx="3173882" cy="924519"/>
          </a:xfrm>
          <a:prstGeom prst="rect">
            <a:avLst/>
          </a:prstGeom>
          <a:noFill/>
        </p:spPr>
        <p:txBody>
          <a:bodyPr wrap="square" lIns="0" rIns="0" tIns="0" bIns="0" anchor="b">
            <a:noAutofit/>
          </a:bodyPr>
          <a:lstStyle/>
          <a:p>
            <a:pPr algn="l"/>
            <a:r>
              <a:rPr sz="3680" b="0" i="1">
                <a:solidFill>
                  <a:srgbClr val="0B1F1A"/>
                </a:solidFill>
                <a:latin typeface="Instrument Serif"/>
              </a:rPr>
              <a:t>$27.9K</a:t>
            </a:r>
          </a:p>
        </p:txBody>
      </p:sp>
      <p:sp>
        <p:nvSpPr>
          <p:cNvPr id="8" name="TextBox 7"/>
          <p:cNvSpPr txBox="1"/>
          <p:nvPr/>
        </p:nvSpPr>
        <p:spPr>
          <a:xfrm>
            <a:off x="768096" y="2655783"/>
            <a:ext cx="2350922" cy="569001"/>
          </a:xfrm>
          <a:prstGeom prst="rect">
            <a:avLst/>
          </a:prstGeom>
          <a:noFill/>
        </p:spPr>
        <p:txBody>
          <a:bodyPr wrap="square" lIns="0" rIns="0" tIns="0" bIns="0" anchor="ctr">
            <a:noAutofit/>
          </a:bodyPr>
          <a:lstStyle/>
          <a:p>
            <a:pPr algn="l"/>
            <a:r>
              <a:rPr sz="850" b="0" i="0" spc="160">
                <a:solidFill>
                  <a:srgbClr val="0E7C66"/>
                </a:solidFill>
                <a:latin typeface="Geist Mono"/>
              </a:rPr>
              <a:t>AD SPEND</a:t>
            </a:r>
          </a:p>
        </p:txBody>
      </p:sp>
      <p:sp>
        <p:nvSpPr>
          <p:cNvPr id="9" name="TextBox 8"/>
          <p:cNvSpPr txBox="1"/>
          <p:nvPr/>
        </p:nvSpPr>
        <p:spPr>
          <a:xfrm>
            <a:off x="2844698" y="2655783"/>
            <a:ext cx="1097280" cy="569001"/>
          </a:xfrm>
          <a:prstGeom prst="rect">
            <a:avLst/>
          </a:prstGeom>
          <a:noFill/>
        </p:spPr>
        <p:txBody>
          <a:bodyPr wrap="square" lIns="0" rIns="0" tIns="0" bIns="0" anchor="ctr">
            <a:noAutofit/>
          </a:bodyPr>
          <a:lstStyle/>
          <a:p>
            <a:pPr algn="r"/>
            <a:r>
              <a:rPr sz="850" b="0" i="0">
                <a:solidFill>
                  <a:srgbClr val="5A6B64"/>
                </a:solidFill>
                <a:latin typeface="Geist Mono"/>
              </a:rPr>
              <a:t>▲ +8%</a:t>
            </a:r>
          </a:p>
        </p:txBody>
      </p:sp>
      <p:sp>
        <p:nvSpPr>
          <p:cNvPr id="10" name="Rectangle 9"/>
          <p:cNvSpPr/>
          <p:nvPr/>
        </p:nvSpPr>
        <p:spPr>
          <a:xfrm>
            <a:off x="4307738" y="1475232"/>
            <a:ext cx="3576218" cy="1786128"/>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ectangle 10"/>
          <p:cNvSpPr/>
          <p:nvPr/>
        </p:nvSpPr>
        <p:spPr>
          <a:xfrm>
            <a:off x="4313225" y="1480718"/>
            <a:ext cx="3565246" cy="1107399"/>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12" name="Connector 11"/>
          <p:cNvCxnSpPr/>
          <p:nvPr/>
        </p:nvCxnSpPr>
        <p:spPr>
          <a:xfrm>
            <a:off x="4307738" y="2582631"/>
            <a:ext cx="357621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4508906" y="1612392"/>
            <a:ext cx="3173882" cy="924519"/>
          </a:xfrm>
          <a:prstGeom prst="rect">
            <a:avLst/>
          </a:prstGeom>
          <a:noFill/>
        </p:spPr>
        <p:txBody>
          <a:bodyPr wrap="square" lIns="0" rIns="0" tIns="0" bIns="0" anchor="b">
            <a:noAutofit/>
          </a:bodyPr>
          <a:lstStyle/>
          <a:p>
            <a:pPr algn="l"/>
            <a:r>
              <a:rPr sz="3680" b="0" i="1">
                <a:solidFill>
                  <a:srgbClr val="0B1F1A"/>
                </a:solidFill>
                <a:latin typeface="Instrument Serif"/>
              </a:rPr>
              <a:t>1,120</a:t>
            </a:r>
          </a:p>
        </p:txBody>
      </p:sp>
      <p:sp>
        <p:nvSpPr>
          <p:cNvPr id="14" name="TextBox 13"/>
          <p:cNvSpPr txBox="1"/>
          <p:nvPr/>
        </p:nvSpPr>
        <p:spPr>
          <a:xfrm>
            <a:off x="4508906" y="2655783"/>
            <a:ext cx="2350922" cy="569001"/>
          </a:xfrm>
          <a:prstGeom prst="rect">
            <a:avLst/>
          </a:prstGeom>
          <a:noFill/>
        </p:spPr>
        <p:txBody>
          <a:bodyPr wrap="square" lIns="0" rIns="0" tIns="0" bIns="0" anchor="ctr">
            <a:noAutofit/>
          </a:bodyPr>
          <a:lstStyle/>
          <a:p>
            <a:pPr algn="l"/>
            <a:r>
              <a:rPr sz="850" b="0" i="0" spc="160">
                <a:solidFill>
                  <a:srgbClr val="0E7C66"/>
                </a:solidFill>
                <a:latin typeface="Geist Mono"/>
              </a:rPr>
              <a:t>LEADS</a:t>
            </a:r>
          </a:p>
        </p:txBody>
      </p:sp>
      <p:sp>
        <p:nvSpPr>
          <p:cNvPr id="15" name="TextBox 14"/>
          <p:cNvSpPr txBox="1"/>
          <p:nvPr/>
        </p:nvSpPr>
        <p:spPr>
          <a:xfrm>
            <a:off x="6585509" y="2655783"/>
            <a:ext cx="1097280" cy="569001"/>
          </a:xfrm>
          <a:prstGeom prst="rect">
            <a:avLst/>
          </a:prstGeom>
          <a:noFill/>
        </p:spPr>
        <p:txBody>
          <a:bodyPr wrap="square" lIns="0" rIns="0" tIns="0" bIns="0" anchor="ctr">
            <a:noAutofit/>
          </a:bodyPr>
          <a:lstStyle/>
          <a:p>
            <a:pPr algn="r"/>
            <a:r>
              <a:rPr sz="850" b="0" i="0">
                <a:solidFill>
                  <a:srgbClr val="1D7A4A"/>
                </a:solidFill>
                <a:latin typeface="Geist Mono"/>
              </a:rPr>
              <a:t>▲ +12%</a:t>
            </a:r>
          </a:p>
        </p:txBody>
      </p:sp>
      <p:sp>
        <p:nvSpPr>
          <p:cNvPr id="16" name="Rectangle 15"/>
          <p:cNvSpPr/>
          <p:nvPr/>
        </p:nvSpPr>
        <p:spPr>
          <a:xfrm>
            <a:off x="8048549" y="1475232"/>
            <a:ext cx="3576218" cy="1786128"/>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ectangle 16"/>
          <p:cNvSpPr/>
          <p:nvPr/>
        </p:nvSpPr>
        <p:spPr>
          <a:xfrm>
            <a:off x="8054035" y="1480718"/>
            <a:ext cx="3565246" cy="1107399"/>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18" name="Connector 17"/>
          <p:cNvCxnSpPr/>
          <p:nvPr/>
        </p:nvCxnSpPr>
        <p:spPr>
          <a:xfrm>
            <a:off x="8048549" y="2582631"/>
            <a:ext cx="3576218"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8249717" y="1612392"/>
            <a:ext cx="3173882" cy="924519"/>
          </a:xfrm>
          <a:prstGeom prst="rect">
            <a:avLst/>
          </a:prstGeom>
          <a:noFill/>
        </p:spPr>
        <p:txBody>
          <a:bodyPr wrap="square" lIns="0" rIns="0" tIns="0" bIns="0" anchor="b">
            <a:noAutofit/>
          </a:bodyPr>
          <a:lstStyle/>
          <a:p>
            <a:pPr algn="l"/>
            <a:r>
              <a:rPr sz="3680" b="0" i="1">
                <a:solidFill>
                  <a:srgbClr val="0B1F1A"/>
                </a:solidFill>
                <a:latin typeface="Instrument Serif"/>
              </a:rPr>
              <a:t>229</a:t>
            </a:r>
          </a:p>
        </p:txBody>
      </p:sp>
      <p:sp>
        <p:nvSpPr>
          <p:cNvPr id="20" name="TextBox 19"/>
          <p:cNvSpPr txBox="1"/>
          <p:nvPr/>
        </p:nvSpPr>
        <p:spPr>
          <a:xfrm>
            <a:off x="8249717" y="2655783"/>
            <a:ext cx="2350922" cy="569001"/>
          </a:xfrm>
          <a:prstGeom prst="rect">
            <a:avLst/>
          </a:prstGeom>
          <a:noFill/>
        </p:spPr>
        <p:txBody>
          <a:bodyPr wrap="square" lIns="0" rIns="0" tIns="0" bIns="0" anchor="ctr">
            <a:noAutofit/>
          </a:bodyPr>
          <a:lstStyle/>
          <a:p>
            <a:pPr algn="l"/>
            <a:r>
              <a:rPr sz="850" b="0" i="0" spc="160">
                <a:solidFill>
                  <a:srgbClr val="0E7C66"/>
                </a:solidFill>
                <a:latin typeface="Geist Mono"/>
              </a:rPr>
              <a:t>CUSTOMERS</a:t>
            </a:r>
          </a:p>
        </p:txBody>
      </p:sp>
      <p:sp>
        <p:nvSpPr>
          <p:cNvPr id="21" name="Rectangle 20"/>
          <p:cNvSpPr/>
          <p:nvPr/>
        </p:nvSpPr>
        <p:spPr>
          <a:xfrm>
            <a:off x="566928" y="3425952"/>
            <a:ext cx="3576218" cy="1786128"/>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ectangle 21"/>
          <p:cNvSpPr/>
          <p:nvPr/>
        </p:nvSpPr>
        <p:spPr>
          <a:xfrm>
            <a:off x="572414" y="3431438"/>
            <a:ext cx="3565246" cy="1107399"/>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23" name="Connector 22"/>
          <p:cNvCxnSpPr/>
          <p:nvPr/>
        </p:nvCxnSpPr>
        <p:spPr>
          <a:xfrm>
            <a:off x="566928" y="4533351"/>
            <a:ext cx="3576218"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768096" y="3563112"/>
            <a:ext cx="3173882" cy="924519"/>
          </a:xfrm>
          <a:prstGeom prst="rect">
            <a:avLst/>
          </a:prstGeom>
          <a:noFill/>
        </p:spPr>
        <p:txBody>
          <a:bodyPr wrap="square" lIns="0" rIns="0" tIns="0" bIns="0" anchor="b">
            <a:noAutofit/>
          </a:bodyPr>
          <a:lstStyle/>
          <a:p>
            <a:pPr algn="l"/>
            <a:r>
              <a:rPr sz="3680" b="0" i="1">
                <a:solidFill>
                  <a:srgbClr val="0B1F1A"/>
                </a:solidFill>
                <a:latin typeface="Instrument Serif"/>
              </a:rPr>
              <a:t>$271K</a:t>
            </a:r>
          </a:p>
        </p:txBody>
      </p:sp>
      <p:sp>
        <p:nvSpPr>
          <p:cNvPr id="25" name="TextBox 24"/>
          <p:cNvSpPr txBox="1"/>
          <p:nvPr/>
        </p:nvSpPr>
        <p:spPr>
          <a:xfrm>
            <a:off x="768096" y="4606503"/>
            <a:ext cx="2350922" cy="569001"/>
          </a:xfrm>
          <a:prstGeom prst="rect">
            <a:avLst/>
          </a:prstGeom>
          <a:noFill/>
        </p:spPr>
        <p:txBody>
          <a:bodyPr wrap="square" lIns="0" rIns="0" tIns="0" bIns="0" anchor="ctr">
            <a:noAutofit/>
          </a:bodyPr>
          <a:lstStyle/>
          <a:p>
            <a:pPr algn="l"/>
            <a:r>
              <a:rPr sz="850" b="0" i="0" spc="160">
                <a:solidFill>
                  <a:srgbClr val="0E7C66"/>
                </a:solidFill>
                <a:latin typeface="Geist Mono"/>
              </a:rPr>
              <a:t>REVENUE</a:t>
            </a:r>
          </a:p>
        </p:txBody>
      </p:sp>
      <p:sp>
        <p:nvSpPr>
          <p:cNvPr id="26" name="Rectangle 25"/>
          <p:cNvSpPr/>
          <p:nvPr/>
        </p:nvSpPr>
        <p:spPr>
          <a:xfrm>
            <a:off x="4307738" y="3425952"/>
            <a:ext cx="3576218" cy="1786128"/>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Rectangle 26"/>
          <p:cNvSpPr/>
          <p:nvPr/>
        </p:nvSpPr>
        <p:spPr>
          <a:xfrm>
            <a:off x="4313225" y="3431438"/>
            <a:ext cx="3565246" cy="1107399"/>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28" name="Connector 27"/>
          <p:cNvCxnSpPr/>
          <p:nvPr/>
        </p:nvCxnSpPr>
        <p:spPr>
          <a:xfrm>
            <a:off x="4307738" y="4533351"/>
            <a:ext cx="357621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4508906" y="3563112"/>
            <a:ext cx="3173882" cy="924519"/>
          </a:xfrm>
          <a:prstGeom prst="rect">
            <a:avLst/>
          </a:prstGeom>
          <a:noFill/>
        </p:spPr>
        <p:txBody>
          <a:bodyPr wrap="square" lIns="0" rIns="0" tIns="0" bIns="0" anchor="b">
            <a:noAutofit/>
          </a:bodyPr>
          <a:lstStyle/>
          <a:p>
            <a:pPr algn="l"/>
            <a:r>
              <a:rPr sz="3680" b="0" i="1">
                <a:solidFill>
                  <a:srgbClr val="0B1F1A"/>
                </a:solidFill>
                <a:latin typeface="Instrument Serif"/>
              </a:rPr>
              <a:t>5.9x</a:t>
            </a:r>
          </a:p>
        </p:txBody>
      </p:sp>
      <p:sp>
        <p:nvSpPr>
          <p:cNvPr id="30" name="TextBox 29"/>
          <p:cNvSpPr txBox="1"/>
          <p:nvPr/>
        </p:nvSpPr>
        <p:spPr>
          <a:xfrm>
            <a:off x="4508906" y="4606503"/>
            <a:ext cx="2350922" cy="569001"/>
          </a:xfrm>
          <a:prstGeom prst="rect">
            <a:avLst/>
          </a:prstGeom>
          <a:noFill/>
        </p:spPr>
        <p:txBody>
          <a:bodyPr wrap="square" lIns="0" rIns="0" tIns="0" bIns="0" anchor="ctr">
            <a:noAutofit/>
          </a:bodyPr>
          <a:lstStyle/>
          <a:p>
            <a:pPr algn="l"/>
            <a:r>
              <a:rPr sz="850" b="0" i="0" spc="160">
                <a:solidFill>
                  <a:srgbClr val="0E7C66"/>
                </a:solidFill>
                <a:latin typeface="Geist Mono"/>
              </a:rPr>
              <a:t>ROAS</a:t>
            </a:r>
          </a:p>
        </p:txBody>
      </p:sp>
      <p:sp>
        <p:nvSpPr>
          <p:cNvPr id="31" name="Rectangle 30"/>
          <p:cNvSpPr/>
          <p:nvPr/>
        </p:nvSpPr>
        <p:spPr>
          <a:xfrm>
            <a:off x="8048549" y="3425952"/>
            <a:ext cx="3576218" cy="1786128"/>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2" name="Rectangle 31"/>
          <p:cNvSpPr/>
          <p:nvPr/>
        </p:nvSpPr>
        <p:spPr>
          <a:xfrm>
            <a:off x="8054035" y="3431438"/>
            <a:ext cx="3565246" cy="1107399"/>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33" name="Connector 32"/>
          <p:cNvCxnSpPr/>
          <p:nvPr/>
        </p:nvCxnSpPr>
        <p:spPr>
          <a:xfrm>
            <a:off x="8048549" y="4533351"/>
            <a:ext cx="3576218"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8249717" y="3563112"/>
            <a:ext cx="3173882" cy="924519"/>
          </a:xfrm>
          <a:prstGeom prst="rect">
            <a:avLst/>
          </a:prstGeom>
          <a:noFill/>
        </p:spPr>
        <p:txBody>
          <a:bodyPr wrap="square" lIns="0" rIns="0" tIns="0" bIns="0" anchor="b">
            <a:noAutofit/>
          </a:bodyPr>
          <a:lstStyle/>
          <a:p>
            <a:pPr algn="l"/>
            <a:r>
              <a:rPr sz="3680" b="0" i="1">
                <a:solidFill>
                  <a:srgbClr val="0B1F1A"/>
                </a:solidFill>
                <a:latin typeface="Instrument Serif"/>
              </a:rPr>
              <a:t>$231</a:t>
            </a:r>
          </a:p>
        </p:txBody>
      </p:sp>
      <p:sp>
        <p:nvSpPr>
          <p:cNvPr id="35" name="TextBox 34"/>
          <p:cNvSpPr txBox="1"/>
          <p:nvPr/>
        </p:nvSpPr>
        <p:spPr>
          <a:xfrm>
            <a:off x="8249717" y="4606503"/>
            <a:ext cx="2350922" cy="569001"/>
          </a:xfrm>
          <a:prstGeom prst="rect">
            <a:avLst/>
          </a:prstGeom>
          <a:noFill/>
        </p:spPr>
        <p:txBody>
          <a:bodyPr wrap="square" lIns="0" rIns="0" tIns="0" bIns="0" anchor="ctr">
            <a:noAutofit/>
          </a:bodyPr>
          <a:lstStyle/>
          <a:p>
            <a:pPr algn="l"/>
            <a:r>
              <a:rPr sz="850" b="0" i="0" spc="160">
                <a:solidFill>
                  <a:srgbClr val="0E7C66"/>
                </a:solidFill>
                <a:latin typeface="Geist Mono"/>
              </a:rPr>
              <a:t>COST PER CUSTOMER</a:t>
            </a:r>
          </a:p>
        </p:txBody>
      </p:sp>
      <p:sp>
        <p:nvSpPr>
          <p:cNvPr id="36" name="TextBox 35"/>
          <p:cNvSpPr txBox="1"/>
          <p:nvPr/>
        </p:nvSpPr>
        <p:spPr>
          <a:xfrm>
            <a:off x="566928" y="5486400"/>
            <a:ext cx="11057839" cy="822960"/>
          </a:xfrm>
          <a:prstGeom prst="rect">
            <a:avLst/>
          </a:prstGeom>
          <a:noFill/>
        </p:spPr>
        <p:txBody>
          <a:bodyPr wrap="square" lIns="0" rIns="0" tIns="0" bIns="0" anchor="t">
            <a:noAutofit/>
          </a:bodyPr>
          <a:lstStyle/>
          <a:p>
            <a:pPr algn="l">
              <a:lnSpc>
                <a:spcPct val="115000"/>
              </a:lnSpc>
            </a:pPr>
            <a:r>
              <a:rPr sz="1400" b="0" i="0">
                <a:solidFill>
                  <a:srgbClr val="5A6B64"/>
                </a:solidFill>
                <a:latin typeface="Geist"/>
              </a:rPr>
              <a:t>Google Ads: 87 customers worth $100K.</a:t>
            </a:r>
          </a:p>
          <a:p>
            <a:pPr algn="l">
              <a:lnSpc>
                <a:spcPct val="115000"/>
              </a:lnSpc>
              <a:spcBef>
                <a:spcPts val="770"/>
              </a:spcBef>
            </a:pPr>
            <a:r>
              <a:rPr sz="1400" b="0" i="0">
                <a:solidFill>
                  <a:srgbClr val="5A6B64"/>
                </a:solidFill>
                <a:latin typeface="Geist"/>
              </a:rPr>
              <a:t>Your ad platforms brought 61% of revenue on $27.9K of spend. The other 39% came from organic, direct, referral and deals with no form lead.</a:t>
            </a:r>
          </a:p>
        </p:txBody>
      </p:sp>
      <p:sp>
        <p:nvSpPr>
          <p:cNvPr id="37" name="TextBox 36"/>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Full-funnel performance, Northwind Dental</a:t>
            </a:r>
          </a:p>
        </p:txBody>
      </p:sp>
      <p:sp>
        <p:nvSpPr>
          <p:cNvPr id="38" name="TextBox 37"/>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2 / 8</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THE FUNNEL</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From first visit to </a:t>
            </a:r>
            <a:r>
              <a:rPr sz="3200" b="0" i="1">
                <a:solidFill>
                  <a:srgbClr val="0E7C66"/>
                </a:solidFill>
                <a:latin typeface="Instrument Serif"/>
              </a:rPr>
              <a:t>customer</a:t>
            </a:r>
            <a:r>
              <a:rPr sz="3200" b="0" i="0">
                <a:solidFill>
                  <a:srgbClr val="0B1F1A"/>
                </a:solidFill>
                <a:latin typeface="Instrument Serif"/>
              </a:rPr>
              <a:t>.</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5A6B64"/>
                </a:solidFill>
                <a:latin typeface="Geist"/>
              </a:rPr>
              <a:t>Each stage comes from the platform named under it.</a:t>
            </a:r>
          </a:p>
        </p:txBody>
      </p:sp>
      <p:sp>
        <p:nvSpPr>
          <p:cNvPr id="5" name="Rounded Rectangle 4"/>
          <p:cNvSpPr/>
          <p:nvPr/>
        </p:nvSpPr>
        <p:spPr>
          <a:xfrm>
            <a:off x="566928" y="1804416"/>
            <a:ext cx="7223760" cy="4431792"/>
          </a:xfrm>
          <a:prstGeom prst="roundRect">
            <a:avLst>
              <a:gd name="adj" fmla="val 825"/>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841248" y="2350099"/>
            <a:ext cx="1865376" cy="256032"/>
          </a:xfrm>
          <a:prstGeom prst="rect">
            <a:avLst/>
          </a:prstGeom>
          <a:noFill/>
        </p:spPr>
        <p:txBody>
          <a:bodyPr wrap="square" lIns="0" rIns="0" tIns="0" bIns="0" anchor="t">
            <a:noAutofit/>
          </a:bodyPr>
          <a:lstStyle/>
          <a:p>
            <a:pPr algn="l"/>
            <a:r>
              <a:rPr sz="1250" b="1" i="0">
                <a:solidFill>
                  <a:srgbClr val="0B1F1A"/>
                </a:solidFill>
                <a:latin typeface="Geist"/>
              </a:rPr>
              <a:t>Website sessions</a:t>
            </a:r>
          </a:p>
        </p:txBody>
      </p:sp>
      <p:sp>
        <p:nvSpPr>
          <p:cNvPr id="7" name="TextBox 6"/>
          <p:cNvSpPr txBox="1"/>
          <p:nvPr/>
        </p:nvSpPr>
        <p:spPr>
          <a:xfrm>
            <a:off x="841248" y="2606131"/>
            <a:ext cx="1865376" cy="201168"/>
          </a:xfrm>
          <a:prstGeom prst="rect">
            <a:avLst/>
          </a:prstGeom>
          <a:noFill/>
        </p:spPr>
        <p:txBody>
          <a:bodyPr wrap="square" lIns="0" rIns="0" tIns="0" bIns="0" anchor="t">
            <a:noAutofit/>
          </a:bodyPr>
          <a:lstStyle/>
          <a:p>
            <a:pPr algn="l"/>
            <a:r>
              <a:rPr sz="950" b="0" i="0">
                <a:solidFill>
                  <a:srgbClr val="5A6B64"/>
                </a:solidFill>
                <a:latin typeface="Geist Mono"/>
              </a:rPr>
              <a:t>Google Analytics 4</a:t>
            </a:r>
          </a:p>
        </p:txBody>
      </p:sp>
      <p:sp>
        <p:nvSpPr>
          <p:cNvPr id="8" name="Rectangle 7"/>
          <p:cNvSpPr/>
          <p:nvPr/>
        </p:nvSpPr>
        <p:spPr>
          <a:xfrm>
            <a:off x="2843784" y="2377531"/>
            <a:ext cx="3644616" cy="384048"/>
          </a:xfrm>
          <a:prstGeom prst="rect">
            <a:avLst/>
          </a:prstGeom>
          <a:solidFill>
            <a:srgbClr val="00524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Parallelogram 8"/>
          <p:cNvSpPr/>
          <p:nvPr/>
        </p:nvSpPr>
        <p:spPr>
          <a:xfrm>
            <a:off x="5467907" y="2331811"/>
            <a:ext cx="91440" cy="475488"/>
          </a:xfrm>
          <a:prstGeom prst="parallelogram">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6598128" y="2386675"/>
            <a:ext cx="1463040" cy="365760"/>
          </a:xfrm>
          <a:prstGeom prst="rect">
            <a:avLst/>
          </a:prstGeom>
          <a:noFill/>
        </p:spPr>
        <p:txBody>
          <a:bodyPr wrap="square" lIns="0" rIns="0" tIns="0" bIns="0" anchor="ctr">
            <a:noAutofit/>
          </a:bodyPr>
          <a:lstStyle/>
          <a:p>
            <a:pPr algn="l"/>
            <a:r>
              <a:rPr sz="1700" b="0" i="1">
                <a:solidFill>
                  <a:srgbClr val="0B1F1A"/>
                </a:solidFill>
                <a:latin typeface="Instrument Serif"/>
              </a:rPr>
              <a:t>40.8K</a:t>
            </a:r>
          </a:p>
        </p:txBody>
      </p:sp>
      <p:sp>
        <p:nvSpPr>
          <p:cNvPr id="11" name="TextBox 10"/>
          <p:cNvSpPr txBox="1"/>
          <p:nvPr/>
        </p:nvSpPr>
        <p:spPr>
          <a:xfrm>
            <a:off x="841248" y="3275167"/>
            <a:ext cx="1865376" cy="256032"/>
          </a:xfrm>
          <a:prstGeom prst="rect">
            <a:avLst/>
          </a:prstGeom>
          <a:noFill/>
        </p:spPr>
        <p:txBody>
          <a:bodyPr wrap="square" lIns="0" rIns="0" tIns="0" bIns="0" anchor="t">
            <a:noAutofit/>
          </a:bodyPr>
          <a:lstStyle/>
          <a:p>
            <a:pPr algn="l"/>
            <a:r>
              <a:rPr sz="1250" b="1" i="0">
                <a:solidFill>
                  <a:srgbClr val="0B1F1A"/>
                </a:solidFill>
                <a:latin typeface="Geist"/>
              </a:rPr>
              <a:t>Form leads</a:t>
            </a:r>
          </a:p>
        </p:txBody>
      </p:sp>
      <p:sp>
        <p:nvSpPr>
          <p:cNvPr id="12" name="TextBox 11"/>
          <p:cNvSpPr txBox="1"/>
          <p:nvPr/>
        </p:nvSpPr>
        <p:spPr>
          <a:xfrm>
            <a:off x="841248" y="3531199"/>
            <a:ext cx="1865376" cy="201168"/>
          </a:xfrm>
          <a:prstGeom prst="rect">
            <a:avLst/>
          </a:prstGeom>
          <a:noFill/>
        </p:spPr>
        <p:txBody>
          <a:bodyPr wrap="square" lIns="0" rIns="0" tIns="0" bIns="0" anchor="t">
            <a:noAutofit/>
          </a:bodyPr>
          <a:lstStyle/>
          <a:p>
            <a:pPr algn="l"/>
            <a:r>
              <a:rPr sz="950" b="0" i="0">
                <a:solidFill>
                  <a:srgbClr val="5A6B64"/>
                </a:solidFill>
                <a:latin typeface="Geist Mono"/>
              </a:rPr>
              <a:t>UTM Grabber</a:t>
            </a:r>
          </a:p>
        </p:txBody>
      </p:sp>
      <p:sp>
        <p:nvSpPr>
          <p:cNvPr id="13" name="Rectangle 12"/>
          <p:cNvSpPr/>
          <p:nvPr/>
        </p:nvSpPr>
        <p:spPr>
          <a:xfrm>
            <a:off x="2843784" y="3302599"/>
            <a:ext cx="3207262" cy="384048"/>
          </a:xfrm>
          <a:prstGeom prst="rect">
            <a:avLst/>
          </a:prstGeom>
          <a:solidFill>
            <a:srgbClr val="007A6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TextBox 13"/>
          <p:cNvSpPr txBox="1"/>
          <p:nvPr/>
        </p:nvSpPr>
        <p:spPr>
          <a:xfrm>
            <a:off x="6160774" y="3311743"/>
            <a:ext cx="1463040" cy="365760"/>
          </a:xfrm>
          <a:prstGeom prst="rect">
            <a:avLst/>
          </a:prstGeom>
          <a:noFill/>
        </p:spPr>
        <p:txBody>
          <a:bodyPr wrap="square" lIns="0" rIns="0" tIns="0" bIns="0" anchor="ctr">
            <a:noAutofit/>
          </a:bodyPr>
          <a:lstStyle/>
          <a:p>
            <a:pPr algn="l"/>
            <a:r>
              <a:rPr sz="1700" b="0" i="1">
                <a:solidFill>
                  <a:srgbClr val="0B1F1A"/>
                </a:solidFill>
                <a:latin typeface="Instrument Serif"/>
              </a:rPr>
              <a:t>1,120</a:t>
            </a:r>
          </a:p>
        </p:txBody>
      </p:sp>
      <p:sp>
        <p:nvSpPr>
          <p:cNvPr id="15" name="TextBox 14"/>
          <p:cNvSpPr txBox="1"/>
          <p:nvPr/>
        </p:nvSpPr>
        <p:spPr>
          <a:xfrm>
            <a:off x="2843784" y="2976799"/>
            <a:ext cx="3644616" cy="201168"/>
          </a:xfrm>
          <a:prstGeom prst="rect">
            <a:avLst/>
          </a:prstGeom>
          <a:noFill/>
        </p:spPr>
        <p:txBody>
          <a:bodyPr wrap="square" lIns="0" rIns="0" tIns="0" bIns="0" anchor="t">
            <a:noAutofit/>
          </a:bodyPr>
          <a:lstStyle/>
          <a:p>
            <a:pPr algn="l"/>
            <a:r>
              <a:rPr sz="1000" b="0" i="0">
                <a:solidFill>
                  <a:srgbClr val="5A6B64"/>
                </a:solidFill>
                <a:latin typeface="Geist Mono"/>
              </a:rPr>
              <a:t>↓ 2.7% of sessions became leads</a:t>
            </a:r>
          </a:p>
        </p:txBody>
      </p:sp>
      <p:sp>
        <p:nvSpPr>
          <p:cNvPr id="16" name="TextBox 15"/>
          <p:cNvSpPr txBox="1"/>
          <p:nvPr/>
        </p:nvSpPr>
        <p:spPr>
          <a:xfrm>
            <a:off x="841248" y="4200235"/>
            <a:ext cx="1865376" cy="256032"/>
          </a:xfrm>
          <a:prstGeom prst="rect">
            <a:avLst/>
          </a:prstGeom>
          <a:noFill/>
        </p:spPr>
        <p:txBody>
          <a:bodyPr wrap="square" lIns="0" rIns="0" tIns="0" bIns="0" anchor="t">
            <a:noAutofit/>
          </a:bodyPr>
          <a:lstStyle/>
          <a:p>
            <a:pPr algn="l"/>
            <a:r>
              <a:rPr sz="1250" b="1" i="0">
                <a:solidFill>
                  <a:srgbClr val="0B1F1A"/>
                </a:solidFill>
                <a:latin typeface="Geist"/>
              </a:rPr>
              <a:t>Deals created</a:t>
            </a:r>
          </a:p>
        </p:txBody>
      </p:sp>
      <p:sp>
        <p:nvSpPr>
          <p:cNvPr id="17" name="TextBox 16"/>
          <p:cNvSpPr txBox="1"/>
          <p:nvPr/>
        </p:nvSpPr>
        <p:spPr>
          <a:xfrm>
            <a:off x="841248" y="4456267"/>
            <a:ext cx="1865376" cy="201168"/>
          </a:xfrm>
          <a:prstGeom prst="rect">
            <a:avLst/>
          </a:prstGeom>
          <a:noFill/>
        </p:spPr>
        <p:txBody>
          <a:bodyPr wrap="square" lIns="0" rIns="0" tIns="0" bIns="0" anchor="t">
            <a:noAutofit/>
          </a:bodyPr>
          <a:lstStyle/>
          <a:p>
            <a:pPr algn="l"/>
            <a:r>
              <a:rPr sz="950" b="0" i="0">
                <a:solidFill>
                  <a:srgbClr val="5A6B64"/>
                </a:solidFill>
                <a:latin typeface="Geist Mono"/>
              </a:rPr>
              <a:t>HubSpot</a:t>
            </a:r>
          </a:p>
        </p:txBody>
      </p:sp>
      <p:sp>
        <p:nvSpPr>
          <p:cNvPr id="18" name="Rectangle 17"/>
          <p:cNvSpPr/>
          <p:nvPr/>
        </p:nvSpPr>
        <p:spPr>
          <a:xfrm>
            <a:off x="2843784" y="4227667"/>
            <a:ext cx="1428950" cy="384048"/>
          </a:xfrm>
          <a:prstGeom prst="rect">
            <a:avLst/>
          </a:prstGeom>
          <a:solidFill>
            <a:srgbClr val="48A08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382462" y="4236811"/>
            <a:ext cx="1463040" cy="365760"/>
          </a:xfrm>
          <a:prstGeom prst="rect">
            <a:avLst/>
          </a:prstGeom>
          <a:noFill/>
        </p:spPr>
        <p:txBody>
          <a:bodyPr wrap="square" lIns="0" rIns="0" tIns="0" bIns="0" anchor="ctr">
            <a:noAutofit/>
          </a:bodyPr>
          <a:lstStyle/>
          <a:p>
            <a:pPr algn="l"/>
            <a:r>
              <a:rPr sz="1700" b="0" i="1">
                <a:solidFill>
                  <a:srgbClr val="0B1F1A"/>
                </a:solidFill>
                <a:latin typeface="Instrument Serif"/>
              </a:rPr>
              <a:t>499</a:t>
            </a:r>
          </a:p>
        </p:txBody>
      </p:sp>
      <p:sp>
        <p:nvSpPr>
          <p:cNvPr id="20" name="TextBox 19"/>
          <p:cNvSpPr txBox="1"/>
          <p:nvPr/>
        </p:nvSpPr>
        <p:spPr>
          <a:xfrm>
            <a:off x="2843784" y="3901867"/>
            <a:ext cx="3644616" cy="201168"/>
          </a:xfrm>
          <a:prstGeom prst="rect">
            <a:avLst/>
          </a:prstGeom>
          <a:noFill/>
        </p:spPr>
        <p:txBody>
          <a:bodyPr wrap="square" lIns="0" rIns="0" tIns="0" bIns="0" anchor="t">
            <a:noAutofit/>
          </a:bodyPr>
          <a:lstStyle/>
          <a:p>
            <a:pPr algn="l"/>
            <a:r>
              <a:rPr sz="1000" b="0" i="0">
                <a:solidFill>
                  <a:srgbClr val="5A6B64"/>
                </a:solidFill>
                <a:latin typeface="Geist Mono"/>
              </a:rPr>
              <a:t>↓ 45% of leads became deals</a:t>
            </a:r>
          </a:p>
        </p:txBody>
      </p:sp>
      <p:sp>
        <p:nvSpPr>
          <p:cNvPr id="21" name="TextBox 20"/>
          <p:cNvSpPr txBox="1"/>
          <p:nvPr/>
        </p:nvSpPr>
        <p:spPr>
          <a:xfrm>
            <a:off x="841248" y="5125303"/>
            <a:ext cx="1865376" cy="256032"/>
          </a:xfrm>
          <a:prstGeom prst="rect">
            <a:avLst/>
          </a:prstGeom>
          <a:noFill/>
        </p:spPr>
        <p:txBody>
          <a:bodyPr wrap="square" lIns="0" rIns="0" tIns="0" bIns="0" anchor="t">
            <a:noAutofit/>
          </a:bodyPr>
          <a:lstStyle/>
          <a:p>
            <a:pPr algn="l"/>
            <a:r>
              <a:rPr sz="1250" b="1" i="0">
                <a:solidFill>
                  <a:srgbClr val="0B1F1A"/>
                </a:solidFill>
                <a:latin typeface="Geist"/>
              </a:rPr>
              <a:t>Customers won</a:t>
            </a:r>
          </a:p>
        </p:txBody>
      </p:sp>
      <p:sp>
        <p:nvSpPr>
          <p:cNvPr id="22" name="TextBox 21"/>
          <p:cNvSpPr txBox="1"/>
          <p:nvPr/>
        </p:nvSpPr>
        <p:spPr>
          <a:xfrm>
            <a:off x="841248" y="5381335"/>
            <a:ext cx="1865376" cy="201168"/>
          </a:xfrm>
          <a:prstGeom prst="rect">
            <a:avLst/>
          </a:prstGeom>
          <a:noFill/>
        </p:spPr>
        <p:txBody>
          <a:bodyPr wrap="square" lIns="0" rIns="0" tIns="0" bIns="0" anchor="t">
            <a:noAutofit/>
          </a:bodyPr>
          <a:lstStyle/>
          <a:p>
            <a:pPr algn="l"/>
            <a:r>
              <a:rPr sz="950" b="0" i="0">
                <a:solidFill>
                  <a:srgbClr val="5A6B64"/>
                </a:solidFill>
                <a:latin typeface="Geist Mono"/>
              </a:rPr>
              <a:t>HubSpot</a:t>
            </a:r>
          </a:p>
        </p:txBody>
      </p:sp>
      <p:sp>
        <p:nvSpPr>
          <p:cNvPr id="23" name="Rectangle 22"/>
          <p:cNvSpPr/>
          <p:nvPr/>
        </p:nvSpPr>
        <p:spPr>
          <a:xfrm>
            <a:off x="2843784" y="5152735"/>
            <a:ext cx="627134" cy="384048"/>
          </a:xfrm>
          <a:prstGeom prst="rect">
            <a:avLst/>
          </a:prstGeom>
          <a:solidFill>
            <a:srgbClr val="79C5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TextBox 23"/>
          <p:cNvSpPr txBox="1"/>
          <p:nvPr/>
        </p:nvSpPr>
        <p:spPr>
          <a:xfrm>
            <a:off x="3580646" y="5161879"/>
            <a:ext cx="1463040" cy="365760"/>
          </a:xfrm>
          <a:prstGeom prst="rect">
            <a:avLst/>
          </a:prstGeom>
          <a:noFill/>
        </p:spPr>
        <p:txBody>
          <a:bodyPr wrap="square" lIns="0" rIns="0" tIns="0" bIns="0" anchor="ctr">
            <a:noAutofit/>
          </a:bodyPr>
          <a:lstStyle/>
          <a:p>
            <a:pPr algn="l"/>
            <a:r>
              <a:rPr sz="1700" b="0" i="1">
                <a:solidFill>
                  <a:srgbClr val="0B1F1A"/>
                </a:solidFill>
                <a:latin typeface="Instrument Serif"/>
              </a:rPr>
              <a:t>219</a:t>
            </a:r>
          </a:p>
        </p:txBody>
      </p:sp>
      <p:sp>
        <p:nvSpPr>
          <p:cNvPr id="25" name="TextBox 24"/>
          <p:cNvSpPr txBox="1"/>
          <p:nvPr/>
        </p:nvSpPr>
        <p:spPr>
          <a:xfrm>
            <a:off x="2843784" y="4826935"/>
            <a:ext cx="3644616" cy="201168"/>
          </a:xfrm>
          <a:prstGeom prst="rect">
            <a:avLst/>
          </a:prstGeom>
          <a:noFill/>
        </p:spPr>
        <p:txBody>
          <a:bodyPr wrap="square" lIns="0" rIns="0" tIns="0" bIns="0" anchor="t">
            <a:noAutofit/>
          </a:bodyPr>
          <a:lstStyle/>
          <a:p>
            <a:pPr algn="l"/>
            <a:r>
              <a:rPr sz="1000" b="0" i="0">
                <a:solidFill>
                  <a:srgbClr val="5A6B64"/>
                </a:solidFill>
                <a:latin typeface="Geist Mono"/>
              </a:rPr>
              <a:t>↓ 44% of deals won so far</a:t>
            </a:r>
          </a:p>
        </p:txBody>
      </p:sp>
      <p:sp>
        <p:nvSpPr>
          <p:cNvPr id="26" name="TextBox 25"/>
          <p:cNvSpPr txBox="1"/>
          <p:nvPr/>
        </p:nvSpPr>
        <p:spPr>
          <a:xfrm>
            <a:off x="841248" y="5852160"/>
            <a:ext cx="6675120" cy="237744"/>
          </a:xfrm>
          <a:prstGeom prst="rect">
            <a:avLst/>
          </a:prstGeom>
          <a:noFill/>
        </p:spPr>
        <p:txBody>
          <a:bodyPr wrap="square" lIns="0" rIns="0" tIns="0" bIns="0" anchor="t">
            <a:noAutofit/>
          </a:bodyPr>
          <a:lstStyle/>
          <a:p>
            <a:pPr algn="l"/>
            <a:r>
              <a:rPr sz="1000" b="0" i="0">
                <a:solidFill>
                  <a:srgbClr val="5A6B64"/>
                </a:solidFill>
                <a:latin typeface="Geist"/>
              </a:rPr>
              <a:t>Deal stages count deals matched by email to these leads: 499 of 519. The other 20 are in the totals and the channel table.</a:t>
            </a:r>
          </a:p>
        </p:txBody>
      </p:sp>
      <p:sp>
        <p:nvSpPr>
          <p:cNvPr id="27" name="Rectangle 26"/>
          <p:cNvSpPr/>
          <p:nvPr/>
        </p:nvSpPr>
        <p:spPr>
          <a:xfrm>
            <a:off x="7973568" y="1804416"/>
            <a:ext cx="3651199" cy="4431792"/>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ectangle 27"/>
          <p:cNvSpPr/>
          <p:nvPr/>
        </p:nvSpPr>
        <p:spPr>
          <a:xfrm>
            <a:off x="7979054" y="1809902"/>
            <a:ext cx="3640226" cy="1325880"/>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29" name="Connector 28"/>
          <p:cNvCxnSpPr/>
          <p:nvPr/>
        </p:nvCxnSpPr>
        <p:spPr>
          <a:xfrm>
            <a:off x="7973568" y="3130296"/>
            <a:ext cx="365119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30" name="TextBox 29"/>
          <p:cNvSpPr txBox="1"/>
          <p:nvPr/>
        </p:nvSpPr>
        <p:spPr>
          <a:xfrm>
            <a:off x="8229600" y="2060448"/>
            <a:ext cx="3139135" cy="228600"/>
          </a:xfrm>
          <a:prstGeom prst="rect">
            <a:avLst/>
          </a:prstGeom>
          <a:noFill/>
        </p:spPr>
        <p:txBody>
          <a:bodyPr wrap="square" lIns="0" rIns="0" tIns="0" bIns="0" anchor="t">
            <a:noAutofit/>
          </a:bodyPr>
          <a:lstStyle/>
          <a:p>
            <a:pPr algn="l"/>
            <a:r>
              <a:rPr sz="850" b="0" i="0" spc="180">
                <a:solidFill>
                  <a:srgbClr val="0E7C66"/>
                </a:solidFill>
                <a:latin typeface="Geist Mono"/>
              </a:rPr>
              <a:t>WHERE IT LEAKS</a:t>
            </a:r>
          </a:p>
        </p:txBody>
      </p:sp>
      <p:sp>
        <p:nvSpPr>
          <p:cNvPr id="31" name="TextBox 30"/>
          <p:cNvSpPr txBox="1"/>
          <p:nvPr/>
        </p:nvSpPr>
        <p:spPr>
          <a:xfrm>
            <a:off x="8229600" y="2353056"/>
            <a:ext cx="3139135" cy="645160"/>
          </a:xfrm>
          <a:prstGeom prst="rect">
            <a:avLst/>
          </a:prstGeom>
          <a:noFill/>
        </p:spPr>
        <p:txBody>
          <a:bodyPr wrap="square" lIns="0" rIns="0" tIns="0" bIns="0" anchor="t">
            <a:noAutofit/>
          </a:bodyPr>
          <a:lstStyle/>
          <a:p>
            <a:pPr algn="l">
              <a:lnSpc>
                <a:spcPct val="105000"/>
              </a:lnSpc>
            </a:pPr>
            <a:r>
              <a:rPr sz="2000" b="0" i="0">
                <a:solidFill>
                  <a:srgbClr val="0B1F1A"/>
                </a:solidFill>
                <a:latin typeface="Instrument Serif"/>
              </a:rPr>
              <a:t>Only 45% of leads became a </a:t>
            </a:r>
            <a:r>
              <a:rPr sz="2000" b="0" i="1">
                <a:solidFill>
                  <a:srgbClr val="0E7C66"/>
                </a:solidFill>
                <a:latin typeface="Instrument Serif"/>
              </a:rPr>
              <a:t>deal</a:t>
            </a:r>
            <a:r>
              <a:rPr sz="2000" b="0" i="0">
                <a:solidFill>
                  <a:srgbClr val="0B1F1A"/>
                </a:solidFill>
                <a:latin typeface="Instrument Serif"/>
              </a:rPr>
              <a:t>.</a:t>
            </a:r>
          </a:p>
        </p:txBody>
      </p:sp>
      <p:sp>
        <p:nvSpPr>
          <p:cNvPr id="32" name="TextBox 31"/>
          <p:cNvSpPr txBox="1"/>
          <p:nvPr/>
        </p:nvSpPr>
        <p:spPr>
          <a:xfrm>
            <a:off x="8229600" y="3313176"/>
            <a:ext cx="3139135" cy="2667000"/>
          </a:xfrm>
          <a:prstGeom prst="rect">
            <a:avLst/>
          </a:prstGeom>
          <a:noFill/>
        </p:spPr>
        <p:txBody>
          <a:bodyPr wrap="square" lIns="0" rIns="0" tIns="0" bIns="0" anchor="t">
            <a:noAutofit/>
          </a:bodyPr>
          <a:lstStyle/>
          <a:p>
            <a:pPr algn="l">
              <a:lnSpc>
                <a:spcPct val="118000"/>
              </a:lnSpc>
            </a:pPr>
            <a:r>
              <a:rPr sz="1300" b="0" i="0">
                <a:solidFill>
                  <a:srgbClr val="5A6B64"/>
                </a:solidFill>
                <a:latin typeface="Geist"/>
              </a:rPr>
              <a:t>621 of 1,120 leads have no deal in your HubSpot. That is the widest gap after the form.</a:t>
            </a:r>
          </a:p>
          <a:p>
            <a:pPr algn="l">
              <a:lnSpc>
                <a:spcPct val="118000"/>
              </a:lnSpc>
              <a:spcBef>
                <a:spcPts val="715"/>
              </a:spcBef>
            </a:pPr>
            <a:r>
              <a:rPr sz="1300" b="0" i="0">
                <a:solidFill>
                  <a:srgbClr val="5A6B64"/>
                </a:solidFill>
                <a:latin typeface="Geist"/>
              </a:rPr>
              <a:t>Check that every form lead reaches HubSpot and gets a reply.</a:t>
            </a:r>
          </a:p>
          <a:p>
            <a:pPr algn="l">
              <a:lnSpc>
                <a:spcPct val="118000"/>
              </a:lnSpc>
              <a:spcBef>
                <a:spcPts val="715"/>
              </a:spcBef>
            </a:pPr>
            <a:r>
              <a:rPr sz="1300" b="0" i="0">
                <a:solidFill>
                  <a:srgbClr val="5A6B64"/>
                </a:solidFill>
                <a:latin typeface="Geist"/>
              </a:rPr>
              <a:t>112 deals from these leads are still open, so the won count can still grow.</a:t>
            </a:r>
          </a:p>
        </p:txBody>
      </p:sp>
      <p:sp>
        <p:nvSpPr>
          <p:cNvPr id="33" name="TextBox 32"/>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Full-funnel performance, Northwind Dental</a:t>
            </a:r>
          </a:p>
        </p:txBody>
      </p:sp>
      <p:sp>
        <p:nvSpPr>
          <p:cNvPr id="34" name="TextBox 33"/>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3 / 8</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CHANNELS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Every channel, from </a:t>
            </a:r>
            <a:r>
              <a:rPr sz="3200" b="0" i="1">
                <a:solidFill>
                  <a:srgbClr val="0E7C66"/>
                </a:solidFill>
                <a:latin typeface="Instrument Serif"/>
              </a:rPr>
              <a:t>spend</a:t>
            </a:r>
            <a:r>
              <a:rPr sz="3200" b="0" i="0">
                <a:solidFill>
                  <a:srgbClr val="0B1F1A"/>
                </a:solidFill>
                <a:latin typeface="Instrument Serif"/>
              </a:rPr>
              <a:t> to revenue.</a:t>
            </a:r>
          </a:p>
        </p:txBody>
      </p:sp>
      <p:sp>
        <p:nvSpPr>
          <p:cNvPr id="4" name="TextBox 3"/>
          <p:cNvSpPr txBox="1"/>
          <p:nvPr/>
        </p:nvSpPr>
        <p:spPr>
          <a:xfrm>
            <a:off x="566928" y="1292352"/>
            <a:ext cx="8778240" cy="365760"/>
          </a:xfrm>
          <a:prstGeom prst="rect">
            <a:avLst/>
          </a:prstGeom>
          <a:noFill/>
        </p:spPr>
        <p:txBody>
          <a:bodyPr wrap="square" lIns="0" rIns="0" tIns="0" bIns="0" anchor="t">
            <a:noAutofit/>
          </a:bodyPr>
          <a:lstStyle/>
          <a:p>
            <a:pPr algn="l"/>
            <a:r>
              <a:rPr sz="1250" b="0" i="0">
                <a:solidFill>
                  <a:srgbClr val="5A6B64"/>
                </a:solidFill>
                <a:latin typeface="Geist"/>
              </a:rPr>
              <a:t>Ad platforms first, then the channels you don't pay per click for.</a:t>
            </a:r>
          </a:p>
        </p:txBody>
      </p:sp>
      <p:sp>
        <p:nvSpPr>
          <p:cNvPr id="5" name="TextBox 4"/>
          <p:cNvSpPr txBox="1"/>
          <p:nvPr/>
        </p:nvSpPr>
        <p:spPr>
          <a:xfrm>
            <a:off x="566928" y="1758696"/>
            <a:ext cx="11057839" cy="274320"/>
          </a:xfrm>
          <a:prstGeom prst="rect">
            <a:avLst/>
          </a:prstGeom>
          <a:noFill/>
        </p:spPr>
        <p:txBody>
          <a:bodyPr wrap="square" lIns="0" rIns="0" tIns="0" bIns="0" anchor="t">
            <a:noAutofit/>
          </a:bodyPr>
          <a:lstStyle/>
          <a:p>
            <a:pPr algn="l"/>
            <a:r>
              <a:rPr sz="1400" b="0" i="0">
                <a:solidFill>
                  <a:srgbClr val="0B1F1A"/>
                </a:solidFill>
                <a:latin typeface="Instrument Serif"/>
              </a:rPr>
              <a:t>Every </a:t>
            </a:r>
            <a:r>
              <a:rPr sz="1400" b="0" i="1">
                <a:solidFill>
                  <a:srgbClr val="0E7C66"/>
                </a:solidFill>
                <a:latin typeface="Instrument Serif"/>
              </a:rPr>
              <a:t>channel</a:t>
            </a:r>
            <a:r>
              <a:rPr sz="1400" b="0" i="0">
                <a:solidFill>
                  <a:srgbClr val="0B1F1A"/>
                </a:solidFill>
                <a:latin typeface="Instrument Serif"/>
              </a:rPr>
              <a:t> side by side</a:t>
            </a:r>
          </a:p>
        </p:txBody>
      </p:sp>
      <p:graphicFrame>
        <p:nvGraphicFramePr>
          <p:cNvPr id="6" name="Table 5"/>
          <p:cNvGraphicFramePr>
            <a:graphicFrameLocks noGrp="1"/>
          </p:cNvGraphicFramePr>
          <p:nvPr/>
        </p:nvGraphicFramePr>
        <p:xfrm>
          <a:off x="566928" y="2170176"/>
          <a:ext cx="11057841" cy="3864861"/>
        </p:xfrm>
        <a:graphic>
          <a:graphicData uri="http://schemas.openxmlformats.org/drawingml/2006/table">
            <a:tbl>
              <a:tblPr firstRow="0" bandRow="0" firstCol="0" lastRow="0" lastCol="0" bandCol="0">
                <a:tableStyleId>{2D5ABB26-0587-4C30-8999-92F81FD0307C}</a:tableStyleId>
              </a:tblPr>
              <a:tblGrid>
                <a:gridCol w="2250711"/>
                <a:gridCol w="978570"/>
                <a:gridCol w="978570"/>
                <a:gridCol w="1957140"/>
                <a:gridCol w="978570"/>
                <a:gridCol w="978570"/>
                <a:gridCol w="978570"/>
                <a:gridCol w="978570"/>
                <a:gridCol w="978570"/>
              </a:tblGrid>
              <a:tr h="429429">
                <a:tc>
                  <a:txBody>
                    <a:bodyPr wrap="none"/>
                    <a:lstStyle/>
                    <a:p>
                      <a:pPr algn="l"/>
                      <a:r>
                        <a:rPr sz="950" b="0" i="0" spc="120">
                          <a:solidFill>
                            <a:srgbClr val="5A6B64"/>
                          </a:solidFill>
                          <a:latin typeface="Geist Mono"/>
                        </a:rPr>
                        <a:t>CHANNEL</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r"/>
                      <a:r>
                        <a:rPr sz="950" b="0" i="0" spc="120">
                          <a:solidFill>
                            <a:srgbClr val="5A6B64"/>
                          </a:solidFill>
                          <a:latin typeface="Geist Mono"/>
                        </a:rPr>
                        <a:t>AD SPEND</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r"/>
                      <a:r>
                        <a:rPr sz="950" b="0" i="0" spc="120">
                          <a:solidFill>
                            <a:srgbClr val="5A6B64"/>
                          </a:solidFill>
                          <a:latin typeface="Geist Mono"/>
                        </a:rPr>
                        <a:t>SESSIONS</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l"/>
                      <a:r>
                        <a:rPr sz="950" b="0" i="0" spc="120">
                          <a:solidFill>
                            <a:srgbClr val="5A6B64"/>
                          </a:solidFill>
                          <a:latin typeface="Geist Mono"/>
                        </a:rPr>
                        <a:t>LEADS</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r"/>
                      <a:r>
                        <a:rPr sz="950" b="0" i="0" spc="120">
                          <a:solidFill>
                            <a:srgbClr val="5A6B64"/>
                          </a:solidFill>
                          <a:latin typeface="Geist Mono"/>
                        </a:rPr>
                        <a:t>LEAD RATE</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r"/>
                      <a:r>
                        <a:rPr sz="950" b="0" i="0" spc="120">
                          <a:solidFill>
                            <a:srgbClr val="5A6B64"/>
                          </a:solidFill>
                          <a:latin typeface="Geist Mono"/>
                        </a:rPr>
                        <a:t>CUSTOMERS</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r"/>
                      <a:r>
                        <a:rPr sz="950" b="0" i="0" spc="120">
                          <a:solidFill>
                            <a:srgbClr val="5A6B64"/>
                          </a:solidFill>
                          <a:latin typeface="Geist Mono"/>
                        </a:rPr>
                        <a:t>REVENUE</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r"/>
                      <a:r>
                        <a:rPr sz="950" b="0" i="0" spc="120">
                          <a:solidFill>
                            <a:srgbClr val="5A6B64"/>
                          </a:solidFill>
                          <a:latin typeface="Geist Mono"/>
                        </a:rPr>
                        <a:t>ROAS</a:t>
                      </a:r>
                    </a:p>
                  </a:txBody>
                  <a:tcPr marL="91440" marR="91440" marT="18288" marB="18288" anchor="ctr">
                    <a:lnL w="0">
                      <a:noFill/>
                    </a:lnL>
                    <a:lnR w="0">
                      <a:noFill/>
                    </a:lnR>
                    <a:lnT w="0">
                      <a:noFill/>
                    </a:lnT>
                    <a:lnB w="9525">
                      <a:solidFill>
                        <a:srgbClr val="E2E4EA"/>
                      </a:solidFill>
                    </a:lnB>
                    <a:solidFill>
                      <a:srgbClr val="EEF7F4"/>
                    </a:solidFill>
                  </a:tcPr>
                </a:tc>
                <a:tc>
                  <a:txBody>
                    <a:bodyPr wrap="none"/>
                    <a:lstStyle/>
                    <a:p>
                      <a:pPr algn="r"/>
                      <a:r>
                        <a:rPr sz="950" b="0" i="0" spc="120">
                          <a:solidFill>
                            <a:srgbClr val="5A6B64"/>
                          </a:solidFill>
                          <a:latin typeface="Geist Mono"/>
                        </a:rPr>
                        <a:t>COST PER CUSTOMER</a:t>
                      </a:r>
                    </a:p>
                  </a:txBody>
                  <a:tcPr marL="91440" marR="91440" marT="18288" marB="18288" anchor="ctr">
                    <a:lnL w="0">
                      <a:noFill/>
                    </a:lnL>
                    <a:lnR w="0">
                      <a:noFill/>
                    </a:lnR>
                    <a:lnT w="0">
                      <a:noFill/>
                    </a:lnT>
                    <a:lnB w="9525">
                      <a:solidFill>
                        <a:srgbClr val="E2E4EA"/>
                      </a:solidFill>
                    </a:lnB>
                    <a:solidFill>
                      <a:srgbClr val="EEF7F4"/>
                    </a:solidFill>
                  </a:tcPr>
                </a:tc>
              </a:tr>
              <a:tr h="429429">
                <a:tc>
                  <a:txBody>
                    <a:bodyPr wrap="none"/>
                    <a:lstStyle/>
                    <a:p>
                      <a:pPr algn="l"/>
                      <a:r>
                        <a:rPr sz="1100" b="1" i="0">
                          <a:solidFill>
                            <a:srgbClr val="0B1F1A"/>
                          </a:solidFill>
                          <a:latin typeface="Geist"/>
                        </a:rPr>
                        <a:t>Google Ads</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$18.9K</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5,320</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7.8%</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87</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$100K</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5.3x</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$217</a:t>
                      </a:r>
                    </a:p>
                  </a:txBody>
                  <a:tcPr marL="91440" marR="91440" marT="18288" marB="18288" anchor="ctr">
                    <a:lnL w="0">
                      <a:noFill/>
                    </a:lnL>
                    <a:lnR w="0">
                      <a:noFill/>
                    </a:lnR>
                    <a:lnT w="0">
                      <a:noFill/>
                    </a:lnT>
                    <a:lnB w="9525">
                      <a:solidFill>
                        <a:srgbClr val="0160BF"/>
                      </a:solidFill>
                    </a:lnB>
                    <a:solidFill>
                      <a:srgbClr val="FFFFFF"/>
                    </a:solidFill>
                  </a:tcPr>
                </a:tc>
              </a:tr>
              <a:tr h="429429">
                <a:tc>
                  <a:txBody>
                    <a:bodyPr wrap="none"/>
                    <a:lstStyle/>
                    <a:p>
                      <a:pPr algn="l"/>
                      <a:r>
                        <a:rPr sz="1100" b="1" i="0">
                          <a:solidFill>
                            <a:srgbClr val="0B1F1A"/>
                          </a:solidFill>
                          <a:latin typeface="Geist"/>
                        </a:rPr>
                        <a:t>Meta Ads</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r"/>
                      <a:r>
                        <a:rPr sz="1100" b="0" i="0">
                          <a:solidFill>
                            <a:srgbClr val="0B1F1A"/>
                          </a:solidFill>
                          <a:latin typeface="Geist"/>
                        </a:rPr>
                        <a:t>$9,100</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r"/>
                      <a:r>
                        <a:rPr sz="1100" b="0" i="0">
                          <a:solidFill>
                            <a:srgbClr val="0B1F1A"/>
                          </a:solidFill>
                          <a:latin typeface="Geist"/>
                        </a:rPr>
                        <a:t>11,640</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r"/>
                      <a:r>
                        <a:rPr sz="1100" b="0" i="0">
                          <a:solidFill>
                            <a:srgbClr val="0B1F1A"/>
                          </a:solidFill>
                          <a:latin typeface="Geist"/>
                        </a:rPr>
                        <a:t>2.5%</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r"/>
                      <a:r>
                        <a:rPr sz="1100" b="0" i="0">
                          <a:solidFill>
                            <a:srgbClr val="0B1F1A"/>
                          </a:solidFill>
                          <a:latin typeface="Geist"/>
                        </a:rPr>
                        <a:t>34</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r"/>
                      <a:r>
                        <a:rPr sz="1100" b="0" i="0">
                          <a:solidFill>
                            <a:srgbClr val="0B1F1A"/>
                          </a:solidFill>
                          <a:latin typeface="Geist"/>
                        </a:rPr>
                        <a:t>$64.4K</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r"/>
                      <a:r>
                        <a:rPr sz="1100" b="0" i="0">
                          <a:solidFill>
                            <a:srgbClr val="0B1F1A"/>
                          </a:solidFill>
                          <a:latin typeface="Geist"/>
                        </a:rPr>
                        <a:t>7.1x</a:t>
                      </a:r>
                    </a:p>
                  </a:txBody>
                  <a:tcPr marL="91440" marR="91440" marT="18288" marB="18288" anchor="ctr">
                    <a:lnL w="0">
                      <a:noFill/>
                    </a:lnL>
                    <a:lnR w="0">
                      <a:noFill/>
                    </a:lnR>
                    <a:lnT w="0">
                      <a:noFill/>
                    </a:lnT>
                    <a:lnB w="9525">
                      <a:solidFill>
                        <a:srgbClr val="0160BF"/>
                      </a:solidFill>
                    </a:lnB>
                    <a:solidFill>
                      <a:srgbClr val="EEF7F4"/>
                    </a:solidFill>
                  </a:tcPr>
                </a:tc>
                <a:tc>
                  <a:txBody>
                    <a:bodyPr wrap="none"/>
                    <a:lstStyle/>
                    <a:p>
                      <a:pPr algn="r"/>
                      <a:r>
                        <a:rPr sz="1100" b="0" i="0">
                          <a:solidFill>
                            <a:srgbClr val="0B1F1A"/>
                          </a:solidFill>
                          <a:latin typeface="Geist"/>
                        </a:rPr>
                        <a:t>$268</a:t>
                      </a:r>
                    </a:p>
                  </a:txBody>
                  <a:tcPr marL="91440" marR="91440" marT="18288" marB="18288" anchor="ctr">
                    <a:lnL w="0">
                      <a:noFill/>
                    </a:lnL>
                    <a:lnR w="0">
                      <a:noFill/>
                    </a:lnR>
                    <a:lnT w="0">
                      <a:noFill/>
                    </a:lnT>
                    <a:lnB w="9525">
                      <a:solidFill>
                        <a:srgbClr val="0160BF"/>
                      </a:solidFill>
                    </a:lnB>
                    <a:solidFill>
                      <a:srgbClr val="EEF7F4"/>
                    </a:solidFill>
                  </a:tcPr>
                </a:tc>
              </a:tr>
              <a:tr h="429429">
                <a:tc>
                  <a:txBody>
                    <a:bodyPr wrap="none"/>
                    <a:lstStyle/>
                    <a:p>
                      <a:pPr algn="l"/>
                      <a:r>
                        <a:rPr sz="1100" b="1" i="0">
                          <a:solidFill>
                            <a:srgbClr val="0B1F1A"/>
                          </a:solidFill>
                          <a:latin typeface="Geist"/>
                        </a:rPr>
                        <a:t>Organic</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10,581</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2.0%</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49</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$35.9K</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r>
              <a:tr h="429429">
                <a:tc>
                  <a:txBody>
                    <a:bodyPr wrap="none"/>
                    <a:lstStyle/>
                    <a:p>
                      <a:pPr algn="l"/>
                      <a:r>
                        <a:rPr sz="1100" b="1" i="0">
                          <a:solidFill>
                            <a:srgbClr val="0B1F1A"/>
                          </a:solidFill>
                          <a:latin typeface="Geist"/>
                        </a:rPr>
                        <a:t>Direct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8,201</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1.0%</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23</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$31K</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r>
              <a:tr h="429429">
                <a:tc>
                  <a:txBody>
                    <a:bodyPr wrap="none"/>
                    <a:lstStyle/>
                    <a:p>
                      <a:pPr algn="l"/>
                      <a:r>
                        <a:rPr sz="1100" b="1" i="0">
                          <a:solidFill>
                            <a:srgbClr val="0B1F1A"/>
                          </a:solidFill>
                          <a:latin typeface="Geist"/>
                        </a:rPr>
                        <a:t>Referral</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1,718</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4.9%</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23</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$19.3K</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r>
              <a:tr h="429429">
                <a:tc>
                  <a:txBody>
                    <a:bodyPr wrap="none"/>
                    <a:lstStyle/>
                    <a:p>
                      <a:pPr algn="l"/>
                      <a:r>
                        <a:rPr sz="1100" b="1" i="0">
                          <a:solidFill>
                            <a:srgbClr val="0B1F1A"/>
                          </a:solidFill>
                          <a:latin typeface="Geist"/>
                        </a:rPr>
                        <a:t>Social</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3,362</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1.1%</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3</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$700</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r>
              <a:tr h="429429">
                <a:tc>
                  <a:txBody>
                    <a:bodyPr wrap="none"/>
                    <a:lstStyle/>
                    <a:p>
                      <a:pPr algn="l"/>
                      <a:r>
                        <a:rPr sz="1100" b="1" i="0">
                          <a:solidFill>
                            <a:srgbClr val="0B1F1A"/>
                          </a:solidFill>
                          <a:latin typeface="Geist"/>
                        </a:rPr>
                        <a:t>No form lead</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l"/>
                      <a:r>
                        <a:rPr sz="1100" b="0" i="0">
                          <a:solidFill>
                            <a:srgbClr val="0B1F1A"/>
                          </a:solidFill>
                          <a:latin typeface="Geist"/>
                        </a:rPr>
                        <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10</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$20K</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c>
                  <a:txBody>
                    <a:bodyPr wrap="none"/>
                    <a:lstStyle/>
                    <a:p>
                      <a:pPr algn="r"/>
                      <a:r>
                        <a:rPr sz="1100" b="0" i="0">
                          <a:solidFill>
                            <a:srgbClr val="0B1F1A"/>
                          </a:solidFill>
                          <a:latin typeface="Geist"/>
                        </a:rPr>
                        <a:t>–</a:t>
                      </a:r>
                    </a:p>
                  </a:txBody>
                  <a:tcPr marL="91440" marR="91440" marT="18288" marB="18288" anchor="ctr">
                    <a:lnL w="0">
                      <a:noFill/>
                    </a:lnL>
                    <a:lnR w="0">
                      <a:noFill/>
                    </a:lnR>
                    <a:lnT w="0">
                      <a:noFill/>
                    </a:lnT>
                    <a:lnB w="9525">
                      <a:solidFill>
                        <a:srgbClr val="0160BF"/>
                      </a:solidFill>
                    </a:lnB>
                    <a:solidFill>
                      <a:srgbClr val="FFFFFF"/>
                    </a:solidFill>
                  </a:tcPr>
                </a:tc>
              </a:tr>
              <a:tr h="429429">
                <a:tc>
                  <a:txBody>
                    <a:bodyPr wrap="none"/>
                    <a:lstStyle/>
                    <a:p>
                      <a:pPr algn="l"/>
                      <a:r>
                        <a:rPr sz="1100" b="1" i="0">
                          <a:solidFill>
                            <a:srgbClr val="0B1F1A"/>
                          </a:solidFill>
                          <a:latin typeface="Geist"/>
                        </a:rPr>
                        <a:t>Total</a:t>
                      </a:r>
                    </a:p>
                  </a:txBody>
                  <a:tcPr marL="91440" marR="91440" marT="18288" marB="18288" anchor="ctr">
                    <a:lnL w="0">
                      <a:noFill/>
                    </a:lnL>
                    <a:lnR w="0">
                      <a:noFill/>
                    </a:lnR>
                    <a:lnT w="9525">
                      <a:solidFill>
                        <a:srgbClr val="5A6B64"/>
                      </a:solidFill>
                    </a:lnT>
                    <a:lnB w="0">
                      <a:noFill/>
                    </a:lnB>
                    <a:solidFill>
                      <a:srgbClr val="EEF7F4"/>
                    </a:solidFill>
                  </a:tcPr>
                </a:tc>
                <a:tc>
                  <a:txBody>
                    <a:bodyPr wrap="none"/>
                    <a:lstStyle/>
                    <a:p>
                      <a:pPr algn="r"/>
                      <a:r>
                        <a:rPr sz="1100" b="1" i="0">
                          <a:solidFill>
                            <a:srgbClr val="0B1F1A"/>
                          </a:solidFill>
                          <a:latin typeface="Geist"/>
                        </a:rPr>
                        <a:t>$27.9K</a:t>
                      </a:r>
                    </a:p>
                  </a:txBody>
                  <a:tcPr marL="91440" marR="91440" marT="18288" marB="18288" anchor="ctr">
                    <a:lnL w="0">
                      <a:noFill/>
                    </a:lnL>
                    <a:lnR w="0">
                      <a:noFill/>
                    </a:lnR>
                    <a:lnT w="9525">
                      <a:solidFill>
                        <a:srgbClr val="5A6B64"/>
                      </a:solidFill>
                    </a:lnT>
                    <a:lnB w="0">
                      <a:noFill/>
                    </a:lnB>
                    <a:solidFill>
                      <a:srgbClr val="EEF7F4"/>
                    </a:solidFill>
                  </a:tcPr>
                </a:tc>
                <a:tc>
                  <a:txBody>
                    <a:bodyPr wrap="none"/>
                    <a:lstStyle/>
                    <a:p>
                      <a:pPr algn="r"/>
                      <a:r>
                        <a:rPr sz="1100" b="1" i="0">
                          <a:solidFill>
                            <a:srgbClr val="0B1F1A"/>
                          </a:solidFill>
                          <a:latin typeface="Geist"/>
                        </a:rPr>
                        <a:t>40,822</a:t>
                      </a:r>
                    </a:p>
                  </a:txBody>
                  <a:tcPr marL="91440" marR="91440" marT="18288" marB="18288" anchor="ctr">
                    <a:lnL w="0">
                      <a:noFill/>
                    </a:lnL>
                    <a:lnR w="0">
                      <a:noFill/>
                    </a:lnR>
                    <a:lnT w="9525">
                      <a:solidFill>
                        <a:srgbClr val="5A6B64"/>
                      </a:solidFill>
                    </a:lnT>
                    <a:lnB w="0">
                      <a:noFill/>
                    </a:lnB>
                    <a:solidFill>
                      <a:srgbClr val="EEF7F4"/>
                    </a:solidFill>
                  </a:tcPr>
                </a:tc>
                <a:tc>
                  <a:txBody>
                    <a:bodyPr wrap="none"/>
                    <a:lstStyle/>
                    <a:p>
                      <a:pPr algn="l"/>
                      <a:r>
                        <a:rPr sz="1100" b="1" i="0">
                          <a:solidFill>
                            <a:srgbClr val="0B1F1A"/>
                          </a:solidFill>
                          <a:latin typeface="Geist"/>
                        </a:rPr>
                        <a:t>1,120</a:t>
                      </a:r>
                    </a:p>
                  </a:txBody>
                  <a:tcPr marL="91440" marR="91440" marT="18288" marB="18288" anchor="ctr">
                    <a:lnL w="0">
                      <a:noFill/>
                    </a:lnL>
                    <a:lnR w="0">
                      <a:noFill/>
                    </a:lnR>
                    <a:lnT w="9525">
                      <a:solidFill>
                        <a:srgbClr val="5A6B64"/>
                      </a:solidFill>
                    </a:lnT>
                    <a:lnB w="0">
                      <a:noFill/>
                    </a:lnB>
                    <a:solidFill>
                      <a:srgbClr val="EEF7F4"/>
                    </a:solidFill>
                  </a:tcPr>
                </a:tc>
                <a:tc>
                  <a:txBody>
                    <a:bodyPr wrap="none"/>
                    <a:lstStyle/>
                    <a:p>
                      <a:pPr algn="r"/>
                      <a:r>
                        <a:rPr sz="1100" b="1" i="0">
                          <a:solidFill>
                            <a:srgbClr val="0B1F1A"/>
                          </a:solidFill>
                          <a:latin typeface="Geist"/>
                        </a:rPr>
                        <a:t>2.7%</a:t>
                      </a:r>
                    </a:p>
                  </a:txBody>
                  <a:tcPr marL="91440" marR="91440" marT="18288" marB="18288" anchor="ctr">
                    <a:lnL w="0">
                      <a:noFill/>
                    </a:lnL>
                    <a:lnR w="0">
                      <a:noFill/>
                    </a:lnR>
                    <a:lnT w="9525">
                      <a:solidFill>
                        <a:srgbClr val="5A6B64"/>
                      </a:solidFill>
                    </a:lnT>
                    <a:lnB w="0">
                      <a:noFill/>
                    </a:lnB>
                    <a:solidFill>
                      <a:srgbClr val="EEF7F4"/>
                    </a:solidFill>
                  </a:tcPr>
                </a:tc>
                <a:tc>
                  <a:txBody>
                    <a:bodyPr wrap="none"/>
                    <a:lstStyle/>
                    <a:p>
                      <a:pPr algn="r"/>
                      <a:r>
                        <a:rPr sz="1100" b="1" i="0">
                          <a:solidFill>
                            <a:srgbClr val="0B1F1A"/>
                          </a:solidFill>
                          <a:latin typeface="Geist"/>
                        </a:rPr>
                        <a:t>229</a:t>
                      </a:r>
                    </a:p>
                  </a:txBody>
                  <a:tcPr marL="91440" marR="91440" marT="18288" marB="18288" anchor="ctr">
                    <a:lnL w="0">
                      <a:noFill/>
                    </a:lnL>
                    <a:lnR w="0">
                      <a:noFill/>
                    </a:lnR>
                    <a:lnT w="9525">
                      <a:solidFill>
                        <a:srgbClr val="5A6B64"/>
                      </a:solidFill>
                    </a:lnT>
                    <a:lnB w="0">
                      <a:noFill/>
                    </a:lnB>
                    <a:solidFill>
                      <a:srgbClr val="EEF7F4"/>
                    </a:solidFill>
                  </a:tcPr>
                </a:tc>
                <a:tc>
                  <a:txBody>
                    <a:bodyPr wrap="none"/>
                    <a:lstStyle/>
                    <a:p>
                      <a:pPr algn="r"/>
                      <a:r>
                        <a:rPr sz="1100" b="1" i="0">
                          <a:solidFill>
                            <a:srgbClr val="0B1F1A"/>
                          </a:solidFill>
                          <a:latin typeface="Geist"/>
                        </a:rPr>
                        <a:t>$271K</a:t>
                      </a:r>
                    </a:p>
                  </a:txBody>
                  <a:tcPr marL="91440" marR="91440" marT="18288" marB="18288" anchor="ctr">
                    <a:lnL w="0">
                      <a:noFill/>
                    </a:lnL>
                    <a:lnR w="0">
                      <a:noFill/>
                    </a:lnR>
                    <a:lnT w="9525">
                      <a:solidFill>
                        <a:srgbClr val="5A6B64"/>
                      </a:solidFill>
                    </a:lnT>
                    <a:lnB w="0">
                      <a:noFill/>
                    </a:lnB>
                    <a:solidFill>
                      <a:srgbClr val="EEF7F4"/>
                    </a:solidFill>
                  </a:tcPr>
                </a:tc>
                <a:tc>
                  <a:txBody>
                    <a:bodyPr wrap="none"/>
                    <a:lstStyle/>
                    <a:p>
                      <a:pPr algn="r"/>
                      <a:r>
                        <a:rPr sz="1100" b="1" i="0">
                          <a:solidFill>
                            <a:srgbClr val="0B1F1A"/>
                          </a:solidFill>
                          <a:latin typeface="Geist"/>
                        </a:rPr>
                        <a:t>5.9x</a:t>
                      </a:r>
                    </a:p>
                  </a:txBody>
                  <a:tcPr marL="91440" marR="91440" marT="18288" marB="18288" anchor="ctr">
                    <a:lnL w="0">
                      <a:noFill/>
                    </a:lnL>
                    <a:lnR w="0">
                      <a:noFill/>
                    </a:lnR>
                    <a:lnT w="9525">
                      <a:solidFill>
                        <a:srgbClr val="5A6B64"/>
                      </a:solidFill>
                    </a:lnT>
                    <a:lnB w="0">
                      <a:noFill/>
                    </a:lnB>
                    <a:solidFill>
                      <a:srgbClr val="EEF7F4"/>
                    </a:solidFill>
                  </a:tcPr>
                </a:tc>
                <a:tc>
                  <a:txBody>
                    <a:bodyPr wrap="none"/>
                    <a:lstStyle/>
                    <a:p>
                      <a:pPr algn="r"/>
                      <a:r>
                        <a:rPr sz="1100" b="1" i="0">
                          <a:solidFill>
                            <a:srgbClr val="0B1F1A"/>
                          </a:solidFill>
                          <a:latin typeface="Geist"/>
                        </a:rPr>
                        <a:t>$231</a:t>
                      </a:r>
                    </a:p>
                  </a:txBody>
                  <a:tcPr marL="91440" marR="91440" marT="18288" marB="18288" anchor="ctr">
                    <a:lnL w="0">
                      <a:noFill/>
                    </a:lnL>
                    <a:lnR w="0">
                      <a:noFill/>
                    </a:lnR>
                    <a:lnT w="9525">
                      <a:solidFill>
                        <a:srgbClr val="5A6B64"/>
                      </a:solidFill>
                    </a:lnT>
                    <a:lnB w="0">
                      <a:noFill/>
                    </a:lnB>
                    <a:solidFill>
                      <a:srgbClr val="EEF7F4"/>
                    </a:solidFill>
                  </a:tcPr>
                </a:tc>
              </a:tr>
            </a:tbl>
          </a:graphicData>
        </a:graphic>
      </p:graphicFrame>
      <p:sp>
        <p:nvSpPr>
          <p:cNvPr id="7" name="TextBox 6"/>
          <p:cNvSpPr txBox="1"/>
          <p:nvPr/>
        </p:nvSpPr>
        <p:spPr>
          <a:xfrm>
            <a:off x="4866218" y="2695448"/>
            <a:ext cx="502920" cy="237744"/>
          </a:xfrm>
          <a:prstGeom prst="rect">
            <a:avLst/>
          </a:prstGeom>
          <a:noFill/>
        </p:spPr>
        <p:txBody>
          <a:bodyPr wrap="square" lIns="0" rIns="0" tIns="0" bIns="0" anchor="ctr">
            <a:noAutofit/>
          </a:bodyPr>
          <a:lstStyle/>
          <a:p>
            <a:pPr algn="r"/>
            <a:r>
              <a:rPr sz="1100" b="1" i="0">
                <a:solidFill>
                  <a:srgbClr val="0B1F1A"/>
                </a:solidFill>
                <a:latin typeface="Geist"/>
              </a:rPr>
              <a:t>415</a:t>
            </a:r>
          </a:p>
        </p:txBody>
      </p:sp>
      <p:sp>
        <p:nvSpPr>
          <p:cNvPr id="8" name="Rounded Rectangle 7"/>
          <p:cNvSpPr/>
          <p:nvPr/>
        </p:nvSpPr>
        <p:spPr>
          <a:xfrm>
            <a:off x="5460578" y="2768600"/>
            <a:ext cx="1179900"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ounded Rectangle 8"/>
          <p:cNvSpPr/>
          <p:nvPr/>
        </p:nvSpPr>
        <p:spPr>
          <a:xfrm>
            <a:off x="5460578" y="2768600"/>
            <a:ext cx="1179900"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866218" y="3124877"/>
            <a:ext cx="502920" cy="237744"/>
          </a:xfrm>
          <a:prstGeom prst="rect">
            <a:avLst/>
          </a:prstGeom>
          <a:noFill/>
        </p:spPr>
        <p:txBody>
          <a:bodyPr wrap="square" lIns="0" rIns="0" tIns="0" bIns="0" anchor="ctr">
            <a:noAutofit/>
          </a:bodyPr>
          <a:lstStyle/>
          <a:p>
            <a:pPr algn="r"/>
            <a:r>
              <a:rPr sz="1100" b="1" i="0">
                <a:solidFill>
                  <a:srgbClr val="0B1F1A"/>
                </a:solidFill>
                <a:latin typeface="Geist"/>
              </a:rPr>
              <a:t>287</a:t>
            </a:r>
          </a:p>
        </p:txBody>
      </p:sp>
      <p:sp>
        <p:nvSpPr>
          <p:cNvPr id="11" name="Rounded Rectangle 10"/>
          <p:cNvSpPr/>
          <p:nvPr/>
        </p:nvSpPr>
        <p:spPr>
          <a:xfrm>
            <a:off x="5460578" y="3198029"/>
            <a:ext cx="1179900"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5460578" y="3198029"/>
            <a:ext cx="815979"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4866218" y="3554307"/>
            <a:ext cx="502920" cy="237744"/>
          </a:xfrm>
          <a:prstGeom prst="rect">
            <a:avLst/>
          </a:prstGeom>
          <a:noFill/>
        </p:spPr>
        <p:txBody>
          <a:bodyPr wrap="square" lIns="0" rIns="0" tIns="0" bIns="0" anchor="ctr">
            <a:noAutofit/>
          </a:bodyPr>
          <a:lstStyle/>
          <a:p>
            <a:pPr algn="r"/>
            <a:r>
              <a:rPr sz="1100" b="1" i="0">
                <a:solidFill>
                  <a:srgbClr val="0B1F1A"/>
                </a:solidFill>
                <a:latin typeface="Geist"/>
              </a:rPr>
              <a:t>210</a:t>
            </a:r>
          </a:p>
        </p:txBody>
      </p:sp>
      <p:sp>
        <p:nvSpPr>
          <p:cNvPr id="14" name="Rounded Rectangle 13"/>
          <p:cNvSpPr/>
          <p:nvPr/>
        </p:nvSpPr>
        <p:spPr>
          <a:xfrm>
            <a:off x="5460578" y="3627459"/>
            <a:ext cx="1179900"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5460578" y="3627459"/>
            <a:ext cx="597058"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4866218" y="3983736"/>
            <a:ext cx="502920" cy="237744"/>
          </a:xfrm>
          <a:prstGeom prst="rect">
            <a:avLst/>
          </a:prstGeom>
          <a:noFill/>
        </p:spPr>
        <p:txBody>
          <a:bodyPr wrap="square" lIns="0" rIns="0" tIns="0" bIns="0" anchor="ctr">
            <a:noAutofit/>
          </a:bodyPr>
          <a:lstStyle/>
          <a:p>
            <a:pPr algn="r"/>
            <a:r>
              <a:rPr sz="1100" b="1" i="0">
                <a:solidFill>
                  <a:srgbClr val="0B1F1A"/>
                </a:solidFill>
                <a:latin typeface="Geist"/>
              </a:rPr>
              <a:t>85</a:t>
            </a:r>
          </a:p>
        </p:txBody>
      </p:sp>
      <p:sp>
        <p:nvSpPr>
          <p:cNvPr id="17" name="Rounded Rectangle 16"/>
          <p:cNvSpPr/>
          <p:nvPr/>
        </p:nvSpPr>
        <p:spPr>
          <a:xfrm>
            <a:off x="5460578" y="4056888"/>
            <a:ext cx="1179900"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Rounded Rectangle 17"/>
          <p:cNvSpPr/>
          <p:nvPr/>
        </p:nvSpPr>
        <p:spPr>
          <a:xfrm>
            <a:off x="5460578" y="4056888"/>
            <a:ext cx="241666"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866218" y="4413165"/>
            <a:ext cx="502920" cy="237744"/>
          </a:xfrm>
          <a:prstGeom prst="rect">
            <a:avLst/>
          </a:prstGeom>
          <a:noFill/>
        </p:spPr>
        <p:txBody>
          <a:bodyPr wrap="square" lIns="0" rIns="0" tIns="0" bIns="0" anchor="ctr">
            <a:noAutofit/>
          </a:bodyPr>
          <a:lstStyle/>
          <a:p>
            <a:pPr algn="r"/>
            <a:r>
              <a:rPr sz="1100" b="1" i="0">
                <a:solidFill>
                  <a:srgbClr val="0B1F1A"/>
                </a:solidFill>
                <a:latin typeface="Geist"/>
              </a:rPr>
              <a:t>85</a:t>
            </a:r>
          </a:p>
        </p:txBody>
      </p:sp>
      <p:sp>
        <p:nvSpPr>
          <p:cNvPr id="20" name="Rounded Rectangle 19"/>
          <p:cNvSpPr/>
          <p:nvPr/>
        </p:nvSpPr>
        <p:spPr>
          <a:xfrm>
            <a:off x="5460578" y="4486317"/>
            <a:ext cx="1179900"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5460578" y="4486317"/>
            <a:ext cx="241666"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4866218" y="4842595"/>
            <a:ext cx="502920" cy="237744"/>
          </a:xfrm>
          <a:prstGeom prst="rect">
            <a:avLst/>
          </a:prstGeom>
          <a:noFill/>
        </p:spPr>
        <p:txBody>
          <a:bodyPr wrap="square" lIns="0" rIns="0" tIns="0" bIns="0" anchor="ctr">
            <a:noAutofit/>
          </a:bodyPr>
          <a:lstStyle/>
          <a:p>
            <a:pPr algn="r"/>
            <a:r>
              <a:rPr sz="1100" b="1" i="0">
                <a:solidFill>
                  <a:srgbClr val="0B1F1A"/>
                </a:solidFill>
                <a:latin typeface="Geist"/>
              </a:rPr>
              <a:t>38</a:t>
            </a:r>
          </a:p>
        </p:txBody>
      </p:sp>
      <p:sp>
        <p:nvSpPr>
          <p:cNvPr id="23" name="Rounded Rectangle 22"/>
          <p:cNvSpPr/>
          <p:nvPr/>
        </p:nvSpPr>
        <p:spPr>
          <a:xfrm>
            <a:off x="5460578" y="4915747"/>
            <a:ext cx="1179900"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4" name="Rounded Rectangle 23"/>
          <p:cNvSpPr/>
          <p:nvPr/>
        </p:nvSpPr>
        <p:spPr>
          <a:xfrm>
            <a:off x="5460578" y="4915747"/>
            <a:ext cx="108039" cy="91440"/>
          </a:xfrm>
          <a:prstGeom prst="roundRect">
            <a:avLst>
              <a:gd name="adj" fmla="val 10000"/>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4866218" y="5272024"/>
            <a:ext cx="502920" cy="237744"/>
          </a:xfrm>
          <a:prstGeom prst="rect">
            <a:avLst/>
          </a:prstGeom>
          <a:noFill/>
        </p:spPr>
        <p:txBody>
          <a:bodyPr wrap="square" lIns="0" rIns="0" tIns="0" bIns="0" anchor="ctr">
            <a:noAutofit/>
          </a:bodyPr>
          <a:lstStyle/>
          <a:p>
            <a:pPr algn="r"/>
            <a:r>
              <a:rPr sz="1100" b="1" i="0">
                <a:solidFill>
                  <a:srgbClr val="0B1F1A"/>
                </a:solidFill>
                <a:latin typeface="Geist"/>
              </a:rPr>
              <a:t>0</a:t>
            </a:r>
          </a:p>
        </p:txBody>
      </p:sp>
      <p:sp>
        <p:nvSpPr>
          <p:cNvPr id="26" name="Rounded Rectangle 25"/>
          <p:cNvSpPr/>
          <p:nvPr/>
        </p:nvSpPr>
        <p:spPr>
          <a:xfrm>
            <a:off x="5460578" y="5345176"/>
            <a:ext cx="1179900" cy="91440"/>
          </a:xfrm>
          <a:prstGeom prst="roundRect">
            <a:avLst>
              <a:gd name="adj" fmla="val 10000"/>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7" name="TextBox 26"/>
          <p:cNvSpPr txBox="1"/>
          <p:nvPr/>
        </p:nvSpPr>
        <p:spPr>
          <a:xfrm>
            <a:off x="566928" y="6053328"/>
            <a:ext cx="11057839" cy="228600"/>
          </a:xfrm>
          <a:prstGeom prst="rect">
            <a:avLst/>
          </a:prstGeom>
          <a:noFill/>
        </p:spPr>
        <p:txBody>
          <a:bodyPr wrap="square" lIns="0" rIns="0" tIns="0" bIns="0" anchor="t">
            <a:noAutofit/>
          </a:bodyPr>
          <a:lstStyle/>
          <a:p>
            <a:pPr algn="l"/>
            <a:r>
              <a:rPr sz="1000" b="0" i="0">
                <a:solidFill>
                  <a:srgbClr val="5A6B64"/>
                </a:solidFill>
                <a:latin typeface="Geist"/>
              </a:rPr>
              <a:t>Leads count toward the channel of their form fill. Sessions are grouped the same way from Google Analytics source and medium. ROAS and cost per customer in the Total line cover your ad platforms only.</a:t>
            </a:r>
          </a:p>
        </p:txBody>
      </p:sp>
      <p:sp>
        <p:nvSpPr>
          <p:cNvPr id="28" name="TextBox 27"/>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Full-funnel performance, Northwind Dental</a:t>
            </a:r>
          </a:p>
        </p:txBody>
      </p:sp>
      <p:sp>
        <p:nvSpPr>
          <p:cNvPr id="29" name="TextBox 28"/>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4 / 8</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SPEND TO REVENUE</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What each ad </a:t>
            </a:r>
            <a:r>
              <a:rPr sz="3200" b="0" i="1">
                <a:solidFill>
                  <a:srgbClr val="0E7C66"/>
                </a:solidFill>
                <a:latin typeface="Instrument Serif"/>
              </a:rPr>
              <a:t>dollar</a:t>
            </a:r>
            <a:r>
              <a:rPr sz="3200" b="0" i="0">
                <a:solidFill>
                  <a:srgbClr val="0B1F1A"/>
                </a:solidFill>
                <a:latin typeface="Instrument Serif"/>
              </a:rPr>
              <a:t> brought back.</a:t>
            </a:r>
          </a:p>
        </p:txBody>
      </p:sp>
      <p:sp>
        <p:nvSpPr>
          <p:cNvPr id="4" name="Rounded Rectangle 3"/>
          <p:cNvSpPr/>
          <p:nvPr/>
        </p:nvSpPr>
        <p:spPr>
          <a:xfrm>
            <a:off x="566928" y="1475232"/>
            <a:ext cx="7086600" cy="4760976"/>
          </a:xfrm>
          <a:prstGeom prst="roundRect">
            <a:avLst>
              <a:gd name="adj" fmla="val 768"/>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795528" y="1703832"/>
            <a:ext cx="6629400" cy="292608"/>
          </a:xfrm>
          <a:prstGeom prst="rect">
            <a:avLst/>
          </a:prstGeom>
          <a:noFill/>
        </p:spPr>
        <p:txBody>
          <a:bodyPr wrap="square" lIns="0" rIns="0" tIns="0" bIns="0" anchor="t">
            <a:noAutofit/>
          </a:bodyPr>
          <a:lstStyle/>
          <a:p>
            <a:pPr algn="l"/>
            <a:r>
              <a:rPr sz="1400" b="0" i="0">
                <a:solidFill>
                  <a:srgbClr val="0B1F1A"/>
                </a:solidFill>
                <a:latin typeface="Instrument Serif"/>
              </a:rPr>
              <a:t>From ad spend to </a:t>
            </a:r>
            <a:r>
              <a:rPr sz="1400" b="0" i="1">
                <a:solidFill>
                  <a:srgbClr val="0E7C66"/>
                </a:solidFill>
                <a:latin typeface="Instrument Serif"/>
              </a:rPr>
              <a:t>revenue</a:t>
            </a:r>
          </a:p>
        </p:txBody>
      </p:sp>
      <p:graphicFrame>
        <p:nvGraphicFramePr>
          <p:cNvPr id="6" name="Chart 5"/>
          <p:cNvGraphicFramePr>
            <a:graphicFrameLocks noGrp="1"/>
          </p:cNvGraphicFramePr>
          <p:nvPr/>
        </p:nvGraphicFramePr>
        <p:xfrm>
          <a:off x="795528" y="2087880"/>
          <a:ext cx="6629400" cy="3645408"/>
        </p:xfrm>
        <a:graphic>
          <a:graphicData uri="http://schemas.openxmlformats.org/drawingml/2006/chart">
            <c:chart xmlns:c="http://schemas.openxmlformats.org/drawingml/2006/chart" r:id="rId2"/>
          </a:graphicData>
        </a:graphic>
      </p:graphicFrame>
      <p:sp>
        <p:nvSpPr>
          <p:cNvPr id="7" name="TextBox 6"/>
          <p:cNvSpPr txBox="1"/>
          <p:nvPr/>
        </p:nvSpPr>
        <p:spPr>
          <a:xfrm>
            <a:off x="795528" y="5788152"/>
            <a:ext cx="6629400" cy="237744"/>
          </a:xfrm>
          <a:prstGeom prst="rect">
            <a:avLst/>
          </a:prstGeom>
          <a:noFill/>
        </p:spPr>
        <p:txBody>
          <a:bodyPr wrap="square" lIns="0" rIns="0" tIns="0" bIns="0" anchor="t">
            <a:noAutofit/>
          </a:bodyPr>
          <a:lstStyle/>
          <a:p>
            <a:pPr algn="ctr"/>
            <a:r>
              <a:rPr sz="1000" b="0" i="0">
                <a:solidFill>
                  <a:srgbClr val="5A6B64"/>
                </a:solidFill>
                <a:latin typeface="Geist"/>
              </a:rPr>
              <a:t>Middle bars: each platform's revenue minus its own spend. Green adds, red loses.</a:t>
            </a:r>
          </a:p>
        </p:txBody>
      </p:sp>
      <p:sp>
        <p:nvSpPr>
          <p:cNvPr id="8" name="Rectangle 7"/>
          <p:cNvSpPr/>
          <p:nvPr/>
        </p:nvSpPr>
        <p:spPr>
          <a:xfrm>
            <a:off x="7836408" y="1475232"/>
            <a:ext cx="3788359" cy="4760976"/>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Rectangle 8"/>
          <p:cNvSpPr/>
          <p:nvPr/>
        </p:nvSpPr>
        <p:spPr>
          <a:xfrm>
            <a:off x="7841894" y="1480718"/>
            <a:ext cx="3777386" cy="1325880"/>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10" name="Connector 9"/>
          <p:cNvCxnSpPr/>
          <p:nvPr/>
        </p:nvCxnSpPr>
        <p:spPr>
          <a:xfrm>
            <a:off x="7836408" y="2801112"/>
            <a:ext cx="378835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8092440" y="1731264"/>
            <a:ext cx="3276295" cy="228600"/>
          </a:xfrm>
          <a:prstGeom prst="rect">
            <a:avLst/>
          </a:prstGeom>
          <a:noFill/>
        </p:spPr>
        <p:txBody>
          <a:bodyPr wrap="square" lIns="0" rIns="0" tIns="0" bIns="0" anchor="t">
            <a:noAutofit/>
          </a:bodyPr>
          <a:lstStyle/>
          <a:p>
            <a:pPr algn="l"/>
            <a:r>
              <a:rPr sz="850" b="0" i="0" spc="180">
                <a:solidFill>
                  <a:srgbClr val="0E7C66"/>
                </a:solidFill>
                <a:latin typeface="Geist Mono"/>
              </a:rPr>
              <a:t>RETURN ON AD SPEND</a:t>
            </a:r>
          </a:p>
        </p:txBody>
      </p:sp>
      <p:sp>
        <p:nvSpPr>
          <p:cNvPr id="12" name="TextBox 11"/>
          <p:cNvSpPr txBox="1"/>
          <p:nvPr/>
        </p:nvSpPr>
        <p:spPr>
          <a:xfrm>
            <a:off x="8092440" y="2023872"/>
            <a:ext cx="3276295" cy="645160"/>
          </a:xfrm>
          <a:prstGeom prst="rect">
            <a:avLst/>
          </a:prstGeom>
          <a:noFill/>
        </p:spPr>
        <p:txBody>
          <a:bodyPr wrap="square" lIns="0" rIns="0" tIns="0" bIns="0" anchor="t">
            <a:noAutofit/>
          </a:bodyPr>
          <a:lstStyle/>
          <a:p>
            <a:pPr algn="l">
              <a:lnSpc>
                <a:spcPct val="105000"/>
              </a:lnSpc>
            </a:pPr>
            <a:r>
              <a:rPr sz="2000" b="0" i="1">
                <a:solidFill>
                  <a:srgbClr val="0E7C66"/>
                </a:solidFill>
                <a:latin typeface="Instrument Serif"/>
              </a:rPr>
              <a:t>Meta Ads</a:t>
            </a:r>
            <a:r>
              <a:rPr sz="2000" b="0" i="0">
                <a:solidFill>
                  <a:srgbClr val="0B1F1A"/>
                </a:solidFill>
                <a:latin typeface="Instrument Serif"/>
              </a:rPr>
              <a:t> returned $7.08 per $1.</a:t>
            </a:r>
          </a:p>
        </p:txBody>
      </p:sp>
      <p:sp>
        <p:nvSpPr>
          <p:cNvPr id="13" name="TextBox 12"/>
          <p:cNvSpPr txBox="1"/>
          <p:nvPr/>
        </p:nvSpPr>
        <p:spPr>
          <a:xfrm>
            <a:off x="8092440" y="2983992"/>
            <a:ext cx="3276295" cy="2996184"/>
          </a:xfrm>
          <a:prstGeom prst="rect">
            <a:avLst/>
          </a:prstGeom>
          <a:noFill/>
        </p:spPr>
        <p:txBody>
          <a:bodyPr wrap="square" lIns="0" rIns="0" tIns="0" bIns="0" anchor="t">
            <a:noAutofit/>
          </a:bodyPr>
          <a:lstStyle/>
          <a:p>
            <a:pPr algn="l">
              <a:lnSpc>
                <a:spcPct val="118000"/>
              </a:lnSpc>
            </a:pPr>
            <a:r>
              <a:rPr sz="1300" b="0" i="0">
                <a:solidFill>
                  <a:srgbClr val="5A6B64"/>
                </a:solidFill>
                <a:latin typeface="Geist"/>
              </a:rPr>
              <a:t>It turned $9,100 of spend into $64.4K from 34 customers.</a:t>
            </a:r>
          </a:p>
          <a:p>
            <a:pPr algn="l">
              <a:lnSpc>
                <a:spcPct val="118000"/>
              </a:lnSpc>
              <a:spcBef>
                <a:spcPts val="715"/>
              </a:spcBef>
            </a:pPr>
            <a:r>
              <a:rPr sz="1300" b="0" i="0">
                <a:solidFill>
                  <a:srgbClr val="5A6B64"/>
                </a:solidFill>
                <a:latin typeface="Geist"/>
              </a:rPr>
              <a:t>Google Ads returned $5.31 per $1 on $18.9K.</a:t>
            </a:r>
          </a:p>
        </p:txBody>
      </p:sp>
      <p:sp>
        <p:nvSpPr>
          <p:cNvPr id="14" name="TextBox 13"/>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Full-funnel performance, Northwind Dental</a:t>
            </a:r>
          </a:p>
        </p:txBody>
      </p:sp>
      <p:sp>
        <p:nvSpPr>
          <p:cNvPr id="15" name="TextBox 14"/>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5 / 8</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54254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Google Ads vs </a:t>
            </a:r>
            <a:r>
              <a:rPr sz="3200" b="0" i="1">
                <a:solidFill>
                  <a:srgbClr val="0E7C66"/>
                </a:solidFill>
                <a:latin typeface="Instrument Serif"/>
              </a:rPr>
              <a:t>Meta Ads</a:t>
            </a:r>
          </a:p>
        </p:txBody>
      </p:sp>
      <p:sp>
        <p:nvSpPr>
          <p:cNvPr id="3" name="Rounded Rectangle 2"/>
          <p:cNvSpPr/>
          <p:nvPr/>
        </p:nvSpPr>
        <p:spPr>
          <a:xfrm>
            <a:off x="566928" y="1371600"/>
            <a:ext cx="11057839" cy="4206240"/>
          </a:xfrm>
          <a:prstGeom prst="roundRect">
            <a:avLst>
              <a:gd name="adj" fmla="val 869"/>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 name="Rounded Rectangle 3"/>
          <p:cNvSpPr/>
          <p:nvPr/>
        </p:nvSpPr>
        <p:spPr>
          <a:xfrm>
            <a:off x="6100826" y="1673352"/>
            <a:ext cx="118872" cy="118872"/>
          </a:xfrm>
          <a:prstGeom prst="roundRect">
            <a:avLst>
              <a:gd name="adj" fmla="val 2307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TextBox 4"/>
          <p:cNvSpPr txBox="1"/>
          <p:nvPr/>
        </p:nvSpPr>
        <p:spPr>
          <a:xfrm>
            <a:off x="3493008" y="1591056"/>
            <a:ext cx="3791560" cy="292608"/>
          </a:xfrm>
          <a:prstGeom prst="rect">
            <a:avLst/>
          </a:prstGeom>
          <a:noFill/>
        </p:spPr>
        <p:txBody>
          <a:bodyPr wrap="square" lIns="0" rIns="0" tIns="0" bIns="0" anchor="t">
            <a:noAutofit/>
          </a:bodyPr>
          <a:lstStyle/>
          <a:p>
            <a:pPr algn="r"/>
            <a:r>
              <a:rPr sz="1500" b="1" i="0">
                <a:solidFill>
                  <a:srgbClr val="0B1F1A"/>
                </a:solidFill>
                <a:latin typeface="Instrument Serif"/>
              </a:rPr>
              <a:t>Google Ads</a:t>
            </a:r>
          </a:p>
        </p:txBody>
      </p:sp>
      <p:sp>
        <p:nvSpPr>
          <p:cNvPr id="6" name="Rounded Rectangle 5"/>
          <p:cNvSpPr/>
          <p:nvPr/>
        </p:nvSpPr>
        <p:spPr>
          <a:xfrm>
            <a:off x="7741768" y="1673352"/>
            <a:ext cx="118872" cy="118872"/>
          </a:xfrm>
          <a:prstGeom prst="roundRect">
            <a:avLst>
              <a:gd name="adj" fmla="val 2307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952080" y="1591056"/>
            <a:ext cx="3928720" cy="292608"/>
          </a:xfrm>
          <a:prstGeom prst="rect">
            <a:avLst/>
          </a:prstGeom>
          <a:noFill/>
        </p:spPr>
        <p:txBody>
          <a:bodyPr wrap="square" lIns="0" rIns="0" tIns="0" bIns="0" anchor="t">
            <a:noAutofit/>
          </a:bodyPr>
          <a:lstStyle/>
          <a:p>
            <a:pPr algn="l"/>
            <a:r>
              <a:rPr sz="1500" b="1" i="0">
                <a:solidFill>
                  <a:srgbClr val="0B1F1A"/>
                </a:solidFill>
                <a:latin typeface="Instrument Serif"/>
              </a:rPr>
              <a:t>Meta Ads</a:t>
            </a:r>
          </a:p>
        </p:txBody>
      </p:sp>
      <p:cxnSp>
        <p:nvCxnSpPr>
          <p:cNvPr id="8" name="Connector 7"/>
          <p:cNvCxnSpPr/>
          <p:nvPr/>
        </p:nvCxnSpPr>
        <p:spPr>
          <a:xfrm>
            <a:off x="841248" y="2020824"/>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841248" y="2057400"/>
            <a:ext cx="2651760" cy="365760"/>
          </a:xfrm>
          <a:prstGeom prst="rect">
            <a:avLst/>
          </a:prstGeom>
          <a:noFill/>
        </p:spPr>
        <p:txBody>
          <a:bodyPr wrap="square" lIns="0" rIns="0" tIns="0" bIns="0" anchor="ctr">
            <a:noAutofit/>
          </a:bodyPr>
          <a:lstStyle/>
          <a:p>
            <a:pPr algn="l"/>
            <a:r>
              <a:rPr sz="1200" b="0" i="0">
                <a:solidFill>
                  <a:srgbClr val="5A6B64"/>
                </a:solidFill>
                <a:latin typeface="Geist"/>
              </a:rPr>
              <a:t>Ad spend</a:t>
            </a:r>
          </a:p>
        </p:txBody>
      </p:sp>
      <p:sp>
        <p:nvSpPr>
          <p:cNvPr id="10" name="TextBox 9"/>
          <p:cNvSpPr txBox="1"/>
          <p:nvPr/>
        </p:nvSpPr>
        <p:spPr>
          <a:xfrm>
            <a:off x="3493008" y="2057400"/>
            <a:ext cx="1005840" cy="365760"/>
          </a:xfrm>
          <a:prstGeom prst="rect">
            <a:avLst/>
          </a:prstGeom>
          <a:noFill/>
        </p:spPr>
        <p:txBody>
          <a:bodyPr wrap="square" lIns="0" rIns="0" tIns="0" bIns="0" anchor="ctr">
            <a:noAutofit/>
          </a:bodyPr>
          <a:lstStyle/>
          <a:p>
            <a:pPr algn="l"/>
            <a:r>
              <a:rPr sz="1250" b="1" i="0">
                <a:solidFill>
                  <a:srgbClr val="0B1F1A"/>
                </a:solidFill>
                <a:latin typeface="Geist"/>
              </a:rPr>
              <a:t>$18.9K</a:t>
            </a:r>
          </a:p>
        </p:txBody>
      </p:sp>
      <p:sp>
        <p:nvSpPr>
          <p:cNvPr id="11" name="Rounded Rectangle 10"/>
          <p:cNvSpPr/>
          <p:nvPr/>
        </p:nvSpPr>
        <p:spPr>
          <a:xfrm>
            <a:off x="4544568" y="21854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4544568" y="2185416"/>
            <a:ext cx="2785720"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ounded Rectangle 12"/>
          <p:cNvSpPr/>
          <p:nvPr/>
        </p:nvSpPr>
        <p:spPr>
          <a:xfrm>
            <a:off x="7604608" y="21854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4" name="Rounded Rectangle 13"/>
          <p:cNvSpPr/>
          <p:nvPr/>
        </p:nvSpPr>
        <p:spPr>
          <a:xfrm>
            <a:off x="7604608" y="2185416"/>
            <a:ext cx="1344829"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10481767" y="2057400"/>
            <a:ext cx="1188720" cy="365760"/>
          </a:xfrm>
          <a:prstGeom prst="rect">
            <a:avLst/>
          </a:prstGeom>
          <a:noFill/>
        </p:spPr>
        <p:txBody>
          <a:bodyPr wrap="square" lIns="0" rIns="0" tIns="0" bIns="0" anchor="ctr">
            <a:noAutofit/>
          </a:bodyPr>
          <a:lstStyle/>
          <a:p>
            <a:pPr algn="l"/>
            <a:r>
              <a:rPr sz="1250" b="1" i="0">
                <a:solidFill>
                  <a:srgbClr val="0B1F1A"/>
                </a:solidFill>
                <a:latin typeface="Geist"/>
              </a:rPr>
              <a:t>$9,100</a:t>
            </a:r>
          </a:p>
        </p:txBody>
      </p:sp>
      <p:cxnSp>
        <p:nvCxnSpPr>
          <p:cNvPr id="16" name="Connector 15"/>
          <p:cNvCxnSpPr/>
          <p:nvPr/>
        </p:nvCxnSpPr>
        <p:spPr>
          <a:xfrm>
            <a:off x="841248" y="2478024"/>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841248" y="2514600"/>
            <a:ext cx="2651760" cy="365760"/>
          </a:xfrm>
          <a:prstGeom prst="rect">
            <a:avLst/>
          </a:prstGeom>
          <a:noFill/>
        </p:spPr>
        <p:txBody>
          <a:bodyPr wrap="square" lIns="0" rIns="0" tIns="0" bIns="0" anchor="ctr">
            <a:noAutofit/>
          </a:bodyPr>
          <a:lstStyle/>
          <a:p>
            <a:pPr algn="l"/>
            <a:r>
              <a:rPr sz="1200" b="0" i="0">
                <a:solidFill>
                  <a:srgbClr val="5A6B64"/>
                </a:solidFill>
                <a:latin typeface="Geist"/>
              </a:rPr>
              <a:t>Leads</a:t>
            </a:r>
          </a:p>
        </p:txBody>
      </p:sp>
      <p:sp>
        <p:nvSpPr>
          <p:cNvPr id="18" name="TextBox 17"/>
          <p:cNvSpPr txBox="1"/>
          <p:nvPr/>
        </p:nvSpPr>
        <p:spPr>
          <a:xfrm>
            <a:off x="3493008" y="2514600"/>
            <a:ext cx="1005840" cy="365760"/>
          </a:xfrm>
          <a:prstGeom prst="rect">
            <a:avLst/>
          </a:prstGeom>
          <a:noFill/>
        </p:spPr>
        <p:txBody>
          <a:bodyPr wrap="square" lIns="0" rIns="0" tIns="0" bIns="0" anchor="ctr">
            <a:noAutofit/>
          </a:bodyPr>
          <a:lstStyle/>
          <a:p>
            <a:pPr algn="l"/>
            <a:r>
              <a:rPr sz="1250" b="1" i="0">
                <a:solidFill>
                  <a:srgbClr val="0B1F1A"/>
                </a:solidFill>
                <a:latin typeface="Geist"/>
              </a:rPr>
              <a:t>415 ✓</a:t>
            </a:r>
          </a:p>
        </p:txBody>
      </p:sp>
      <p:sp>
        <p:nvSpPr>
          <p:cNvPr id="19" name="Rounded Rectangle 18"/>
          <p:cNvSpPr/>
          <p:nvPr/>
        </p:nvSpPr>
        <p:spPr>
          <a:xfrm>
            <a:off x="4544568" y="26426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0" name="Rounded Rectangle 19"/>
          <p:cNvSpPr/>
          <p:nvPr/>
        </p:nvSpPr>
        <p:spPr>
          <a:xfrm>
            <a:off x="4544568" y="2642616"/>
            <a:ext cx="2785720"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1" name="Rounded Rectangle 20"/>
          <p:cNvSpPr/>
          <p:nvPr/>
        </p:nvSpPr>
        <p:spPr>
          <a:xfrm>
            <a:off x="7604608" y="26426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7604608" y="2642616"/>
            <a:ext cx="1926510"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10481767" y="2514600"/>
            <a:ext cx="1188720" cy="365760"/>
          </a:xfrm>
          <a:prstGeom prst="rect">
            <a:avLst/>
          </a:prstGeom>
          <a:noFill/>
        </p:spPr>
        <p:txBody>
          <a:bodyPr wrap="square" lIns="0" rIns="0" tIns="0" bIns="0" anchor="ctr">
            <a:noAutofit/>
          </a:bodyPr>
          <a:lstStyle/>
          <a:p>
            <a:pPr algn="l"/>
            <a:r>
              <a:rPr sz="1250" b="1" i="0">
                <a:solidFill>
                  <a:srgbClr val="0B1F1A"/>
                </a:solidFill>
                <a:latin typeface="Geist"/>
              </a:rPr>
              <a:t>287</a:t>
            </a:r>
          </a:p>
        </p:txBody>
      </p:sp>
      <p:cxnSp>
        <p:nvCxnSpPr>
          <p:cNvPr id="24" name="Connector 23"/>
          <p:cNvCxnSpPr/>
          <p:nvPr/>
        </p:nvCxnSpPr>
        <p:spPr>
          <a:xfrm>
            <a:off x="841248" y="2935224"/>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841248" y="2971800"/>
            <a:ext cx="2651760" cy="365760"/>
          </a:xfrm>
          <a:prstGeom prst="rect">
            <a:avLst/>
          </a:prstGeom>
          <a:noFill/>
        </p:spPr>
        <p:txBody>
          <a:bodyPr wrap="square" lIns="0" rIns="0" tIns="0" bIns="0" anchor="ctr">
            <a:noAutofit/>
          </a:bodyPr>
          <a:lstStyle/>
          <a:p>
            <a:pPr algn="l"/>
            <a:r>
              <a:rPr sz="1200" b="0" i="0">
                <a:solidFill>
                  <a:srgbClr val="5A6B64"/>
                </a:solidFill>
                <a:latin typeface="Geist"/>
              </a:rPr>
              <a:t>Cost per lead</a:t>
            </a:r>
          </a:p>
        </p:txBody>
      </p:sp>
      <p:sp>
        <p:nvSpPr>
          <p:cNvPr id="26" name="TextBox 25"/>
          <p:cNvSpPr txBox="1"/>
          <p:nvPr/>
        </p:nvSpPr>
        <p:spPr>
          <a:xfrm>
            <a:off x="3493008" y="2971800"/>
            <a:ext cx="1005840" cy="365760"/>
          </a:xfrm>
          <a:prstGeom prst="rect">
            <a:avLst/>
          </a:prstGeom>
          <a:noFill/>
        </p:spPr>
        <p:txBody>
          <a:bodyPr wrap="square" lIns="0" rIns="0" tIns="0" bIns="0" anchor="ctr">
            <a:noAutofit/>
          </a:bodyPr>
          <a:lstStyle/>
          <a:p>
            <a:pPr algn="l"/>
            <a:r>
              <a:rPr sz="1250" b="1" i="0">
                <a:solidFill>
                  <a:srgbClr val="0B1F1A"/>
                </a:solidFill>
                <a:latin typeface="Geist"/>
              </a:rPr>
              <a:t>$45.42</a:t>
            </a:r>
          </a:p>
        </p:txBody>
      </p:sp>
      <p:sp>
        <p:nvSpPr>
          <p:cNvPr id="27" name="Rounded Rectangle 26"/>
          <p:cNvSpPr/>
          <p:nvPr/>
        </p:nvSpPr>
        <p:spPr>
          <a:xfrm>
            <a:off x="4544568" y="30998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8" name="Rounded Rectangle 27"/>
          <p:cNvSpPr/>
          <p:nvPr/>
        </p:nvSpPr>
        <p:spPr>
          <a:xfrm>
            <a:off x="4544568" y="3099816"/>
            <a:ext cx="2785720"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9" name="Rounded Rectangle 28"/>
          <p:cNvSpPr/>
          <p:nvPr/>
        </p:nvSpPr>
        <p:spPr>
          <a:xfrm>
            <a:off x="7604608" y="30998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0" name="Rounded Rectangle 29"/>
          <p:cNvSpPr/>
          <p:nvPr/>
        </p:nvSpPr>
        <p:spPr>
          <a:xfrm>
            <a:off x="7604608" y="3099816"/>
            <a:ext cx="1944852"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1" name="TextBox 30"/>
          <p:cNvSpPr txBox="1"/>
          <p:nvPr/>
        </p:nvSpPr>
        <p:spPr>
          <a:xfrm>
            <a:off x="10481767" y="2971800"/>
            <a:ext cx="1188720" cy="365760"/>
          </a:xfrm>
          <a:prstGeom prst="rect">
            <a:avLst/>
          </a:prstGeom>
          <a:noFill/>
        </p:spPr>
        <p:txBody>
          <a:bodyPr wrap="square" lIns="0" rIns="0" tIns="0" bIns="0" anchor="ctr">
            <a:noAutofit/>
          </a:bodyPr>
          <a:lstStyle/>
          <a:p>
            <a:pPr algn="l"/>
            <a:r>
              <a:rPr sz="1250" b="1" i="0">
                <a:solidFill>
                  <a:srgbClr val="0B1F1A"/>
                </a:solidFill>
                <a:latin typeface="Geist"/>
              </a:rPr>
              <a:t>$31.71 ✓</a:t>
            </a:r>
          </a:p>
        </p:txBody>
      </p:sp>
      <p:cxnSp>
        <p:nvCxnSpPr>
          <p:cNvPr id="32" name="Connector 31"/>
          <p:cNvCxnSpPr/>
          <p:nvPr/>
        </p:nvCxnSpPr>
        <p:spPr>
          <a:xfrm>
            <a:off x="841248" y="3392424"/>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841248" y="3429000"/>
            <a:ext cx="2651760" cy="365760"/>
          </a:xfrm>
          <a:prstGeom prst="rect">
            <a:avLst/>
          </a:prstGeom>
          <a:noFill/>
        </p:spPr>
        <p:txBody>
          <a:bodyPr wrap="square" lIns="0" rIns="0" tIns="0" bIns="0" anchor="ctr">
            <a:noAutofit/>
          </a:bodyPr>
          <a:lstStyle/>
          <a:p>
            <a:pPr algn="l"/>
            <a:r>
              <a:rPr sz="1200" b="0" i="0">
                <a:solidFill>
                  <a:srgbClr val="5A6B64"/>
                </a:solidFill>
                <a:latin typeface="Geist"/>
              </a:rPr>
              <a:t>Customers</a:t>
            </a:r>
          </a:p>
        </p:txBody>
      </p:sp>
      <p:sp>
        <p:nvSpPr>
          <p:cNvPr id="34" name="TextBox 33"/>
          <p:cNvSpPr txBox="1"/>
          <p:nvPr/>
        </p:nvSpPr>
        <p:spPr>
          <a:xfrm>
            <a:off x="3493008" y="3429000"/>
            <a:ext cx="1005840" cy="365760"/>
          </a:xfrm>
          <a:prstGeom prst="rect">
            <a:avLst/>
          </a:prstGeom>
          <a:noFill/>
        </p:spPr>
        <p:txBody>
          <a:bodyPr wrap="square" lIns="0" rIns="0" tIns="0" bIns="0" anchor="ctr">
            <a:noAutofit/>
          </a:bodyPr>
          <a:lstStyle/>
          <a:p>
            <a:pPr algn="l"/>
            <a:r>
              <a:rPr sz="1250" b="1" i="0">
                <a:solidFill>
                  <a:srgbClr val="0B1F1A"/>
                </a:solidFill>
                <a:latin typeface="Geist"/>
              </a:rPr>
              <a:t>87 ✓</a:t>
            </a:r>
          </a:p>
        </p:txBody>
      </p:sp>
      <p:sp>
        <p:nvSpPr>
          <p:cNvPr id="35" name="Rounded Rectangle 34"/>
          <p:cNvSpPr/>
          <p:nvPr/>
        </p:nvSpPr>
        <p:spPr>
          <a:xfrm>
            <a:off x="4544568" y="35570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6" name="Rounded Rectangle 35"/>
          <p:cNvSpPr/>
          <p:nvPr/>
        </p:nvSpPr>
        <p:spPr>
          <a:xfrm>
            <a:off x="4544568" y="3557016"/>
            <a:ext cx="2785720"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7" name="Rounded Rectangle 36"/>
          <p:cNvSpPr/>
          <p:nvPr/>
        </p:nvSpPr>
        <p:spPr>
          <a:xfrm>
            <a:off x="7604608" y="35570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8" name="Rounded Rectangle 37"/>
          <p:cNvSpPr/>
          <p:nvPr/>
        </p:nvSpPr>
        <p:spPr>
          <a:xfrm>
            <a:off x="7604608" y="3557016"/>
            <a:ext cx="1088672"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39" name="TextBox 38"/>
          <p:cNvSpPr txBox="1"/>
          <p:nvPr/>
        </p:nvSpPr>
        <p:spPr>
          <a:xfrm>
            <a:off x="10481767" y="3429000"/>
            <a:ext cx="1188720" cy="365760"/>
          </a:xfrm>
          <a:prstGeom prst="rect">
            <a:avLst/>
          </a:prstGeom>
          <a:noFill/>
        </p:spPr>
        <p:txBody>
          <a:bodyPr wrap="square" lIns="0" rIns="0" tIns="0" bIns="0" anchor="ctr">
            <a:noAutofit/>
          </a:bodyPr>
          <a:lstStyle/>
          <a:p>
            <a:pPr algn="l"/>
            <a:r>
              <a:rPr sz="1250" b="1" i="0">
                <a:solidFill>
                  <a:srgbClr val="0B1F1A"/>
                </a:solidFill>
                <a:latin typeface="Geist"/>
              </a:rPr>
              <a:t>34</a:t>
            </a:r>
          </a:p>
        </p:txBody>
      </p:sp>
      <p:cxnSp>
        <p:nvCxnSpPr>
          <p:cNvPr id="40" name="Connector 39"/>
          <p:cNvCxnSpPr/>
          <p:nvPr/>
        </p:nvCxnSpPr>
        <p:spPr>
          <a:xfrm>
            <a:off x="841248" y="3849624"/>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41" name="TextBox 40"/>
          <p:cNvSpPr txBox="1"/>
          <p:nvPr/>
        </p:nvSpPr>
        <p:spPr>
          <a:xfrm>
            <a:off x="841248" y="3886200"/>
            <a:ext cx="2651760" cy="365760"/>
          </a:xfrm>
          <a:prstGeom prst="rect">
            <a:avLst/>
          </a:prstGeom>
          <a:noFill/>
        </p:spPr>
        <p:txBody>
          <a:bodyPr wrap="square" lIns="0" rIns="0" tIns="0" bIns="0" anchor="ctr">
            <a:noAutofit/>
          </a:bodyPr>
          <a:lstStyle/>
          <a:p>
            <a:pPr algn="l"/>
            <a:r>
              <a:rPr sz="1200" b="0" i="0">
                <a:solidFill>
                  <a:srgbClr val="5A6B64"/>
                </a:solidFill>
                <a:latin typeface="Geist"/>
              </a:rPr>
              <a:t>Cost per customer</a:t>
            </a:r>
          </a:p>
        </p:txBody>
      </p:sp>
      <p:sp>
        <p:nvSpPr>
          <p:cNvPr id="42" name="TextBox 41"/>
          <p:cNvSpPr txBox="1"/>
          <p:nvPr/>
        </p:nvSpPr>
        <p:spPr>
          <a:xfrm>
            <a:off x="3493008" y="3886200"/>
            <a:ext cx="1005840" cy="365760"/>
          </a:xfrm>
          <a:prstGeom prst="rect">
            <a:avLst/>
          </a:prstGeom>
          <a:noFill/>
        </p:spPr>
        <p:txBody>
          <a:bodyPr wrap="square" lIns="0" rIns="0" tIns="0" bIns="0" anchor="ctr">
            <a:noAutofit/>
          </a:bodyPr>
          <a:lstStyle/>
          <a:p>
            <a:pPr algn="l"/>
            <a:r>
              <a:rPr sz="1250" b="1" i="0">
                <a:solidFill>
                  <a:srgbClr val="0B1F1A"/>
                </a:solidFill>
                <a:latin typeface="Geist"/>
              </a:rPr>
              <a:t>$217 ✓</a:t>
            </a:r>
          </a:p>
        </p:txBody>
      </p:sp>
      <p:sp>
        <p:nvSpPr>
          <p:cNvPr id="43" name="Rounded Rectangle 42"/>
          <p:cNvSpPr/>
          <p:nvPr/>
        </p:nvSpPr>
        <p:spPr>
          <a:xfrm>
            <a:off x="4544568" y="40142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4" name="Rounded Rectangle 43"/>
          <p:cNvSpPr/>
          <p:nvPr/>
        </p:nvSpPr>
        <p:spPr>
          <a:xfrm>
            <a:off x="5075171" y="4014216"/>
            <a:ext cx="2255116"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5" name="Rounded Rectangle 44"/>
          <p:cNvSpPr/>
          <p:nvPr/>
        </p:nvSpPr>
        <p:spPr>
          <a:xfrm>
            <a:off x="7604608" y="40142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6" name="Rounded Rectangle 45"/>
          <p:cNvSpPr/>
          <p:nvPr/>
        </p:nvSpPr>
        <p:spPr>
          <a:xfrm>
            <a:off x="7604608" y="4014216"/>
            <a:ext cx="2785720"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47" name="TextBox 46"/>
          <p:cNvSpPr txBox="1"/>
          <p:nvPr/>
        </p:nvSpPr>
        <p:spPr>
          <a:xfrm>
            <a:off x="10481767" y="3886200"/>
            <a:ext cx="1188720" cy="365760"/>
          </a:xfrm>
          <a:prstGeom prst="rect">
            <a:avLst/>
          </a:prstGeom>
          <a:noFill/>
        </p:spPr>
        <p:txBody>
          <a:bodyPr wrap="square" lIns="0" rIns="0" tIns="0" bIns="0" anchor="ctr">
            <a:noAutofit/>
          </a:bodyPr>
          <a:lstStyle/>
          <a:p>
            <a:pPr algn="l"/>
            <a:r>
              <a:rPr sz="1250" b="1" i="0">
                <a:solidFill>
                  <a:srgbClr val="0B1F1A"/>
                </a:solidFill>
                <a:latin typeface="Geist"/>
              </a:rPr>
              <a:t>$268</a:t>
            </a:r>
          </a:p>
        </p:txBody>
      </p:sp>
      <p:cxnSp>
        <p:nvCxnSpPr>
          <p:cNvPr id="48" name="Connector 47"/>
          <p:cNvCxnSpPr/>
          <p:nvPr/>
        </p:nvCxnSpPr>
        <p:spPr>
          <a:xfrm>
            <a:off x="841248" y="4306824"/>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49" name="TextBox 48"/>
          <p:cNvSpPr txBox="1"/>
          <p:nvPr/>
        </p:nvSpPr>
        <p:spPr>
          <a:xfrm>
            <a:off x="841248" y="4343400"/>
            <a:ext cx="2651760" cy="365760"/>
          </a:xfrm>
          <a:prstGeom prst="rect">
            <a:avLst/>
          </a:prstGeom>
          <a:noFill/>
        </p:spPr>
        <p:txBody>
          <a:bodyPr wrap="square" lIns="0" rIns="0" tIns="0" bIns="0" anchor="ctr">
            <a:noAutofit/>
          </a:bodyPr>
          <a:lstStyle/>
          <a:p>
            <a:pPr algn="l"/>
            <a:r>
              <a:rPr sz="1200" b="0" i="0">
                <a:solidFill>
                  <a:srgbClr val="5A6B64"/>
                </a:solidFill>
                <a:latin typeface="Geist"/>
              </a:rPr>
              <a:t>Revenue</a:t>
            </a:r>
          </a:p>
        </p:txBody>
      </p:sp>
      <p:sp>
        <p:nvSpPr>
          <p:cNvPr id="50" name="TextBox 49"/>
          <p:cNvSpPr txBox="1"/>
          <p:nvPr/>
        </p:nvSpPr>
        <p:spPr>
          <a:xfrm>
            <a:off x="3493008" y="4343400"/>
            <a:ext cx="1005840" cy="365760"/>
          </a:xfrm>
          <a:prstGeom prst="rect">
            <a:avLst/>
          </a:prstGeom>
          <a:noFill/>
        </p:spPr>
        <p:txBody>
          <a:bodyPr wrap="square" lIns="0" rIns="0" tIns="0" bIns="0" anchor="ctr">
            <a:noAutofit/>
          </a:bodyPr>
          <a:lstStyle/>
          <a:p>
            <a:pPr algn="l"/>
            <a:r>
              <a:rPr sz="1250" b="1" i="0">
                <a:solidFill>
                  <a:srgbClr val="0B1F1A"/>
                </a:solidFill>
                <a:latin typeface="Geist"/>
              </a:rPr>
              <a:t>$100K ✓</a:t>
            </a:r>
          </a:p>
        </p:txBody>
      </p:sp>
      <p:sp>
        <p:nvSpPr>
          <p:cNvPr id="51" name="Rounded Rectangle 50"/>
          <p:cNvSpPr/>
          <p:nvPr/>
        </p:nvSpPr>
        <p:spPr>
          <a:xfrm>
            <a:off x="4544568" y="44714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2" name="Rounded Rectangle 51"/>
          <p:cNvSpPr/>
          <p:nvPr/>
        </p:nvSpPr>
        <p:spPr>
          <a:xfrm>
            <a:off x="4544568" y="4471416"/>
            <a:ext cx="2785720"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3" name="Rounded Rectangle 52"/>
          <p:cNvSpPr/>
          <p:nvPr/>
        </p:nvSpPr>
        <p:spPr>
          <a:xfrm>
            <a:off x="7604608" y="44714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4" name="Rounded Rectangle 53"/>
          <p:cNvSpPr/>
          <p:nvPr/>
        </p:nvSpPr>
        <p:spPr>
          <a:xfrm>
            <a:off x="7604608" y="4471416"/>
            <a:ext cx="1793772"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5" name="TextBox 54"/>
          <p:cNvSpPr txBox="1"/>
          <p:nvPr/>
        </p:nvSpPr>
        <p:spPr>
          <a:xfrm>
            <a:off x="10481767" y="4343400"/>
            <a:ext cx="1188720" cy="365760"/>
          </a:xfrm>
          <a:prstGeom prst="rect">
            <a:avLst/>
          </a:prstGeom>
          <a:noFill/>
        </p:spPr>
        <p:txBody>
          <a:bodyPr wrap="square" lIns="0" rIns="0" tIns="0" bIns="0" anchor="ctr">
            <a:noAutofit/>
          </a:bodyPr>
          <a:lstStyle/>
          <a:p>
            <a:pPr algn="l"/>
            <a:r>
              <a:rPr sz="1250" b="1" i="0">
                <a:solidFill>
                  <a:srgbClr val="0B1F1A"/>
                </a:solidFill>
                <a:latin typeface="Geist"/>
              </a:rPr>
              <a:t>$64.4K</a:t>
            </a:r>
          </a:p>
        </p:txBody>
      </p:sp>
      <p:cxnSp>
        <p:nvCxnSpPr>
          <p:cNvPr id="56" name="Connector 55"/>
          <p:cNvCxnSpPr/>
          <p:nvPr/>
        </p:nvCxnSpPr>
        <p:spPr>
          <a:xfrm>
            <a:off x="841248" y="4764024"/>
            <a:ext cx="10509199" cy="0"/>
          </a:xfrm>
          <a:prstGeom prst="line">
            <a:avLst/>
          </a:prstGeom>
          <a:ln w="9525">
            <a:solidFill>
              <a:srgbClr val="0160BF"/>
            </a:solidFill>
          </a:ln>
        </p:spPr>
        <p:style>
          <a:lnRef idx="2">
            <a:schemeClr val="accent1"/>
          </a:lnRef>
          <a:fillRef idx="0">
            <a:schemeClr val="accent1"/>
          </a:fillRef>
          <a:effectRef idx="1">
            <a:schemeClr val="accent1"/>
          </a:effectRef>
          <a:fontRef idx="minor">
            <a:schemeClr val="tx1"/>
          </a:fontRef>
        </p:style>
      </p:cxnSp>
      <p:sp>
        <p:nvSpPr>
          <p:cNvPr id="57" name="TextBox 56"/>
          <p:cNvSpPr txBox="1"/>
          <p:nvPr/>
        </p:nvSpPr>
        <p:spPr>
          <a:xfrm>
            <a:off x="841248" y="4800600"/>
            <a:ext cx="2651760" cy="365760"/>
          </a:xfrm>
          <a:prstGeom prst="rect">
            <a:avLst/>
          </a:prstGeom>
          <a:noFill/>
        </p:spPr>
        <p:txBody>
          <a:bodyPr wrap="square" lIns="0" rIns="0" tIns="0" bIns="0" anchor="ctr">
            <a:noAutofit/>
          </a:bodyPr>
          <a:lstStyle/>
          <a:p>
            <a:pPr algn="l"/>
            <a:r>
              <a:rPr sz="1200" b="0" i="0">
                <a:solidFill>
                  <a:srgbClr val="5A6B64"/>
                </a:solidFill>
                <a:latin typeface="Geist"/>
              </a:rPr>
              <a:t>ROAS</a:t>
            </a:r>
          </a:p>
        </p:txBody>
      </p:sp>
      <p:sp>
        <p:nvSpPr>
          <p:cNvPr id="58" name="TextBox 57"/>
          <p:cNvSpPr txBox="1"/>
          <p:nvPr/>
        </p:nvSpPr>
        <p:spPr>
          <a:xfrm>
            <a:off x="3493008" y="4800600"/>
            <a:ext cx="1005840" cy="365760"/>
          </a:xfrm>
          <a:prstGeom prst="rect">
            <a:avLst/>
          </a:prstGeom>
          <a:noFill/>
        </p:spPr>
        <p:txBody>
          <a:bodyPr wrap="square" lIns="0" rIns="0" tIns="0" bIns="0" anchor="ctr">
            <a:noAutofit/>
          </a:bodyPr>
          <a:lstStyle/>
          <a:p>
            <a:pPr algn="l"/>
            <a:r>
              <a:rPr sz="1250" b="1" i="0">
                <a:solidFill>
                  <a:srgbClr val="0B1F1A"/>
                </a:solidFill>
                <a:latin typeface="Geist"/>
              </a:rPr>
              <a:t>5.3x</a:t>
            </a:r>
          </a:p>
        </p:txBody>
      </p:sp>
      <p:sp>
        <p:nvSpPr>
          <p:cNvPr id="59" name="Rounded Rectangle 58"/>
          <p:cNvSpPr/>
          <p:nvPr/>
        </p:nvSpPr>
        <p:spPr>
          <a:xfrm>
            <a:off x="4544568" y="49286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0" name="Rounded Rectangle 59"/>
          <p:cNvSpPr/>
          <p:nvPr/>
        </p:nvSpPr>
        <p:spPr>
          <a:xfrm>
            <a:off x="5240998" y="4928616"/>
            <a:ext cx="2089290" cy="109728"/>
          </a:xfrm>
          <a:prstGeom prst="roundRect">
            <a:avLst>
              <a:gd name="adj" fmla="val 16666"/>
            </a:avLst>
          </a:prstGeom>
          <a:solidFill>
            <a:srgbClr val="0E7C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1" name="Rounded Rectangle 60"/>
          <p:cNvSpPr/>
          <p:nvPr/>
        </p:nvSpPr>
        <p:spPr>
          <a:xfrm>
            <a:off x="7604608" y="4928616"/>
            <a:ext cx="2785720" cy="109728"/>
          </a:xfrm>
          <a:prstGeom prst="roundRect">
            <a:avLst>
              <a:gd name="adj" fmla="val 16666"/>
            </a:avLst>
          </a:prstGeom>
          <a:solidFill>
            <a:srgbClr val="EEF0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2" name="Rounded Rectangle 61"/>
          <p:cNvSpPr/>
          <p:nvPr/>
        </p:nvSpPr>
        <p:spPr>
          <a:xfrm>
            <a:off x="7604608" y="4928616"/>
            <a:ext cx="2785720" cy="109728"/>
          </a:xfrm>
          <a:prstGeom prst="roundRect">
            <a:avLst>
              <a:gd name="adj" fmla="val 16666"/>
            </a:avLst>
          </a:prstGeom>
          <a:solidFill>
            <a:srgbClr val="F2A54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3" name="TextBox 62"/>
          <p:cNvSpPr txBox="1"/>
          <p:nvPr/>
        </p:nvSpPr>
        <p:spPr>
          <a:xfrm>
            <a:off x="10481767" y="4800600"/>
            <a:ext cx="1188720" cy="365760"/>
          </a:xfrm>
          <a:prstGeom prst="rect">
            <a:avLst/>
          </a:prstGeom>
          <a:noFill/>
        </p:spPr>
        <p:txBody>
          <a:bodyPr wrap="square" lIns="0" rIns="0" tIns="0" bIns="0" anchor="ctr">
            <a:noAutofit/>
          </a:bodyPr>
          <a:lstStyle/>
          <a:p>
            <a:pPr algn="l"/>
            <a:r>
              <a:rPr sz="1250" b="1" i="0">
                <a:solidFill>
                  <a:srgbClr val="0B1F1A"/>
                </a:solidFill>
                <a:latin typeface="Geist"/>
              </a:rPr>
              <a:t>7.1x ✓</a:t>
            </a:r>
          </a:p>
        </p:txBody>
      </p:sp>
      <p:sp>
        <p:nvSpPr>
          <p:cNvPr id="64" name="TextBox 63"/>
          <p:cNvSpPr txBox="1"/>
          <p:nvPr/>
        </p:nvSpPr>
        <p:spPr>
          <a:xfrm>
            <a:off x="841248" y="5276088"/>
            <a:ext cx="10509199" cy="237744"/>
          </a:xfrm>
          <a:prstGeom prst="rect">
            <a:avLst/>
          </a:prstGeom>
          <a:noFill/>
        </p:spPr>
        <p:txBody>
          <a:bodyPr wrap="square" lIns="0" rIns="0" tIns="0" bIns="0" anchor="t">
            <a:noAutofit/>
          </a:bodyPr>
          <a:lstStyle/>
          <a:p>
            <a:pPr algn="l"/>
            <a:r>
              <a:rPr sz="1050" b="0" i="0">
                <a:solidFill>
                  <a:srgbClr val="5A6B64"/>
                </a:solidFill>
                <a:latin typeface="Geist"/>
              </a:rPr>
              <a:t>Google Ads vs Meta Ads in September. A check marks the better value on each line.</a:t>
            </a:r>
          </a:p>
        </p:txBody>
      </p:sp>
      <p:sp>
        <p:nvSpPr>
          <p:cNvPr id="65" name="TextBox 64"/>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Full-funnel performance, Northwind Dental</a:t>
            </a:r>
          </a:p>
        </p:txBody>
      </p:sp>
      <p:sp>
        <p:nvSpPr>
          <p:cNvPr id="66" name="TextBox 65"/>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6 / 8</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420624"/>
            <a:ext cx="11057839" cy="228600"/>
          </a:xfrm>
          <a:prstGeom prst="rect">
            <a:avLst/>
          </a:prstGeom>
          <a:noFill/>
        </p:spPr>
        <p:txBody>
          <a:bodyPr wrap="square" lIns="0" rIns="0" tIns="0" bIns="0" anchor="t">
            <a:noAutofit/>
          </a:bodyPr>
          <a:lstStyle/>
          <a:p>
            <a:pPr algn="l"/>
            <a:r>
              <a:rPr sz="950" b="0" i="0" spc="180">
                <a:solidFill>
                  <a:srgbClr val="0E7C66"/>
                </a:solidFill>
                <a:latin typeface="Geist Mono"/>
              </a:rPr>
              <a:t>NEXT STEPS</a:t>
            </a:r>
          </a:p>
        </p:txBody>
      </p:sp>
      <p:sp>
        <p:nvSpPr>
          <p:cNvPr id="3" name="TextBox 2"/>
          <p:cNvSpPr txBox="1"/>
          <p:nvPr/>
        </p:nvSpPr>
        <p:spPr>
          <a:xfrm>
            <a:off x="566928" y="713232"/>
            <a:ext cx="11057839" cy="542544"/>
          </a:xfrm>
          <a:prstGeom prst="rect">
            <a:avLst/>
          </a:prstGeom>
          <a:noFill/>
        </p:spPr>
        <p:txBody>
          <a:bodyPr wrap="square" lIns="0" rIns="0" tIns="0" bIns="0" anchor="t">
            <a:noAutofit/>
          </a:bodyPr>
          <a:lstStyle/>
          <a:p>
            <a:pPr algn="l">
              <a:lnSpc>
                <a:spcPct val="100000"/>
              </a:lnSpc>
            </a:pPr>
            <a:r>
              <a:rPr sz="3200" b="0" i="0">
                <a:solidFill>
                  <a:srgbClr val="0B1F1A"/>
                </a:solidFill>
                <a:latin typeface="Instrument Serif"/>
              </a:rPr>
              <a:t>What to do </a:t>
            </a:r>
            <a:r>
              <a:rPr sz="3200" b="0" i="1">
                <a:solidFill>
                  <a:srgbClr val="0E7C66"/>
                </a:solidFill>
                <a:latin typeface="Instrument Serif"/>
              </a:rPr>
              <a:t>next</a:t>
            </a:r>
            <a:r>
              <a:rPr sz="3200" b="0" i="0">
                <a:solidFill>
                  <a:srgbClr val="0B1F1A"/>
                </a:solidFill>
                <a:latin typeface="Instrument Serif"/>
              </a:rPr>
              <a:t>.</a:t>
            </a:r>
          </a:p>
        </p:txBody>
      </p:sp>
      <p:sp>
        <p:nvSpPr>
          <p:cNvPr id="4" name="Rectangle 3"/>
          <p:cNvSpPr/>
          <p:nvPr/>
        </p:nvSpPr>
        <p:spPr>
          <a:xfrm>
            <a:off x="566928" y="1475232"/>
            <a:ext cx="5437480" cy="219456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5" name="Rectangle 4"/>
          <p:cNvSpPr/>
          <p:nvPr/>
        </p:nvSpPr>
        <p:spPr>
          <a:xfrm>
            <a:off x="572414" y="1480718"/>
            <a:ext cx="5426507" cy="914400"/>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6" name="Connector 5"/>
          <p:cNvCxnSpPr/>
          <p:nvPr/>
        </p:nvCxnSpPr>
        <p:spPr>
          <a:xfrm>
            <a:off x="566928" y="2389632"/>
            <a:ext cx="5437480"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804672" y="1658112"/>
            <a:ext cx="4961992" cy="201168"/>
          </a:xfrm>
          <a:prstGeom prst="rect">
            <a:avLst/>
          </a:prstGeom>
          <a:noFill/>
        </p:spPr>
        <p:txBody>
          <a:bodyPr wrap="square" lIns="0" rIns="0" tIns="0" bIns="0" anchor="t">
            <a:noAutofit/>
          </a:bodyPr>
          <a:lstStyle/>
          <a:p>
            <a:pPr algn="l"/>
            <a:r>
              <a:rPr sz="850" b="0" i="0" spc="160">
                <a:solidFill>
                  <a:srgbClr val="0E7C66"/>
                </a:solidFill>
                <a:latin typeface="Geist Mono"/>
              </a:rPr>
              <a:t>THIS WEEK</a:t>
            </a:r>
          </a:p>
        </p:txBody>
      </p:sp>
      <p:sp>
        <p:nvSpPr>
          <p:cNvPr id="8" name="TextBox 7"/>
          <p:cNvSpPr txBox="1"/>
          <p:nvPr/>
        </p:nvSpPr>
        <p:spPr>
          <a:xfrm>
            <a:off x="804672" y="1886712"/>
            <a:ext cx="4961992" cy="457200"/>
          </a:xfrm>
          <a:prstGeom prst="rect">
            <a:avLst/>
          </a:prstGeom>
          <a:noFill/>
        </p:spPr>
        <p:txBody>
          <a:bodyPr wrap="square" lIns="0" rIns="0" tIns="0" bIns="0" anchor="t">
            <a:noAutofit/>
          </a:bodyPr>
          <a:lstStyle/>
          <a:p>
            <a:pPr algn="l"/>
            <a:r>
              <a:rPr sz="1700" b="0" i="0">
                <a:solidFill>
                  <a:srgbClr val="0B1F1A"/>
                </a:solidFill>
                <a:latin typeface="Instrument Serif"/>
              </a:rPr>
              <a:t>Follow up every </a:t>
            </a:r>
            <a:r>
              <a:rPr sz="1700" b="0" i="1">
                <a:solidFill>
                  <a:srgbClr val="0E7C66"/>
                </a:solidFill>
                <a:latin typeface="Instrument Serif"/>
              </a:rPr>
              <a:t>form lead</a:t>
            </a:r>
          </a:p>
        </p:txBody>
      </p:sp>
      <p:sp>
        <p:nvSpPr>
          <p:cNvPr id="9" name="TextBox 8"/>
          <p:cNvSpPr txBox="1"/>
          <p:nvPr/>
        </p:nvSpPr>
        <p:spPr>
          <a:xfrm>
            <a:off x="804672" y="2535936"/>
            <a:ext cx="4961992" cy="822960"/>
          </a:xfrm>
          <a:prstGeom prst="rect">
            <a:avLst/>
          </a:prstGeom>
          <a:noFill/>
        </p:spPr>
        <p:txBody>
          <a:bodyPr wrap="square" lIns="0" rIns="0" tIns="0" bIns="0" anchor="t">
            <a:noAutofit/>
          </a:bodyPr>
          <a:lstStyle/>
          <a:p>
            <a:pPr algn="l"/>
            <a:r>
              <a:rPr sz="1150" b="0" i="0">
                <a:solidFill>
                  <a:srgbClr val="0B1F1A"/>
                </a:solidFill>
                <a:latin typeface="Geist"/>
              </a:rPr>
              <a:t>621 of 1,120 leads (55%) never became a deal in HubSpot. Make sure each form submission lands in HubSpot and gets a reply.</a:t>
            </a:r>
          </a:p>
        </p:txBody>
      </p:sp>
      <p:sp>
        <p:nvSpPr>
          <p:cNvPr id="10" name="TextBox 9"/>
          <p:cNvSpPr txBox="1"/>
          <p:nvPr/>
        </p:nvSpPr>
        <p:spPr>
          <a:xfrm>
            <a:off x="804672" y="3340608"/>
            <a:ext cx="913892" cy="219456"/>
          </a:xfrm>
          <a:prstGeom prst="rect">
            <a:avLst/>
          </a:prstGeom>
          <a:noFill/>
        </p:spPr>
        <p:txBody>
          <a:bodyPr wrap="square" lIns="0" rIns="0" tIns="0" bIns="0" anchor="ctr">
            <a:noAutofit/>
          </a:bodyPr>
          <a:lstStyle/>
          <a:p>
            <a:pPr algn="l"/>
            <a:r>
              <a:rPr sz="900" b="1" i="0">
                <a:solidFill>
                  <a:srgbClr val="C4353A"/>
                </a:solidFill>
                <a:latin typeface="Geist"/>
              </a:rPr>
              <a:t>High impact</a:t>
            </a:r>
          </a:p>
        </p:txBody>
      </p:sp>
      <p:sp>
        <p:nvSpPr>
          <p:cNvPr id="11" name="TextBox 10"/>
          <p:cNvSpPr txBox="1"/>
          <p:nvPr/>
        </p:nvSpPr>
        <p:spPr>
          <a:xfrm>
            <a:off x="1810004" y="3340608"/>
            <a:ext cx="833882" cy="219456"/>
          </a:xfrm>
          <a:prstGeom prst="rect">
            <a:avLst/>
          </a:prstGeom>
          <a:noFill/>
        </p:spPr>
        <p:txBody>
          <a:bodyPr wrap="square" lIns="0" rIns="0" tIns="0" bIns="0" anchor="ctr">
            <a:noAutofit/>
          </a:bodyPr>
          <a:lstStyle/>
          <a:p>
            <a:pPr algn="l"/>
            <a:r>
              <a:rPr sz="900" b="1" i="0">
                <a:solidFill>
                  <a:srgbClr val="5A6B64"/>
                </a:solidFill>
                <a:latin typeface="Geist"/>
              </a:rPr>
              <a:t>Low effort</a:t>
            </a:r>
          </a:p>
        </p:txBody>
      </p:sp>
      <p:sp>
        <p:nvSpPr>
          <p:cNvPr id="12" name="Rectangle 11"/>
          <p:cNvSpPr/>
          <p:nvPr/>
        </p:nvSpPr>
        <p:spPr>
          <a:xfrm>
            <a:off x="6187288" y="1475232"/>
            <a:ext cx="5437480" cy="2194560"/>
          </a:xfrm>
          <a:prstGeom prst="rect">
            <a:avLst/>
          </a:prstGeom>
          <a:solidFill>
            <a:srgbClr val="FFFFFF"/>
          </a:solidFill>
          <a:ln w="9525">
            <a:solidFill>
              <a:srgbClr val="E2E4EA"/>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Rectangle 12"/>
          <p:cNvSpPr/>
          <p:nvPr/>
        </p:nvSpPr>
        <p:spPr>
          <a:xfrm>
            <a:off x="6192774" y="1480718"/>
            <a:ext cx="5426507" cy="914400"/>
          </a:xfrm>
          <a:prstGeom prst="rect">
            <a:avLst/>
          </a:prstGeom>
          <a:solidFill>
            <a:srgbClr val="EEF7F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cxnSp>
        <p:nvCxnSpPr>
          <p:cNvPr id="14" name="Connector 13"/>
          <p:cNvCxnSpPr/>
          <p:nvPr/>
        </p:nvCxnSpPr>
        <p:spPr>
          <a:xfrm>
            <a:off x="6187288" y="2389632"/>
            <a:ext cx="543747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6425032" y="1658112"/>
            <a:ext cx="4961992" cy="201168"/>
          </a:xfrm>
          <a:prstGeom prst="rect">
            <a:avLst/>
          </a:prstGeom>
          <a:noFill/>
        </p:spPr>
        <p:txBody>
          <a:bodyPr wrap="square" lIns="0" rIns="0" tIns="0" bIns="0" anchor="t">
            <a:noAutofit/>
          </a:bodyPr>
          <a:lstStyle/>
          <a:p>
            <a:pPr algn="l"/>
            <a:r>
              <a:rPr sz="850" b="0" i="0" spc="160">
                <a:solidFill>
                  <a:srgbClr val="0E7C66"/>
                </a:solidFill>
                <a:latin typeface="Geist Mono"/>
              </a:rPr>
              <a:t>THIS MONTH</a:t>
            </a:r>
          </a:p>
        </p:txBody>
      </p:sp>
      <p:sp>
        <p:nvSpPr>
          <p:cNvPr id="16" name="TextBox 15"/>
          <p:cNvSpPr txBox="1"/>
          <p:nvPr/>
        </p:nvSpPr>
        <p:spPr>
          <a:xfrm>
            <a:off x="6425032" y="1886712"/>
            <a:ext cx="4961992" cy="457200"/>
          </a:xfrm>
          <a:prstGeom prst="rect">
            <a:avLst/>
          </a:prstGeom>
          <a:noFill/>
        </p:spPr>
        <p:txBody>
          <a:bodyPr wrap="square" lIns="0" rIns="0" tIns="0" bIns="0" anchor="t">
            <a:noAutofit/>
          </a:bodyPr>
          <a:lstStyle/>
          <a:p>
            <a:pPr algn="l"/>
            <a:r>
              <a:rPr sz="1700" b="0" i="0">
                <a:solidFill>
                  <a:srgbClr val="0B1F1A"/>
                </a:solidFill>
                <a:latin typeface="Instrument Serif"/>
              </a:rPr>
              <a:t>Test more budget on </a:t>
            </a:r>
            <a:r>
              <a:rPr sz="1700" b="0" i="1">
                <a:solidFill>
                  <a:srgbClr val="0E7C66"/>
                </a:solidFill>
                <a:latin typeface="Instrument Serif"/>
              </a:rPr>
              <a:t>Meta Ads</a:t>
            </a:r>
          </a:p>
        </p:txBody>
      </p:sp>
      <p:sp>
        <p:nvSpPr>
          <p:cNvPr id="17" name="TextBox 16"/>
          <p:cNvSpPr txBox="1"/>
          <p:nvPr/>
        </p:nvSpPr>
        <p:spPr>
          <a:xfrm>
            <a:off x="6425032" y="2535936"/>
            <a:ext cx="4961992" cy="822960"/>
          </a:xfrm>
          <a:prstGeom prst="rect">
            <a:avLst/>
          </a:prstGeom>
          <a:noFill/>
        </p:spPr>
        <p:txBody>
          <a:bodyPr wrap="square" lIns="0" rIns="0" tIns="0" bIns="0" anchor="t">
            <a:noAutofit/>
          </a:bodyPr>
          <a:lstStyle/>
          <a:p>
            <a:pPr algn="l"/>
            <a:r>
              <a:rPr sz="1150" b="0" i="0">
                <a:solidFill>
                  <a:srgbClr val="0B1F1A"/>
                </a:solidFill>
                <a:latin typeface="Geist"/>
              </a:rPr>
              <a:t>It returned $7.08 per $1 of spend (34 customers at $268 each), the best of your ad platforms (Google Ads $5.31). Add budget in steps and watch cost per customer.</a:t>
            </a:r>
          </a:p>
        </p:txBody>
      </p:sp>
      <p:sp>
        <p:nvSpPr>
          <p:cNvPr id="18" name="TextBox 17"/>
          <p:cNvSpPr txBox="1"/>
          <p:nvPr/>
        </p:nvSpPr>
        <p:spPr>
          <a:xfrm>
            <a:off x="6425032" y="3340608"/>
            <a:ext cx="1100582" cy="219456"/>
          </a:xfrm>
          <a:prstGeom prst="rect">
            <a:avLst/>
          </a:prstGeom>
          <a:noFill/>
        </p:spPr>
        <p:txBody>
          <a:bodyPr wrap="square" lIns="0" rIns="0" tIns="0" bIns="0" anchor="ctr">
            <a:noAutofit/>
          </a:bodyPr>
          <a:lstStyle/>
          <a:p>
            <a:pPr algn="l"/>
            <a:r>
              <a:rPr sz="900" b="1" i="0">
                <a:solidFill>
                  <a:srgbClr val="B26A00"/>
                </a:solidFill>
                <a:latin typeface="Geist"/>
              </a:rPr>
              <a:t>Medium impact</a:t>
            </a:r>
          </a:p>
        </p:txBody>
      </p:sp>
      <p:sp>
        <p:nvSpPr>
          <p:cNvPr id="19" name="TextBox 18"/>
          <p:cNvSpPr txBox="1"/>
          <p:nvPr/>
        </p:nvSpPr>
        <p:spPr>
          <a:xfrm>
            <a:off x="7617054" y="3340608"/>
            <a:ext cx="833882" cy="219456"/>
          </a:xfrm>
          <a:prstGeom prst="rect">
            <a:avLst/>
          </a:prstGeom>
          <a:noFill/>
        </p:spPr>
        <p:txBody>
          <a:bodyPr wrap="square" lIns="0" rIns="0" tIns="0" bIns="0" anchor="ctr">
            <a:noAutofit/>
          </a:bodyPr>
          <a:lstStyle/>
          <a:p>
            <a:pPr algn="l"/>
            <a:r>
              <a:rPr sz="900" b="1" i="0">
                <a:solidFill>
                  <a:srgbClr val="5A6B64"/>
                </a:solidFill>
                <a:latin typeface="Geist"/>
              </a:rPr>
              <a:t>Low effort</a:t>
            </a:r>
          </a:p>
        </p:txBody>
      </p:sp>
      <p:sp>
        <p:nvSpPr>
          <p:cNvPr id="20" name="TextBox 19"/>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Full-funnel performance, Northwind Dental</a:t>
            </a:r>
          </a:p>
        </p:txBody>
      </p:sp>
      <p:sp>
        <p:nvSpPr>
          <p:cNvPr id="21" name="TextBox 20"/>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7 / 8</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DFCFE"/>
        </a:solidFill>
        <a:effectLst/>
      </p:bgPr>
    </p:bg>
    <p:spTree>
      <p:nvGrpSpPr>
        <p:cNvPr id="1" name=""/>
        <p:cNvGrpSpPr/>
        <p:nvPr/>
      </p:nvGrpSpPr>
      <p:grpSpPr/>
      <p:sp>
        <p:nvSpPr>
          <p:cNvPr id="2" name="TextBox 1"/>
          <p:cNvSpPr txBox="1"/>
          <p:nvPr/>
        </p:nvSpPr>
        <p:spPr>
          <a:xfrm>
            <a:off x="566928" y="914400"/>
            <a:ext cx="9144000" cy="228600"/>
          </a:xfrm>
          <a:prstGeom prst="rect">
            <a:avLst/>
          </a:prstGeom>
          <a:noFill/>
        </p:spPr>
        <p:txBody>
          <a:bodyPr wrap="square" lIns="0" rIns="0" tIns="0" bIns="0" anchor="t">
            <a:noAutofit/>
          </a:bodyPr>
          <a:lstStyle/>
          <a:p>
            <a:pPr algn="l"/>
            <a:r>
              <a:rPr sz="950" b="0" i="0" spc="180">
                <a:solidFill>
                  <a:srgbClr val="0E7C66"/>
                </a:solidFill>
                <a:latin typeface="Geist Mono"/>
              </a:rPr>
              <a:t>THE FUNNEL IN ONE LINE</a:t>
            </a:r>
          </a:p>
        </p:txBody>
      </p:sp>
      <p:sp>
        <p:nvSpPr>
          <p:cNvPr id="3" name="TextBox 2"/>
          <p:cNvSpPr txBox="1"/>
          <p:nvPr/>
        </p:nvSpPr>
        <p:spPr>
          <a:xfrm>
            <a:off x="566928" y="1207008"/>
            <a:ext cx="11057839" cy="1227328"/>
          </a:xfrm>
          <a:prstGeom prst="rect">
            <a:avLst/>
          </a:prstGeom>
          <a:noFill/>
        </p:spPr>
        <p:txBody>
          <a:bodyPr wrap="square" lIns="0" rIns="0" tIns="0" bIns="0" anchor="t">
            <a:noAutofit/>
          </a:bodyPr>
          <a:lstStyle/>
          <a:p>
            <a:pPr algn="ctr">
              <a:lnSpc>
                <a:spcPct val="102000"/>
              </a:lnSpc>
            </a:pPr>
            <a:r>
              <a:rPr sz="4000" b="0" i="0">
                <a:solidFill>
                  <a:srgbClr val="0B1F1A"/>
                </a:solidFill>
                <a:latin typeface="Instrument Serif"/>
              </a:rPr>
              <a:t>Next: follow up the </a:t>
            </a:r>
            <a:r>
              <a:rPr sz="4000" b="0" i="1">
                <a:solidFill>
                  <a:srgbClr val="0E7C66"/>
                </a:solidFill>
                <a:latin typeface="Instrument Serif"/>
              </a:rPr>
              <a:t>621 leads</a:t>
            </a:r>
            <a:r>
              <a:rPr sz="4000" b="0" i="0">
                <a:solidFill>
                  <a:srgbClr val="0B1F1A"/>
                </a:solidFill>
                <a:latin typeface="Instrument Serif"/>
              </a:rPr>
              <a:t> with no deal yet.</a:t>
            </a:r>
          </a:p>
        </p:txBody>
      </p:sp>
      <p:cxnSp>
        <p:nvCxnSpPr>
          <p:cNvPr id="4" name="Connector 3"/>
          <p:cNvCxnSpPr/>
          <p:nvPr/>
        </p:nvCxnSpPr>
        <p:spPr>
          <a:xfrm>
            <a:off x="566928" y="4526280"/>
            <a:ext cx="11057839" cy="0"/>
          </a:xfrm>
          <a:prstGeom prst="line">
            <a:avLst/>
          </a:prstGeom>
          <a:ln w="9525">
            <a:solidFill>
              <a:srgbClr val="E2E4EA"/>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566928" y="4599432"/>
            <a:ext cx="5486400" cy="219456"/>
          </a:xfrm>
          <a:prstGeom prst="rect">
            <a:avLst/>
          </a:prstGeom>
          <a:noFill/>
        </p:spPr>
        <p:txBody>
          <a:bodyPr wrap="square" lIns="0" rIns="0" tIns="0" bIns="0" anchor="t">
            <a:noAutofit/>
          </a:bodyPr>
          <a:lstStyle/>
          <a:p>
            <a:pPr algn="l"/>
            <a:r>
              <a:rPr sz="1000" b="1" i="0">
                <a:solidFill>
                  <a:srgbClr val="5A6B64"/>
                </a:solidFill>
                <a:latin typeface="Geist"/>
              </a:rPr>
              <a:t>How we built this report</a:t>
            </a:r>
          </a:p>
        </p:txBody>
      </p:sp>
      <p:sp>
        <p:nvSpPr>
          <p:cNvPr id="6" name="TextBox 5"/>
          <p:cNvSpPr txBox="1"/>
          <p:nvPr/>
        </p:nvSpPr>
        <p:spPr>
          <a:xfrm>
            <a:off x="566928" y="4846320"/>
            <a:ext cx="11057839" cy="1435608"/>
          </a:xfrm>
          <a:prstGeom prst="rect">
            <a:avLst/>
          </a:prstGeom>
          <a:noFill/>
        </p:spPr>
        <p:txBody>
          <a:bodyPr wrap="square" lIns="0" rIns="0" tIns="0" bIns="0" anchor="t">
            <a:noAutofit/>
          </a:bodyPr>
          <a:lstStyle/>
          <a:p>
            <a:pPr algn="l">
              <a:lnSpc>
                <a:spcPct val="100000"/>
              </a:lnSpc>
            </a:pPr>
            <a:r>
              <a:rPr sz="950" b="0" i="0">
                <a:solidFill>
                  <a:srgbClr val="5A6B64"/>
                </a:solidFill>
                <a:latin typeface="Geist"/>
              </a:rPr>
              <a:t>Leads: 1,120 form submissions in UTM Grabber, September 2026. Each counts toward the channel of its form fill; an ad platform when utm_source and utm_medium or a click ID (gclid, fbclid, msclkid) show one.</a:t>
            </a:r>
          </a:p>
          <a:p>
            <a:pPr algn="l">
              <a:lnSpc>
                <a:spcPct val="100000"/>
              </a:lnSpc>
              <a:spcBef>
                <a:spcPts val="522"/>
              </a:spcBef>
            </a:pPr>
            <a:r>
              <a:rPr sz="950" b="0" i="0">
                <a:solidFill>
                  <a:srgbClr val="5A6B64"/>
                </a:solidFill>
                <a:latin typeface="Geist"/>
              </a:rPr>
              <a:t>Ad spend: $27.9K from Google Ads and Meta Ads, September 2026.</a:t>
            </a:r>
          </a:p>
          <a:p>
            <a:pPr algn="l">
              <a:lnSpc>
                <a:spcPct val="100000"/>
              </a:lnSpc>
              <a:spcBef>
                <a:spcPts val="522"/>
              </a:spcBef>
            </a:pPr>
            <a:r>
              <a:rPr sz="950" b="0" i="0">
                <a:solidFill>
                  <a:srgbClr val="5A6B64"/>
                </a:solidFill>
                <a:latin typeface="Geist"/>
              </a:rPr>
              <a:t>Sessions: 40,822 from Google Analytics 4, September 2026, grouped into the same channels by session source and medium (AI assistants count as Organic, email as Referral).</a:t>
            </a:r>
          </a:p>
          <a:p>
            <a:pPr algn="l">
              <a:lnSpc>
                <a:spcPct val="100000"/>
              </a:lnSpc>
              <a:spcBef>
                <a:spcPts val="522"/>
              </a:spcBef>
            </a:pPr>
            <a:r>
              <a:rPr sz="950" b="0" i="0">
                <a:solidFill>
                  <a:srgbClr val="5A6B64"/>
                </a:solidFill>
                <a:latin typeface="Geist"/>
              </a:rPr>
              <a:t>Deals: 519 from your HubSpot, created Sep 1 to Oct 5, 2026. 499 (96%) matched a form lead by email; 20 match no form lead. Customers are won deals; revenue is their amount.</a:t>
            </a:r>
          </a:p>
          <a:p>
            <a:pPr algn="l">
              <a:lnSpc>
                <a:spcPct val="100000"/>
              </a:lnSpc>
              <a:spcBef>
                <a:spcPts val="522"/>
              </a:spcBef>
            </a:pPr>
            <a:r>
              <a:rPr sz="950" b="0" i="0">
                <a:solidFill>
                  <a:srgbClr val="5A6B64"/>
                </a:solidFill>
                <a:latin typeface="Geist"/>
              </a:rPr>
              <a:t>ROAS: revenue from customers that came through an ad platform, divided by that platform's spend.</a:t>
            </a:r>
          </a:p>
          <a:p>
            <a:pPr algn="l">
              <a:lnSpc>
                <a:spcPct val="100000"/>
              </a:lnSpc>
              <a:spcBef>
                <a:spcPts val="522"/>
              </a:spcBef>
            </a:pPr>
            <a:r>
              <a:rPr sz="950" b="0" i="0">
                <a:solidFill>
                  <a:srgbClr val="5A6B64"/>
                </a:solidFill>
                <a:latin typeface="Geist"/>
              </a:rPr>
              <a:t>Changes compare September 2026 with August.</a:t>
            </a:r>
          </a:p>
          <a:p>
            <a:pPr algn="l">
              <a:lnSpc>
                <a:spcPct val="100000"/>
              </a:lnSpc>
              <a:spcBef>
                <a:spcPts val="522"/>
              </a:spcBef>
            </a:pPr>
            <a:r>
              <a:rPr sz="950" b="0" i="0">
                <a:solidFill>
                  <a:srgbClr val="5A6B64"/>
                </a:solidFill>
                <a:latin typeface="Geist"/>
              </a:rPr>
              <a:t>Customers, revenue and ROAS are not compared with August: 22% of this period's deals are still open, so the totals can still grow.</a:t>
            </a:r>
          </a:p>
        </p:txBody>
      </p:sp>
      <p:sp>
        <p:nvSpPr>
          <p:cNvPr id="7" name="TextBox 6"/>
          <p:cNvSpPr txBox="1"/>
          <p:nvPr/>
        </p:nvSpPr>
        <p:spPr>
          <a:xfrm>
            <a:off x="566928" y="6437376"/>
            <a:ext cx="7315200" cy="228600"/>
          </a:xfrm>
          <a:prstGeom prst="rect">
            <a:avLst/>
          </a:prstGeom>
          <a:noFill/>
        </p:spPr>
        <p:txBody>
          <a:bodyPr wrap="square" lIns="0" rIns="0" tIns="0" bIns="0" anchor="t">
            <a:noAutofit/>
          </a:bodyPr>
          <a:lstStyle/>
          <a:p>
            <a:pPr algn="l"/>
            <a:r>
              <a:rPr sz="900" b="0" i="0">
                <a:solidFill>
                  <a:srgbClr val="5A6B64"/>
                </a:solidFill>
                <a:latin typeface="Geist Mono"/>
              </a:rPr>
              <a:t>Full-funnel performance, Northwind Dental</a:t>
            </a:r>
          </a:p>
        </p:txBody>
      </p:sp>
      <p:sp>
        <p:nvSpPr>
          <p:cNvPr id="8" name="TextBox 7"/>
          <p:cNvSpPr txBox="1"/>
          <p:nvPr/>
        </p:nvSpPr>
        <p:spPr>
          <a:xfrm>
            <a:off x="9795967" y="6437376"/>
            <a:ext cx="1828800" cy="228600"/>
          </a:xfrm>
          <a:prstGeom prst="rect">
            <a:avLst/>
          </a:prstGeom>
          <a:noFill/>
        </p:spPr>
        <p:txBody>
          <a:bodyPr wrap="square" lIns="0" rIns="0" tIns="0" bIns="0" anchor="t">
            <a:noAutofit/>
          </a:bodyPr>
          <a:lstStyle/>
          <a:p>
            <a:pPr algn="r"/>
            <a:r>
              <a:rPr sz="900" b="0" i="0">
                <a:solidFill>
                  <a:srgbClr val="5A6B64"/>
                </a:solidFill>
                <a:latin typeface="Geist Mono"/>
              </a:rPr>
              <a:t>8 / 8</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