
<file path=[Content_Types].xml><?xml version="1.0" encoding="utf-8"?>
<Types xmlns="http://schemas.openxmlformats.org/package/2006/content-types">
  <Default Extension="fntdata" ContentType="application/x-fontdata"/>
  <Default Extension="bin" ContentType="application/vnd.openxmlformats-officedocument.presentationml.printerSettings"/>
  <Default Extension="jpeg" ContentType="image/jpeg"/>
  <Default Extension="rels" ContentType="application/vnd.openxmlformats-package.relationships+xml"/>
  <Default Extension="xlsx" ContentType="application/vnd.openxmlformats-officedocument.spreadsheetml.sheet"/>
  <Default Extension="xml" ContentType="application/xml"/>
  <Override PartName="/docProps/app.xml" ContentType="application/vnd.openxmlformats-officedocument.extended-properties+xml"/>
  <Override PartName="/docProps/core.xml" ContentType="application/vnd.openxmlformats-package.core-properties+xml"/>
  <Override PartName="/ppt/charts/chart1.xml" ContentType="application/vnd.openxmlformats-officedocument.drawingml.chart+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12191695" cy="6858000" type="screen4x3"/>
  <p:notesSz cx="6858000" cy="9144000"/>
  <p:embeddedFontLst>
    <p:embeddedFont>
      <p:font typeface="Barlow" charset="0"/>
      <p:regular r:id="rId16"/>
      <p:bold r:id="rId17"/>
    </p:embeddedFont>
    <p:embeddedFont>
      <p:font typeface="Barlow Condensed" charset="0"/>
      <p:regular r:id="rId18"/>
      <p:bold r:id="rId19"/>
    </p:embeddedFont>
    <p:embeddedFont>
      <p:font typeface="IBM Plex Mono" charset="0"/>
      <p:regular r:id="rId20"/>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font" Target="fonts/font1.fntdata"/><Relationship Id="rId17" Type="http://schemas.openxmlformats.org/officeDocument/2006/relationships/font" Target="fonts/font2.fntdata"/><Relationship Id="rId18" Type="http://schemas.openxmlformats.org/officeDocument/2006/relationships/font" Target="fonts/font3.fntdata"/><Relationship Id="rId19" Type="http://schemas.openxmlformats.org/officeDocument/2006/relationships/font" Target="fonts/font4.fntdata"/><Relationship Id="rId20" Type="http://schemas.openxmlformats.org/officeDocument/2006/relationships/font" Target="fonts/font5.fntdata"/></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stacked"/>
        <c:ser>
          <c:idx val="0"/>
          <c:order val="0"/>
          <c:tx>
            <c:strRef>
              <c:f>Sheet1!$B$1</c:f>
              <c:strCache>
                <c:ptCount val="1"/>
                <c:pt idx="0">
                  <c:v>base</c:v>
                </c:pt>
              </c:strCache>
            </c:strRef>
          </c:tx>
          <c:spPr>
            <a:noFill/>
            <a:ln>
              <a:noFill/>
            </a:ln>
          </c:spPr>
          <c:cat>
            <c:strRef>
              <c:f>Sheet1!$A$2:$A$5</c:f>
              <c:strCache>
                <c:ptCount val="4"/>
                <c:pt idx="0">
                  <c:v>Ad spend</c:v>
                </c:pt>
                <c:pt idx="1">
                  <c:v>Google Ads revenue less spend</c:v>
                </c:pt>
                <c:pt idx="2">
                  <c:v>Meta Ads revenue less spend</c:v>
                </c:pt>
                <c:pt idx="3">
                  <c:v>Revenue from ads</c:v>
                </c:pt>
              </c:strCache>
            </c:strRef>
          </c:cat>
          <c:val>
            <c:numRef>
              <c:f>Sheet1!$B$2:$B$5</c:f>
              <c:numCache>
                <c:formatCode>General</c:formatCode>
                <c:ptCount val="4"/>
                <c:pt idx="0">
                  <c:v>0</c:v>
                </c:pt>
                <c:pt idx="1">
                  <c:v>27949.99</c:v>
                </c:pt>
                <c:pt idx="2">
                  <c:v>109174.99</c:v>
                </c:pt>
                <c:pt idx="3">
                  <c:v>0</c:v>
                </c:pt>
              </c:numCache>
            </c:numRef>
          </c:val>
        </c:ser>
        <c:ser>
          <c:idx val="1"/>
          <c:order val="1"/>
          <c:tx>
            <c:strRef>
              <c:f>Sheet1!$C$1</c:f>
              <c:strCache>
                <c:ptCount val="1"/>
                <c:pt idx="0">
                  <c:v>Total</c:v>
                </c:pt>
              </c:strCache>
            </c:strRef>
          </c:tx>
          <c:spPr>
            <a:solidFill>
              <a:srgbClr val="2C937B"/>
            </a:solidFill>
            <a:ln>
              <a:noFill/>
            </a:ln>
          </c:spPr>
          <c:invertIfNegative val="0"/>
          <c:dLbls>
            <c:dLbl>
              <c:idx val="0"/>
              <c:tx>
                <c:rich>
                  <a:bodyPr/>
                  <a:lstStyle/>
                  <a:p>
                    <a:r>
                      <a:rPr sz="1000" b="1" i="0">
                        <a:solidFill>
                          <a:srgbClr val="101418"/>
                        </a:solidFill>
                        <a:latin typeface="Barlow"/>
                      </a:rPr>
                      <a:t>$27.9K</a:t>
                    </a:r>
                  </a:p>
                </c:rich>
              </c:tx>
              <c:dLblPos val="inEnd"/>
              <c:showLegendKey val="0"/>
              <c:showVal val="1"/>
              <c:showCatName val="0"/>
              <c:showSerName val="0"/>
              <c:showPercent val="0"/>
              <c:showBubbleSize val="0"/>
            </c:dLbl>
            <c:dLbl>
              <c:idx val="3"/>
              <c:tx>
                <c:rich>
                  <a:bodyPr/>
                  <a:lstStyle/>
                  <a:p>
                    <a:r>
                      <a:rPr sz="1000" b="1" i="0">
                        <a:solidFill>
                          <a:srgbClr val="101418"/>
                        </a:solidFill>
                        <a:latin typeface="Barlow"/>
                      </a:rPr>
                      <a:t>$164.5K</a:t>
                    </a:r>
                  </a:p>
                </c:rich>
              </c:tx>
              <c:dLblPos val="inEnd"/>
              <c:showLegendKey val="0"/>
              <c:showVal val="1"/>
              <c:showCatName val="0"/>
              <c:showSerName val="0"/>
              <c:showPercent val="0"/>
              <c:showBubbleSize val="0"/>
            </c:dLbl>
            <c:showLegendKey val="0"/>
            <c:showVal val="0"/>
            <c:showCatName val="0"/>
            <c:showSerName val="0"/>
            <c:showPercent val="0"/>
            <c:showBubbleSize val="0"/>
            <c:showLeaderLines val="1"/>
          </c:dLbls>
          <c:cat>
            <c:strRef>
              <c:f>Sheet1!$A$2:$A$5</c:f>
              <c:strCache>
                <c:ptCount val="4"/>
                <c:pt idx="0">
                  <c:v>Ad spend</c:v>
                </c:pt>
                <c:pt idx="1">
                  <c:v>Google Ads revenue less spend</c:v>
                </c:pt>
                <c:pt idx="2">
                  <c:v>Meta Ads revenue less spend</c:v>
                </c:pt>
                <c:pt idx="3">
                  <c:v>Revenue from ads</c:v>
                </c:pt>
              </c:strCache>
            </c:strRef>
          </c:cat>
          <c:val>
            <c:numRef>
              <c:f>Sheet1!$C$2:$C$5</c:f>
              <c:numCache>
                <c:formatCode>General</c:formatCode>
                <c:ptCount val="4"/>
                <c:pt idx="0">
                  <c:v>27949.99</c:v>
                </c:pt>
                <c:pt idx="1">
                  <c:v>0</c:v>
                </c:pt>
                <c:pt idx="2">
                  <c:v>0</c:v>
                </c:pt>
                <c:pt idx="3">
                  <c:v>164515.0</c:v>
                </c:pt>
              </c:numCache>
            </c:numRef>
          </c:val>
        </c:ser>
        <c:ser>
          <c:idx val="2"/>
          <c:order val="2"/>
          <c:tx>
            <c:strRef>
              <c:f>Sheet1!$D$1</c:f>
              <c:strCache>
                <c:ptCount val="1"/>
                <c:pt idx="0">
                  <c:v>Increase</c:v>
                </c:pt>
              </c:strCache>
            </c:strRef>
          </c:tx>
          <c:spPr>
            <a:solidFill>
              <a:srgbClr val="4ED38A"/>
            </a:solidFill>
            <a:ln>
              <a:noFill/>
            </a:ln>
          </c:spPr>
          <c:invertIfNegative val="0"/>
          <c:dLbls>
            <c:dLbl>
              <c:idx val="1"/>
              <c:tx>
                <c:rich>
                  <a:bodyPr/>
                  <a:lstStyle/>
                  <a:p>
                    <a:r>
                      <a:rPr sz="1000" b="1" i="0">
                        <a:solidFill>
                          <a:srgbClr val="101418"/>
                        </a:solidFill>
                        <a:latin typeface="Barlow"/>
                      </a:rPr>
                      <a:t>+$81.2K</a:t>
                    </a:r>
                  </a:p>
                </c:rich>
              </c:tx>
              <c:dLblPos val="ctr"/>
              <c:showLegendKey val="0"/>
              <c:showVal val="1"/>
              <c:showCatName val="0"/>
              <c:showSerName val="0"/>
              <c:showPercent val="0"/>
              <c:showBubbleSize val="0"/>
            </c:dLbl>
            <c:dLbl>
              <c:idx val="2"/>
              <c:tx>
                <c:rich>
                  <a:bodyPr/>
                  <a:lstStyle/>
                  <a:p>
                    <a:r>
                      <a:rPr sz="1000" b="1" i="0">
                        <a:solidFill>
                          <a:srgbClr val="101418"/>
                        </a:solidFill>
                        <a:latin typeface="Barlow"/>
                      </a:rPr>
                      <a:t>+$55.3K</a:t>
                    </a:r>
                  </a:p>
                </c:rich>
              </c:tx>
              <c:dLblPos val="ctr"/>
              <c:showLegendKey val="0"/>
              <c:showVal val="1"/>
              <c:showCatName val="0"/>
              <c:showSerName val="0"/>
              <c:showPercent val="0"/>
              <c:showBubbleSize val="0"/>
            </c:dLbl>
            <c:showLegendKey val="0"/>
            <c:showVal val="0"/>
            <c:showCatName val="0"/>
            <c:showSerName val="0"/>
            <c:showPercent val="0"/>
            <c:showBubbleSize val="0"/>
            <c:showLeaderLines val="1"/>
          </c:dLbls>
          <c:cat>
            <c:strRef>
              <c:f>Sheet1!$A$2:$A$5</c:f>
              <c:strCache>
                <c:ptCount val="4"/>
                <c:pt idx="0">
                  <c:v>Ad spend</c:v>
                </c:pt>
                <c:pt idx="1">
                  <c:v>Google Ads revenue less spend</c:v>
                </c:pt>
                <c:pt idx="2">
                  <c:v>Meta Ads revenue less spend</c:v>
                </c:pt>
                <c:pt idx="3">
                  <c:v>Revenue from ads</c:v>
                </c:pt>
              </c:strCache>
            </c:strRef>
          </c:cat>
          <c:val>
            <c:numRef>
              <c:f>Sheet1!$D$2:$D$5</c:f>
              <c:numCache>
                <c:formatCode>General</c:formatCode>
                <c:ptCount val="4"/>
                <c:pt idx="0">
                  <c:v>0</c:v>
                </c:pt>
                <c:pt idx="1">
                  <c:v>81225.0</c:v>
                </c:pt>
                <c:pt idx="2">
                  <c:v>55340.01</c:v>
                </c:pt>
                <c:pt idx="3">
                  <c:v>0</c:v>
                </c:pt>
              </c:numCache>
            </c:numRef>
          </c:val>
        </c:ser>
        <c:ser>
          <c:idx val="3"/>
          <c:order val="3"/>
          <c:tx>
            <c:strRef>
              <c:f>Sheet1!$E$1</c:f>
              <c:strCache>
                <c:ptCount val="1"/>
                <c:pt idx="0">
                  <c:v>Decrease</c:v>
                </c:pt>
              </c:strCache>
            </c:strRef>
          </c:tx>
          <c:spPr>
            <a:solidFill>
              <a:srgbClr val="FF7B7B"/>
            </a:solidFill>
            <a:ln>
              <a:noFill/>
            </a:ln>
          </c:spPr>
          <c:invertIfNegative val="0"/>
          <c:cat>
            <c:strRef>
              <c:f>Sheet1!$A$2:$A$5</c:f>
              <c:strCache>
                <c:ptCount val="4"/>
                <c:pt idx="0">
                  <c:v>Ad spend</c:v>
                </c:pt>
                <c:pt idx="1">
                  <c:v>Google Ads revenue less spend</c:v>
                </c:pt>
                <c:pt idx="2">
                  <c:v>Meta Ads revenue less spend</c:v>
                </c:pt>
                <c:pt idx="3">
                  <c:v>Revenue from ads</c:v>
                </c:pt>
              </c:strCache>
            </c:strRef>
          </c:cat>
          <c:val>
            <c:numRef>
              <c:f>Sheet1!$E$2:$E$5</c:f>
              <c:numCache>
                <c:formatCode>General</c:formatCode>
                <c:ptCount val="4"/>
                <c:pt idx="0">
                  <c:v>0</c:v>
                </c:pt>
                <c:pt idx="1">
                  <c:v>0</c:v>
                </c:pt>
                <c:pt idx="2">
                  <c:v>0</c:v>
                </c:pt>
                <c:pt idx="3">
                  <c:v>0</c:v>
                </c:pt>
              </c:numCache>
            </c:numRef>
          </c:val>
        </c:ser>
        <c:gapWidth val="55"/>
        <c:overlap val="100"/>
        <c:axId val="-2068027336"/>
        <c:axId val="-2113994440"/>
      </c:barChart>
      <c:catAx>
        <c:axId val="-2068027336"/>
        <c:scaling>
          <c:orientation val="minMax"/>
        </c:scaling>
        <c:delete val="0"/>
        <c:axPos val="b"/>
        <c:majorTickMark val="none"/>
        <c:minorTickMark val="none"/>
        <c:tickLblPos val="nextTo"/>
        <c:spPr>
          <a:ln w="9525">
            <a:solidFill>
              <a:srgbClr val="35413D"/>
            </a:solidFill>
          </a:ln>
        </c:spPr>
        <c:txPr>
          <a:bodyPr/>
          <a:lstStyle/>
          <a:p>
            <a:pPr>
              <a:defRPr sz="1000" b="0" i="0">
                <a:solidFill>
                  <a:srgbClr val="859791"/>
                </a:solidFill>
                <a:latin typeface="Barlow Condensed"/>
              </a:defRPr>
            </a:pPr>
          </a:p>
        </c:txPr>
        <c:crossAx val="-2113994440"/>
        <c:crosses val="autoZero"/>
        <c:auto val="1"/>
        <c:lblAlgn val="ctr"/>
        <c:lblOffset val="100"/>
        <c:noMultiLvlLbl val="0"/>
      </c:catAx>
      <c:valAx>
        <c:axId val="-2113994440"/>
        <c:scaling/>
        <c:delete val="0"/>
        <c:axPos val="l"/>
        <c:majorGridlines>
          <c:spPr>
            <a:ln w="9525">
              <a:solidFill>
                <a:srgbClr val="1A2723"/>
              </a:solidFill>
            </a:ln>
          </c:spPr>
        </c:majorGridlines>
        <c:numFmt formatCode="&quot;$&quot;#,##0" sourceLinked="0"/>
        <c:majorTickMark val="none"/>
        <c:minorTickMark val="none"/>
        <c:tickLblPos val="nextTo"/>
        <c:spPr>
          <a:ln>
            <a:noFill/>
          </a:ln>
        </c:spPr>
        <c:txPr>
          <a:bodyPr/>
          <a:lstStyle/>
          <a:p>
            <a:pPr>
              <a:defRPr sz="1000" b="0" i="0">
                <a:solidFill>
                  <a:srgbClr val="859791"/>
                </a:solidFill>
                <a:latin typeface="Barlow Condensed"/>
              </a:defRPr>
            </a:pPr>
          </a:p>
        </c:txPr>
        <c:crossAx val="-2068027336"/>
        <c:crosses val="autoZero"/>
      </c:valAx>
      <c:spPr>
        <a:noFill/>
        <a:ln>
          <a:noFill/>
        </a:ln>
      </c:spPr>
    </c:plotArea>
    <c:dispBlanksAs val="gap"/>
  </c:chart>
  <c:spPr>
    <a:noFill/>
    <a:ln>
      <a:noFill/>
    </a:ln>
  </c:spPr>
  <c:txPr>
    <a:bodyPr/>
    <a:lstStyle/>
    <a:p>
      <a:pPr>
        <a:defRPr sz="1050" b="0" i="0">
          <a:solidFill>
            <a:srgbClr val="859791"/>
          </a:solidFill>
          <a:latin typeface="Barlow Condensed"/>
        </a:defRPr>
      </a:pPr>
      <a:endParaRPr lang="en-US"/>
    </a:p>
  </c:txPr>
  <c:externalData r:id="rId1">
    <c:autoUpdate val="0"/>
  </c:externalData>
</c:chartSpac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chart" Target="../charts/char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bg>
      <p:bgPr>
        <a:gradFill rotWithShape="1">
          <a:gsLst>
            <a:gs pos="0">
              <a:srgbClr val="0B3229"/>
            </a:gs>
            <a:gs pos="70000">
              <a:srgbClr val="05110E"/>
            </a:gs>
            <a:gs pos="100000">
              <a:srgbClr val="05110E"/>
            </a:gs>
          </a:gsLst>
          <a:lin ang="2700000" scaled="0"/>
        </a:gradFill>
        <a:effectLst/>
      </p:bgPr>
    </p:bg>
    <p:spTree>
      <p:nvGrpSpPr>
        <p:cNvPr id="1" name=""/>
        <p:cNvGrpSpPr/>
        <p:nvPr/>
      </p:nvGrpSpPr>
      <p:grpSpPr/>
      <p:sp>
        <p:nvSpPr>
          <p:cNvPr id="2" name="TextBox 1"/>
          <p:cNvSpPr txBox="1"/>
          <p:nvPr/>
        </p:nvSpPr>
        <p:spPr>
          <a:xfrm>
            <a:off x="566928" y="438912"/>
            <a:ext cx="6400800" cy="292608"/>
          </a:xfrm>
          <a:prstGeom prst="rect">
            <a:avLst/>
          </a:prstGeom>
          <a:noFill/>
        </p:spPr>
        <p:txBody>
          <a:bodyPr wrap="square" lIns="0" rIns="0" tIns="0" bIns="0" anchor="t">
            <a:noAutofit/>
          </a:bodyPr>
          <a:lstStyle/>
          <a:p>
            <a:pPr algn="l"/>
            <a:r>
              <a:rPr sz="1400" b="1" i="0">
                <a:solidFill>
                  <a:srgbClr val="F3F5F8"/>
                </a:solidFill>
                <a:latin typeface="Barlow"/>
              </a:rPr>
              <a:t>Northwind Dental</a:t>
            </a:r>
          </a:p>
        </p:txBody>
      </p:sp>
      <p:sp>
        <p:nvSpPr>
          <p:cNvPr id="3" name="TextBox 2"/>
          <p:cNvSpPr txBox="1"/>
          <p:nvPr/>
        </p:nvSpPr>
        <p:spPr>
          <a:xfrm>
            <a:off x="566928" y="1828800"/>
            <a:ext cx="8229600" cy="274320"/>
          </a:xfrm>
          <a:prstGeom prst="rect">
            <a:avLst/>
          </a:prstGeom>
          <a:noFill/>
        </p:spPr>
        <p:txBody>
          <a:bodyPr wrap="square" lIns="0" rIns="0" tIns="0" bIns="0" anchor="t">
            <a:noAutofit/>
          </a:bodyPr>
          <a:lstStyle/>
          <a:p>
            <a:pPr algn="l"/>
            <a:r>
              <a:rPr sz="1400" b="1" i="0">
                <a:solidFill>
                  <a:srgbClr val="47A58E"/>
                </a:solidFill>
                <a:latin typeface="Barlow"/>
              </a:rPr>
              <a:t>Full-funnel performance</a:t>
            </a:r>
          </a:p>
        </p:txBody>
      </p:sp>
      <p:sp>
        <p:nvSpPr>
          <p:cNvPr id="4" name="TextBox 3"/>
          <p:cNvSpPr txBox="1"/>
          <p:nvPr/>
        </p:nvSpPr>
        <p:spPr>
          <a:xfrm>
            <a:off x="2873502" y="1828800"/>
            <a:ext cx="4572000" cy="274320"/>
          </a:xfrm>
          <a:prstGeom prst="rect">
            <a:avLst/>
          </a:prstGeom>
          <a:noFill/>
        </p:spPr>
        <p:txBody>
          <a:bodyPr wrap="square" lIns="0" rIns="0" tIns="0" bIns="0" anchor="t">
            <a:noAutofit/>
          </a:bodyPr>
          <a:lstStyle/>
          <a:p>
            <a:pPr algn="l"/>
            <a:r>
              <a:rPr sz="1400" b="0" i="0">
                <a:solidFill>
                  <a:srgbClr val="B3C2BD"/>
                </a:solidFill>
                <a:latin typeface="Barlow"/>
              </a:rPr>
              <a:t>September 2026</a:t>
            </a:r>
          </a:p>
        </p:txBody>
      </p:sp>
      <p:sp>
        <p:nvSpPr>
          <p:cNvPr id="5" name="TextBox 4"/>
          <p:cNvSpPr txBox="1"/>
          <p:nvPr/>
        </p:nvSpPr>
        <p:spPr>
          <a:xfrm>
            <a:off x="566928" y="2240280"/>
            <a:ext cx="10058400" cy="1668272"/>
          </a:xfrm>
          <a:prstGeom prst="rect">
            <a:avLst/>
          </a:prstGeom>
          <a:noFill/>
        </p:spPr>
        <p:txBody>
          <a:bodyPr wrap="square" lIns="0" rIns="0" tIns="0" bIns="0" anchor="t">
            <a:noAutofit/>
          </a:bodyPr>
          <a:lstStyle/>
          <a:p>
            <a:pPr algn="l">
              <a:lnSpc>
                <a:spcPct val="95000"/>
              </a:lnSpc>
            </a:pPr>
            <a:r>
              <a:rPr sz="5200" b="1" i="0">
                <a:solidFill>
                  <a:srgbClr val="F3F5F8"/>
                </a:solidFill>
                <a:latin typeface="Barlow"/>
              </a:rPr>
              <a:t>September turned $27.9K of ads into </a:t>
            </a:r>
            <a:r>
              <a:rPr sz="5200" b="1" i="0">
                <a:solidFill>
                  <a:srgbClr val="47A58E"/>
                </a:solidFill>
                <a:latin typeface="Barlow"/>
              </a:rPr>
              <a:t>$165K</a:t>
            </a:r>
            <a:r>
              <a:rPr sz="5200" b="1" i="0">
                <a:solidFill>
                  <a:srgbClr val="F3F5F8"/>
                </a:solidFill>
                <a:latin typeface="Barlow"/>
              </a:rPr>
              <a:t> of revenue.</a:t>
            </a:r>
          </a:p>
        </p:txBody>
      </p:sp>
      <p:sp>
        <p:nvSpPr>
          <p:cNvPr id="6" name="TextBox 5"/>
          <p:cNvSpPr txBox="1"/>
          <p:nvPr/>
        </p:nvSpPr>
        <p:spPr>
          <a:xfrm>
            <a:off x="566928" y="4045712"/>
            <a:ext cx="8595360" cy="822960"/>
          </a:xfrm>
          <a:prstGeom prst="rect">
            <a:avLst/>
          </a:prstGeom>
          <a:noFill/>
        </p:spPr>
        <p:txBody>
          <a:bodyPr wrap="square" lIns="0" rIns="0" tIns="0" bIns="0" anchor="t">
            <a:noAutofit/>
          </a:bodyPr>
          <a:lstStyle/>
          <a:p>
            <a:pPr algn="l">
              <a:lnSpc>
                <a:spcPct val="115000"/>
              </a:lnSpc>
            </a:pPr>
            <a:r>
              <a:rPr sz="1600" b="0" i="0">
                <a:solidFill>
                  <a:srgbClr val="B3C2BD"/>
                </a:solidFill>
                <a:latin typeface="Barlow"/>
              </a:rPr>
              <a:t>Ads brought $165K of your $271K revenue: Meta Ads returned $7.08 per $1 of spend, Google Ads $5.31. 45% of leads became a deal and 57% of decided deals were won.</a:t>
            </a:r>
          </a:p>
        </p:txBody>
      </p:sp>
      <p:sp>
        <p:nvSpPr>
          <p:cNvPr id="7" name="Rounded Rectangle 6"/>
          <p:cNvSpPr/>
          <p:nvPr/>
        </p:nvSpPr>
        <p:spPr>
          <a:xfrm>
            <a:off x="566928" y="5806440"/>
            <a:ext cx="2089861" cy="292608"/>
          </a:xfrm>
          <a:prstGeom prst="roundRect">
            <a:avLst>
              <a:gd name="adj" fmla="val 46875"/>
            </a:avLst>
          </a:prstGeom>
          <a:solidFill>
            <a:srgbClr val="0C1A16"/>
          </a:solidFill>
          <a:ln w="9525">
            <a:solidFill>
              <a:srgbClr val="202D29"/>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Oval 7"/>
          <p:cNvSpPr/>
          <p:nvPr/>
        </p:nvSpPr>
        <p:spPr>
          <a:xfrm>
            <a:off x="681228" y="5911596"/>
            <a:ext cx="82296" cy="82296"/>
          </a:xfrm>
          <a:prstGeom prst="ellipse">
            <a:avLst/>
          </a:prstGeom>
          <a:solidFill>
            <a:srgbClr val="0160B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41248" y="5806440"/>
            <a:ext cx="1815541" cy="292608"/>
          </a:xfrm>
          <a:prstGeom prst="rect">
            <a:avLst/>
          </a:prstGeom>
          <a:noFill/>
        </p:spPr>
        <p:txBody>
          <a:bodyPr wrap="square" lIns="0" rIns="0" tIns="0" bIns="0" anchor="ctr">
            <a:noAutofit/>
          </a:bodyPr>
          <a:lstStyle/>
          <a:p>
            <a:pPr algn="l"/>
            <a:r>
              <a:rPr sz="1050" b="1" i="0">
                <a:solidFill>
                  <a:srgbClr val="F3F5F8"/>
                </a:solidFill>
                <a:latin typeface="Barlow"/>
              </a:rPr>
              <a:t>UTM Grabber</a:t>
            </a:r>
          </a:p>
        </p:txBody>
      </p:sp>
      <p:sp>
        <p:nvSpPr>
          <p:cNvPr id="10" name="TextBox 9"/>
          <p:cNvSpPr txBox="1"/>
          <p:nvPr/>
        </p:nvSpPr>
        <p:spPr>
          <a:xfrm>
            <a:off x="1751533" y="5806440"/>
            <a:ext cx="2089861" cy="292608"/>
          </a:xfrm>
          <a:prstGeom prst="rect">
            <a:avLst/>
          </a:prstGeom>
          <a:noFill/>
        </p:spPr>
        <p:txBody>
          <a:bodyPr wrap="square" lIns="0" rIns="0" tIns="0" bIns="0" anchor="ctr">
            <a:noAutofit/>
          </a:bodyPr>
          <a:lstStyle/>
          <a:p>
            <a:pPr algn="l"/>
            <a:r>
              <a:rPr sz="1050" b="0" i="0">
                <a:solidFill>
                  <a:srgbClr val="859791"/>
                </a:solidFill>
                <a:latin typeface="Barlow"/>
              </a:rPr>
              <a:t>1,120 leads</a:t>
            </a:r>
          </a:p>
        </p:txBody>
      </p:sp>
      <p:sp>
        <p:nvSpPr>
          <p:cNvPr id="11" name="Rounded Rectangle 10"/>
          <p:cNvSpPr/>
          <p:nvPr/>
        </p:nvSpPr>
        <p:spPr>
          <a:xfrm>
            <a:off x="2748229" y="5806440"/>
            <a:ext cx="2151583" cy="292608"/>
          </a:xfrm>
          <a:prstGeom prst="roundRect">
            <a:avLst>
              <a:gd name="adj" fmla="val 46875"/>
            </a:avLst>
          </a:prstGeom>
          <a:solidFill>
            <a:srgbClr val="0C1A16"/>
          </a:solidFill>
          <a:ln w="9525">
            <a:solidFill>
              <a:srgbClr val="202D29"/>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2" name="Oval 11"/>
          <p:cNvSpPr/>
          <p:nvPr/>
        </p:nvSpPr>
        <p:spPr>
          <a:xfrm>
            <a:off x="2862529" y="5911596"/>
            <a:ext cx="82296" cy="82296"/>
          </a:xfrm>
          <a:prstGeom prst="ellipse">
            <a:avLst/>
          </a:prstGeom>
          <a:solidFill>
            <a:srgbClr val="1A73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3022549" y="5806440"/>
            <a:ext cx="1877263" cy="292608"/>
          </a:xfrm>
          <a:prstGeom prst="rect">
            <a:avLst/>
          </a:prstGeom>
          <a:noFill/>
        </p:spPr>
        <p:txBody>
          <a:bodyPr wrap="square" lIns="0" rIns="0" tIns="0" bIns="0" anchor="ctr">
            <a:noAutofit/>
          </a:bodyPr>
          <a:lstStyle/>
          <a:p>
            <a:pPr algn="l"/>
            <a:r>
              <a:rPr sz="1050" b="1" i="0">
                <a:solidFill>
                  <a:srgbClr val="F3F5F8"/>
                </a:solidFill>
                <a:latin typeface="Barlow"/>
              </a:rPr>
              <a:t>Google Ads</a:t>
            </a:r>
          </a:p>
        </p:txBody>
      </p:sp>
      <p:sp>
        <p:nvSpPr>
          <p:cNvPr id="14" name="TextBox 13"/>
          <p:cNvSpPr txBox="1"/>
          <p:nvPr/>
        </p:nvSpPr>
        <p:spPr>
          <a:xfrm>
            <a:off x="3832708" y="5806440"/>
            <a:ext cx="2151583" cy="292608"/>
          </a:xfrm>
          <a:prstGeom prst="rect">
            <a:avLst/>
          </a:prstGeom>
          <a:noFill/>
        </p:spPr>
        <p:txBody>
          <a:bodyPr wrap="square" lIns="0" rIns="0" tIns="0" bIns="0" anchor="ctr">
            <a:noAutofit/>
          </a:bodyPr>
          <a:lstStyle/>
          <a:p>
            <a:pPr algn="l"/>
            <a:r>
              <a:rPr sz="1050" b="0" i="0">
                <a:solidFill>
                  <a:srgbClr val="859791"/>
                </a:solidFill>
                <a:latin typeface="Barlow"/>
              </a:rPr>
              <a:t>$18.9K spend</a:t>
            </a:r>
          </a:p>
        </p:txBody>
      </p:sp>
      <p:sp>
        <p:nvSpPr>
          <p:cNvPr id="15" name="Rounded Rectangle 14"/>
          <p:cNvSpPr/>
          <p:nvPr/>
        </p:nvSpPr>
        <p:spPr>
          <a:xfrm>
            <a:off x="4991252" y="5806440"/>
            <a:ext cx="2021281" cy="292608"/>
          </a:xfrm>
          <a:prstGeom prst="roundRect">
            <a:avLst>
              <a:gd name="adj" fmla="val 46875"/>
            </a:avLst>
          </a:prstGeom>
          <a:solidFill>
            <a:srgbClr val="0C1A16"/>
          </a:solidFill>
          <a:ln w="9525">
            <a:solidFill>
              <a:srgbClr val="202D29"/>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6" name="Oval 15"/>
          <p:cNvSpPr/>
          <p:nvPr/>
        </p:nvSpPr>
        <p:spPr>
          <a:xfrm>
            <a:off x="5105552" y="5911596"/>
            <a:ext cx="82296" cy="82296"/>
          </a:xfrm>
          <a:prstGeom prst="ellipse">
            <a:avLst/>
          </a:prstGeom>
          <a:solidFill>
            <a:srgbClr val="0866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5265572" y="5806440"/>
            <a:ext cx="1746961" cy="292608"/>
          </a:xfrm>
          <a:prstGeom prst="rect">
            <a:avLst/>
          </a:prstGeom>
          <a:noFill/>
        </p:spPr>
        <p:txBody>
          <a:bodyPr wrap="square" lIns="0" rIns="0" tIns="0" bIns="0" anchor="ctr">
            <a:noAutofit/>
          </a:bodyPr>
          <a:lstStyle/>
          <a:p>
            <a:pPr algn="l"/>
            <a:r>
              <a:rPr sz="1050" b="1" i="0">
                <a:solidFill>
                  <a:srgbClr val="F3F5F8"/>
                </a:solidFill>
                <a:latin typeface="Barlow"/>
              </a:rPr>
              <a:t>Meta Ads</a:t>
            </a:r>
          </a:p>
        </p:txBody>
      </p:sp>
      <p:sp>
        <p:nvSpPr>
          <p:cNvPr id="18" name="TextBox 17"/>
          <p:cNvSpPr txBox="1"/>
          <p:nvPr/>
        </p:nvSpPr>
        <p:spPr>
          <a:xfrm>
            <a:off x="5948172" y="5806440"/>
            <a:ext cx="2021281" cy="292608"/>
          </a:xfrm>
          <a:prstGeom prst="rect">
            <a:avLst/>
          </a:prstGeom>
          <a:noFill/>
        </p:spPr>
        <p:txBody>
          <a:bodyPr wrap="square" lIns="0" rIns="0" tIns="0" bIns="0" anchor="ctr">
            <a:noAutofit/>
          </a:bodyPr>
          <a:lstStyle/>
          <a:p>
            <a:pPr algn="l"/>
            <a:r>
              <a:rPr sz="1050" b="0" i="0">
                <a:solidFill>
                  <a:srgbClr val="859791"/>
                </a:solidFill>
                <a:latin typeface="Barlow"/>
              </a:rPr>
              <a:t>$9,100 spend</a:t>
            </a:r>
          </a:p>
        </p:txBody>
      </p:sp>
      <p:sp>
        <p:nvSpPr>
          <p:cNvPr id="19" name="Rounded Rectangle 18"/>
          <p:cNvSpPr/>
          <p:nvPr/>
        </p:nvSpPr>
        <p:spPr>
          <a:xfrm>
            <a:off x="7103974" y="5806440"/>
            <a:ext cx="2793492" cy="292608"/>
          </a:xfrm>
          <a:prstGeom prst="roundRect">
            <a:avLst>
              <a:gd name="adj" fmla="val 46875"/>
            </a:avLst>
          </a:prstGeom>
          <a:solidFill>
            <a:srgbClr val="0C1A16"/>
          </a:solidFill>
          <a:ln w="9525">
            <a:solidFill>
              <a:srgbClr val="202D29"/>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0" name="Oval 19"/>
          <p:cNvSpPr/>
          <p:nvPr/>
        </p:nvSpPr>
        <p:spPr>
          <a:xfrm>
            <a:off x="7218274" y="5911596"/>
            <a:ext cx="82296" cy="82296"/>
          </a:xfrm>
          <a:prstGeom prst="ellipse">
            <a:avLst/>
          </a:prstGeom>
          <a:solidFill>
            <a:srgbClr val="E8710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7378294" y="5806440"/>
            <a:ext cx="2519172" cy="292608"/>
          </a:xfrm>
          <a:prstGeom prst="rect">
            <a:avLst/>
          </a:prstGeom>
          <a:noFill/>
        </p:spPr>
        <p:txBody>
          <a:bodyPr wrap="square" lIns="0" rIns="0" tIns="0" bIns="0" anchor="ctr">
            <a:noAutofit/>
          </a:bodyPr>
          <a:lstStyle/>
          <a:p>
            <a:pPr algn="l"/>
            <a:r>
              <a:rPr sz="1050" b="1" i="0">
                <a:solidFill>
                  <a:srgbClr val="F3F5F8"/>
                </a:solidFill>
                <a:latin typeface="Barlow"/>
              </a:rPr>
              <a:t>Google Analytics 4</a:t>
            </a:r>
          </a:p>
        </p:txBody>
      </p:sp>
      <p:sp>
        <p:nvSpPr>
          <p:cNvPr id="22" name="TextBox 21"/>
          <p:cNvSpPr txBox="1"/>
          <p:nvPr/>
        </p:nvSpPr>
        <p:spPr>
          <a:xfrm>
            <a:off x="8652053" y="5806440"/>
            <a:ext cx="2793492" cy="292608"/>
          </a:xfrm>
          <a:prstGeom prst="rect">
            <a:avLst/>
          </a:prstGeom>
          <a:noFill/>
        </p:spPr>
        <p:txBody>
          <a:bodyPr wrap="square" lIns="0" rIns="0" tIns="0" bIns="0" anchor="ctr">
            <a:noAutofit/>
          </a:bodyPr>
          <a:lstStyle/>
          <a:p>
            <a:pPr algn="l"/>
            <a:r>
              <a:rPr sz="1050" b="0" i="0">
                <a:solidFill>
                  <a:srgbClr val="859791"/>
                </a:solidFill>
                <a:latin typeface="Barlow"/>
              </a:rPr>
              <a:t>40,822 sessions</a:t>
            </a:r>
          </a:p>
        </p:txBody>
      </p:sp>
      <p:sp>
        <p:nvSpPr>
          <p:cNvPr id="23" name="Rounded Rectangle 22"/>
          <p:cNvSpPr/>
          <p:nvPr/>
        </p:nvSpPr>
        <p:spPr>
          <a:xfrm>
            <a:off x="566928" y="6172200"/>
            <a:ext cx="1726387" cy="292608"/>
          </a:xfrm>
          <a:prstGeom prst="roundRect">
            <a:avLst>
              <a:gd name="adj" fmla="val 46875"/>
            </a:avLst>
          </a:prstGeom>
          <a:solidFill>
            <a:srgbClr val="0C1A16"/>
          </a:solidFill>
          <a:ln w="9525">
            <a:solidFill>
              <a:srgbClr val="202D29"/>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4" name="Oval 23"/>
          <p:cNvSpPr/>
          <p:nvPr/>
        </p:nvSpPr>
        <p:spPr>
          <a:xfrm>
            <a:off x="681228" y="6277356"/>
            <a:ext cx="82296" cy="82296"/>
          </a:xfrm>
          <a:prstGeom prst="ellipse">
            <a:avLst/>
          </a:prstGeom>
          <a:solidFill>
            <a:srgbClr val="FF5C3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841248" y="6172200"/>
            <a:ext cx="1452067" cy="292608"/>
          </a:xfrm>
          <a:prstGeom prst="rect">
            <a:avLst/>
          </a:prstGeom>
          <a:noFill/>
        </p:spPr>
        <p:txBody>
          <a:bodyPr wrap="square" lIns="0" rIns="0" tIns="0" bIns="0" anchor="ctr">
            <a:noAutofit/>
          </a:bodyPr>
          <a:lstStyle/>
          <a:p>
            <a:pPr algn="l"/>
            <a:r>
              <a:rPr sz="1050" b="1" i="0">
                <a:solidFill>
                  <a:srgbClr val="F3F5F8"/>
                </a:solidFill>
                <a:latin typeface="Barlow"/>
              </a:rPr>
              <a:t>HubSpot</a:t>
            </a:r>
          </a:p>
        </p:txBody>
      </p:sp>
      <p:sp>
        <p:nvSpPr>
          <p:cNvPr id="26" name="TextBox 25"/>
          <p:cNvSpPr txBox="1"/>
          <p:nvPr/>
        </p:nvSpPr>
        <p:spPr>
          <a:xfrm>
            <a:off x="1485443" y="6172200"/>
            <a:ext cx="1726387" cy="292608"/>
          </a:xfrm>
          <a:prstGeom prst="rect">
            <a:avLst/>
          </a:prstGeom>
          <a:noFill/>
        </p:spPr>
        <p:txBody>
          <a:bodyPr wrap="square" lIns="0" rIns="0" tIns="0" bIns="0" anchor="ctr">
            <a:noAutofit/>
          </a:bodyPr>
          <a:lstStyle/>
          <a:p>
            <a:pPr algn="l"/>
            <a:r>
              <a:rPr sz="1050" b="0" i="0">
                <a:solidFill>
                  <a:srgbClr val="859791"/>
                </a:solidFill>
                <a:latin typeface="Barlow"/>
              </a:rPr>
              <a:t>519 deals</a:t>
            </a:r>
          </a:p>
        </p:txBody>
      </p:sp>
      <p:sp>
        <p:nvSpPr>
          <p:cNvPr id="27" name="Rounded Rectangle 26"/>
          <p:cNvSpPr/>
          <p:nvPr/>
        </p:nvSpPr>
        <p:spPr>
          <a:xfrm>
            <a:off x="2384755" y="6172200"/>
            <a:ext cx="2508199" cy="292608"/>
          </a:xfrm>
          <a:prstGeom prst="roundRect">
            <a:avLst>
              <a:gd name="adj" fmla="val 46875"/>
            </a:avLst>
          </a:prstGeom>
          <a:solidFill>
            <a:srgbClr val="0C1A16"/>
          </a:solidFill>
          <a:ln w="9525">
            <a:solidFill>
              <a:srgbClr val="202D29"/>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8" name="Oval 27"/>
          <p:cNvSpPr/>
          <p:nvPr/>
        </p:nvSpPr>
        <p:spPr>
          <a:xfrm>
            <a:off x="2499055" y="6277356"/>
            <a:ext cx="82296" cy="82296"/>
          </a:xfrm>
          <a:prstGeom prst="ellipse">
            <a:avLst/>
          </a:prstGeom>
          <a:solidFill>
            <a:srgbClr val="0E7C6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TextBox 28"/>
          <p:cNvSpPr txBox="1"/>
          <p:nvPr/>
        </p:nvSpPr>
        <p:spPr>
          <a:xfrm>
            <a:off x="2659075" y="6172200"/>
            <a:ext cx="2233879" cy="292608"/>
          </a:xfrm>
          <a:prstGeom prst="rect">
            <a:avLst/>
          </a:prstGeom>
          <a:noFill/>
        </p:spPr>
        <p:txBody>
          <a:bodyPr wrap="square" lIns="0" rIns="0" tIns="0" bIns="0" anchor="ctr">
            <a:noAutofit/>
          </a:bodyPr>
          <a:lstStyle/>
          <a:p>
            <a:pPr algn="l"/>
            <a:r>
              <a:rPr sz="1050" b="1" i="0">
                <a:solidFill>
                  <a:srgbClr val="F3F5F8"/>
                </a:solidFill>
                <a:latin typeface="Barlow"/>
              </a:rPr>
              <a:t>Sample data</a:t>
            </a:r>
          </a:p>
        </p:txBody>
      </p:sp>
      <p:sp>
        <p:nvSpPr>
          <p:cNvPr id="30" name="TextBox 29"/>
          <p:cNvSpPr txBox="1"/>
          <p:nvPr/>
        </p:nvSpPr>
        <p:spPr>
          <a:xfrm>
            <a:off x="3547415" y="6172200"/>
            <a:ext cx="2508199" cy="292608"/>
          </a:xfrm>
          <a:prstGeom prst="rect">
            <a:avLst/>
          </a:prstGeom>
          <a:noFill/>
        </p:spPr>
        <p:txBody>
          <a:bodyPr wrap="square" lIns="0" rIns="0" tIns="0" bIns="0" anchor="ctr">
            <a:noAutofit/>
          </a:bodyPr>
          <a:lstStyle/>
          <a:p>
            <a:pPr algn="l"/>
            <a:r>
              <a:rPr sz="1050" b="0" i="0">
                <a:solidFill>
                  <a:srgbClr val="859791"/>
                </a:solidFill>
                <a:latin typeface="Barlow"/>
              </a:rPr>
              <a:t>fictional business</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05110E"/>
        </a:solidFill>
        <a:effectLst/>
      </p:bgPr>
    </p:bg>
    <p:spTree>
      <p:nvGrpSpPr>
        <p:cNvPr id="1" name=""/>
        <p:cNvGrpSpPr/>
        <p:nvPr/>
      </p:nvGrpSpPr>
      <p:grpSpPr/>
      <p:sp>
        <p:nvSpPr>
          <p:cNvPr id="2" name="TextBox 1"/>
          <p:cNvSpPr txBox="1"/>
          <p:nvPr/>
        </p:nvSpPr>
        <p:spPr>
          <a:xfrm>
            <a:off x="566928" y="420624"/>
            <a:ext cx="11057839" cy="256032"/>
          </a:xfrm>
          <a:prstGeom prst="rect">
            <a:avLst/>
          </a:prstGeom>
          <a:noFill/>
        </p:spPr>
        <p:txBody>
          <a:bodyPr wrap="square" lIns="0" rIns="0" tIns="0" bIns="0" anchor="t">
            <a:noAutofit/>
          </a:bodyPr>
          <a:lstStyle/>
          <a:p>
            <a:pPr algn="l"/>
            <a:r>
              <a:rPr sz="1200" b="1" i="0">
                <a:solidFill>
                  <a:srgbClr val="47A58E"/>
                </a:solidFill>
                <a:latin typeface="Barlow"/>
              </a:rPr>
              <a:t>The takeaway</a:t>
            </a:r>
          </a:p>
        </p:txBody>
      </p:sp>
      <p:sp>
        <p:nvSpPr>
          <p:cNvPr id="3" name="TextBox 2"/>
          <p:cNvSpPr txBox="1"/>
          <p:nvPr/>
        </p:nvSpPr>
        <p:spPr>
          <a:xfrm>
            <a:off x="566928" y="713232"/>
            <a:ext cx="11057839" cy="573024"/>
          </a:xfrm>
          <a:prstGeom prst="rect">
            <a:avLst/>
          </a:prstGeom>
          <a:noFill/>
        </p:spPr>
        <p:txBody>
          <a:bodyPr wrap="square" lIns="0" rIns="0" tIns="0" bIns="0" anchor="t">
            <a:noAutofit/>
          </a:bodyPr>
          <a:lstStyle/>
          <a:p>
            <a:pPr algn="l">
              <a:lnSpc>
                <a:spcPct val="100000"/>
              </a:lnSpc>
            </a:pPr>
            <a:r>
              <a:rPr sz="3400" b="1" i="0">
                <a:solidFill>
                  <a:srgbClr val="47A58E"/>
                </a:solidFill>
                <a:latin typeface="Barlow"/>
              </a:rPr>
              <a:t>Google Ads</a:t>
            </a:r>
            <a:r>
              <a:rPr sz="3400" b="1" i="0">
                <a:solidFill>
                  <a:srgbClr val="F3F5F8"/>
                </a:solidFill>
                <a:latin typeface="Barlow"/>
              </a:rPr>
              <a:t> brought 37% of your revenue.</a:t>
            </a:r>
          </a:p>
        </p:txBody>
      </p:sp>
      <p:sp>
        <p:nvSpPr>
          <p:cNvPr id="4" name="Rounded Rectangle 3"/>
          <p:cNvSpPr/>
          <p:nvPr/>
        </p:nvSpPr>
        <p:spPr>
          <a:xfrm>
            <a:off x="566928" y="1505712"/>
            <a:ext cx="3576218" cy="1770888"/>
          </a:xfrm>
          <a:prstGeom prst="roundRect">
            <a:avLst>
              <a:gd name="adj" fmla="val 8261"/>
            </a:avLst>
          </a:prstGeom>
          <a:solidFill>
            <a:srgbClr val="0C1A16"/>
          </a:solidFill>
          <a:ln w="9525">
            <a:solidFill>
              <a:srgbClr val="202D29"/>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5" name="TextBox 4"/>
          <p:cNvSpPr txBox="1"/>
          <p:nvPr/>
        </p:nvSpPr>
        <p:spPr>
          <a:xfrm>
            <a:off x="768096" y="1688592"/>
            <a:ext cx="3173882" cy="274320"/>
          </a:xfrm>
          <a:prstGeom prst="rect">
            <a:avLst/>
          </a:prstGeom>
          <a:noFill/>
        </p:spPr>
        <p:txBody>
          <a:bodyPr wrap="square" lIns="0" rIns="0" tIns="0" bIns="0" anchor="t">
            <a:noAutofit/>
          </a:bodyPr>
          <a:lstStyle/>
          <a:p>
            <a:pPr algn="l"/>
            <a:r>
              <a:rPr sz="1150" b="0" i="0">
                <a:solidFill>
                  <a:srgbClr val="B3C2BD"/>
                </a:solidFill>
                <a:latin typeface="Barlow"/>
              </a:rPr>
              <a:t>Ad spend</a:t>
            </a:r>
          </a:p>
        </p:txBody>
      </p:sp>
      <p:sp>
        <p:nvSpPr>
          <p:cNvPr id="6" name="TextBox 5"/>
          <p:cNvSpPr txBox="1"/>
          <p:nvPr/>
        </p:nvSpPr>
        <p:spPr>
          <a:xfrm>
            <a:off x="768096" y="1999488"/>
            <a:ext cx="3173882" cy="622757"/>
          </a:xfrm>
          <a:prstGeom prst="rect">
            <a:avLst/>
          </a:prstGeom>
          <a:noFill/>
        </p:spPr>
        <p:txBody>
          <a:bodyPr wrap="square" lIns="0" rIns="0" tIns="0" bIns="0" anchor="t">
            <a:noAutofit/>
          </a:bodyPr>
          <a:lstStyle/>
          <a:p>
            <a:pPr algn="l"/>
            <a:r>
              <a:rPr sz="4264" b="1" i="0">
                <a:solidFill>
                  <a:srgbClr val="F3F5F8"/>
                </a:solidFill>
                <a:latin typeface="Barlow Condensed"/>
              </a:rPr>
              <a:t>$27.9K</a:t>
            </a:r>
          </a:p>
        </p:txBody>
      </p:sp>
      <p:sp>
        <p:nvSpPr>
          <p:cNvPr id="7" name="TextBox 6"/>
          <p:cNvSpPr txBox="1"/>
          <p:nvPr/>
        </p:nvSpPr>
        <p:spPr>
          <a:xfrm>
            <a:off x="768096" y="2642575"/>
            <a:ext cx="3173882" cy="256032"/>
          </a:xfrm>
          <a:prstGeom prst="rect">
            <a:avLst/>
          </a:prstGeom>
          <a:noFill/>
        </p:spPr>
        <p:txBody>
          <a:bodyPr wrap="square" lIns="0" rIns="0" tIns="0" bIns="0" anchor="t">
            <a:noAutofit/>
          </a:bodyPr>
          <a:lstStyle/>
          <a:p>
            <a:pPr algn="l"/>
            <a:r>
              <a:rPr sz="1050" b="0" i="0">
                <a:solidFill>
                  <a:srgbClr val="859791"/>
                </a:solidFill>
                <a:latin typeface="Barlow Condensed"/>
              </a:rPr>
              <a:t>▲ +8%  vs August</a:t>
            </a:r>
          </a:p>
        </p:txBody>
      </p:sp>
      <p:sp>
        <p:nvSpPr>
          <p:cNvPr id="8" name="Rounded Rectangle 7"/>
          <p:cNvSpPr/>
          <p:nvPr/>
        </p:nvSpPr>
        <p:spPr>
          <a:xfrm>
            <a:off x="4307738" y="1505712"/>
            <a:ext cx="3576218" cy="1770888"/>
          </a:xfrm>
          <a:prstGeom prst="roundRect">
            <a:avLst>
              <a:gd name="adj" fmla="val 8261"/>
            </a:avLst>
          </a:prstGeom>
          <a:solidFill>
            <a:srgbClr val="0C1A16"/>
          </a:solidFill>
          <a:ln w="9525">
            <a:solidFill>
              <a:srgbClr val="202D29"/>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4508906" y="1688592"/>
            <a:ext cx="3173882" cy="274320"/>
          </a:xfrm>
          <a:prstGeom prst="rect">
            <a:avLst/>
          </a:prstGeom>
          <a:noFill/>
        </p:spPr>
        <p:txBody>
          <a:bodyPr wrap="square" lIns="0" rIns="0" tIns="0" bIns="0" anchor="t">
            <a:noAutofit/>
          </a:bodyPr>
          <a:lstStyle/>
          <a:p>
            <a:pPr algn="l"/>
            <a:r>
              <a:rPr sz="1150" b="0" i="0">
                <a:solidFill>
                  <a:srgbClr val="B3C2BD"/>
                </a:solidFill>
                <a:latin typeface="Barlow"/>
              </a:rPr>
              <a:t>Leads</a:t>
            </a:r>
          </a:p>
        </p:txBody>
      </p:sp>
      <p:sp>
        <p:nvSpPr>
          <p:cNvPr id="10" name="TextBox 9"/>
          <p:cNvSpPr txBox="1"/>
          <p:nvPr/>
        </p:nvSpPr>
        <p:spPr>
          <a:xfrm>
            <a:off x="4508906" y="1999488"/>
            <a:ext cx="3173882" cy="622757"/>
          </a:xfrm>
          <a:prstGeom prst="rect">
            <a:avLst/>
          </a:prstGeom>
          <a:noFill/>
        </p:spPr>
        <p:txBody>
          <a:bodyPr wrap="square" lIns="0" rIns="0" tIns="0" bIns="0" anchor="t">
            <a:noAutofit/>
          </a:bodyPr>
          <a:lstStyle/>
          <a:p>
            <a:pPr algn="l"/>
            <a:r>
              <a:rPr sz="4264" b="1" i="0">
                <a:solidFill>
                  <a:srgbClr val="F3F5F8"/>
                </a:solidFill>
                <a:latin typeface="Barlow Condensed"/>
              </a:rPr>
              <a:t>1,120</a:t>
            </a:r>
          </a:p>
        </p:txBody>
      </p:sp>
      <p:sp>
        <p:nvSpPr>
          <p:cNvPr id="11" name="TextBox 10"/>
          <p:cNvSpPr txBox="1"/>
          <p:nvPr/>
        </p:nvSpPr>
        <p:spPr>
          <a:xfrm>
            <a:off x="4508906" y="2642575"/>
            <a:ext cx="3173882" cy="256032"/>
          </a:xfrm>
          <a:prstGeom prst="rect">
            <a:avLst/>
          </a:prstGeom>
          <a:noFill/>
        </p:spPr>
        <p:txBody>
          <a:bodyPr wrap="square" lIns="0" rIns="0" tIns="0" bIns="0" anchor="t">
            <a:noAutofit/>
          </a:bodyPr>
          <a:lstStyle/>
          <a:p>
            <a:pPr algn="l"/>
            <a:r>
              <a:rPr sz="1050" b="0" i="0">
                <a:solidFill>
                  <a:srgbClr val="4ED38A"/>
                </a:solidFill>
                <a:latin typeface="Barlow Condensed"/>
              </a:rPr>
              <a:t>▲ +12%  vs August</a:t>
            </a:r>
          </a:p>
        </p:txBody>
      </p:sp>
      <p:sp>
        <p:nvSpPr>
          <p:cNvPr id="12" name="Rounded Rectangle 11"/>
          <p:cNvSpPr/>
          <p:nvPr/>
        </p:nvSpPr>
        <p:spPr>
          <a:xfrm>
            <a:off x="8048549" y="1505712"/>
            <a:ext cx="3576218" cy="1770888"/>
          </a:xfrm>
          <a:prstGeom prst="roundRect">
            <a:avLst>
              <a:gd name="adj" fmla="val 8261"/>
            </a:avLst>
          </a:prstGeom>
          <a:solidFill>
            <a:srgbClr val="0C1A16"/>
          </a:solidFill>
          <a:ln w="9525">
            <a:solidFill>
              <a:srgbClr val="202D29"/>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TextBox 12"/>
          <p:cNvSpPr txBox="1"/>
          <p:nvPr/>
        </p:nvSpPr>
        <p:spPr>
          <a:xfrm>
            <a:off x="8249717" y="1688592"/>
            <a:ext cx="3173882" cy="274320"/>
          </a:xfrm>
          <a:prstGeom prst="rect">
            <a:avLst/>
          </a:prstGeom>
          <a:noFill/>
        </p:spPr>
        <p:txBody>
          <a:bodyPr wrap="square" lIns="0" rIns="0" tIns="0" bIns="0" anchor="t">
            <a:noAutofit/>
          </a:bodyPr>
          <a:lstStyle/>
          <a:p>
            <a:pPr algn="l"/>
            <a:r>
              <a:rPr sz="1150" b="0" i="0">
                <a:solidFill>
                  <a:srgbClr val="B3C2BD"/>
                </a:solidFill>
                <a:latin typeface="Barlow"/>
              </a:rPr>
              <a:t>Customers</a:t>
            </a:r>
          </a:p>
        </p:txBody>
      </p:sp>
      <p:sp>
        <p:nvSpPr>
          <p:cNvPr id="14" name="TextBox 13"/>
          <p:cNvSpPr txBox="1"/>
          <p:nvPr/>
        </p:nvSpPr>
        <p:spPr>
          <a:xfrm>
            <a:off x="8249717" y="1999488"/>
            <a:ext cx="3173882" cy="622757"/>
          </a:xfrm>
          <a:prstGeom prst="rect">
            <a:avLst/>
          </a:prstGeom>
          <a:noFill/>
        </p:spPr>
        <p:txBody>
          <a:bodyPr wrap="square" lIns="0" rIns="0" tIns="0" bIns="0" anchor="t">
            <a:noAutofit/>
          </a:bodyPr>
          <a:lstStyle/>
          <a:p>
            <a:pPr algn="l"/>
            <a:r>
              <a:rPr sz="4264" b="1" i="0">
                <a:solidFill>
                  <a:srgbClr val="F3F5F8"/>
                </a:solidFill>
                <a:latin typeface="Barlow Condensed"/>
              </a:rPr>
              <a:t>229</a:t>
            </a:r>
          </a:p>
        </p:txBody>
      </p:sp>
      <p:sp>
        <p:nvSpPr>
          <p:cNvPr id="15" name="Rounded Rectangle 14"/>
          <p:cNvSpPr/>
          <p:nvPr/>
        </p:nvSpPr>
        <p:spPr>
          <a:xfrm>
            <a:off x="566928" y="3441192"/>
            <a:ext cx="3576218" cy="1770888"/>
          </a:xfrm>
          <a:prstGeom prst="roundRect">
            <a:avLst>
              <a:gd name="adj" fmla="val 8261"/>
            </a:avLst>
          </a:prstGeom>
          <a:solidFill>
            <a:srgbClr val="0C1A16"/>
          </a:solidFill>
          <a:ln w="9525">
            <a:solidFill>
              <a:srgbClr val="202D29"/>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6" name="TextBox 15"/>
          <p:cNvSpPr txBox="1"/>
          <p:nvPr/>
        </p:nvSpPr>
        <p:spPr>
          <a:xfrm>
            <a:off x="768096" y="3624072"/>
            <a:ext cx="3173882" cy="274320"/>
          </a:xfrm>
          <a:prstGeom prst="rect">
            <a:avLst/>
          </a:prstGeom>
          <a:noFill/>
        </p:spPr>
        <p:txBody>
          <a:bodyPr wrap="square" lIns="0" rIns="0" tIns="0" bIns="0" anchor="t">
            <a:noAutofit/>
          </a:bodyPr>
          <a:lstStyle/>
          <a:p>
            <a:pPr algn="l"/>
            <a:r>
              <a:rPr sz="1150" b="0" i="0">
                <a:solidFill>
                  <a:srgbClr val="B3C2BD"/>
                </a:solidFill>
                <a:latin typeface="Barlow"/>
              </a:rPr>
              <a:t>Revenue</a:t>
            </a:r>
          </a:p>
        </p:txBody>
      </p:sp>
      <p:sp>
        <p:nvSpPr>
          <p:cNvPr id="17" name="TextBox 16"/>
          <p:cNvSpPr txBox="1"/>
          <p:nvPr/>
        </p:nvSpPr>
        <p:spPr>
          <a:xfrm>
            <a:off x="768096" y="3934968"/>
            <a:ext cx="3173882" cy="622757"/>
          </a:xfrm>
          <a:prstGeom prst="rect">
            <a:avLst/>
          </a:prstGeom>
          <a:noFill/>
        </p:spPr>
        <p:txBody>
          <a:bodyPr wrap="square" lIns="0" rIns="0" tIns="0" bIns="0" anchor="t">
            <a:noAutofit/>
          </a:bodyPr>
          <a:lstStyle/>
          <a:p>
            <a:pPr algn="l"/>
            <a:r>
              <a:rPr sz="4264" b="1" i="0">
                <a:solidFill>
                  <a:srgbClr val="F3F5F8"/>
                </a:solidFill>
                <a:latin typeface="Barlow Condensed"/>
              </a:rPr>
              <a:t>$271K</a:t>
            </a:r>
          </a:p>
        </p:txBody>
      </p:sp>
      <p:sp>
        <p:nvSpPr>
          <p:cNvPr id="18" name="Rounded Rectangle 17"/>
          <p:cNvSpPr/>
          <p:nvPr/>
        </p:nvSpPr>
        <p:spPr>
          <a:xfrm>
            <a:off x="4307738" y="3441192"/>
            <a:ext cx="3576218" cy="1770888"/>
          </a:xfrm>
          <a:prstGeom prst="roundRect">
            <a:avLst>
              <a:gd name="adj" fmla="val 8261"/>
            </a:avLst>
          </a:prstGeom>
          <a:solidFill>
            <a:srgbClr val="0C1A16"/>
          </a:solidFill>
          <a:ln w="9525">
            <a:solidFill>
              <a:srgbClr val="202D29"/>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9" name="TextBox 18"/>
          <p:cNvSpPr txBox="1"/>
          <p:nvPr/>
        </p:nvSpPr>
        <p:spPr>
          <a:xfrm>
            <a:off x="4508906" y="3624072"/>
            <a:ext cx="3173882" cy="274320"/>
          </a:xfrm>
          <a:prstGeom prst="rect">
            <a:avLst/>
          </a:prstGeom>
          <a:noFill/>
        </p:spPr>
        <p:txBody>
          <a:bodyPr wrap="square" lIns="0" rIns="0" tIns="0" bIns="0" anchor="t">
            <a:noAutofit/>
          </a:bodyPr>
          <a:lstStyle/>
          <a:p>
            <a:pPr algn="l"/>
            <a:r>
              <a:rPr sz="1150" b="0" i="0">
                <a:solidFill>
                  <a:srgbClr val="B3C2BD"/>
                </a:solidFill>
                <a:latin typeface="Barlow"/>
              </a:rPr>
              <a:t>ROAS</a:t>
            </a:r>
          </a:p>
        </p:txBody>
      </p:sp>
      <p:sp>
        <p:nvSpPr>
          <p:cNvPr id="20" name="TextBox 19"/>
          <p:cNvSpPr txBox="1"/>
          <p:nvPr/>
        </p:nvSpPr>
        <p:spPr>
          <a:xfrm>
            <a:off x="4508906" y="3934968"/>
            <a:ext cx="3173882" cy="622757"/>
          </a:xfrm>
          <a:prstGeom prst="rect">
            <a:avLst/>
          </a:prstGeom>
          <a:noFill/>
        </p:spPr>
        <p:txBody>
          <a:bodyPr wrap="square" lIns="0" rIns="0" tIns="0" bIns="0" anchor="t">
            <a:noAutofit/>
          </a:bodyPr>
          <a:lstStyle/>
          <a:p>
            <a:pPr algn="l"/>
            <a:r>
              <a:rPr sz="4264" b="1" i="0">
                <a:solidFill>
                  <a:srgbClr val="F3F5F8"/>
                </a:solidFill>
                <a:latin typeface="Barlow Condensed"/>
              </a:rPr>
              <a:t>5.9x</a:t>
            </a:r>
          </a:p>
        </p:txBody>
      </p:sp>
      <p:sp>
        <p:nvSpPr>
          <p:cNvPr id="21" name="Rounded Rectangle 20"/>
          <p:cNvSpPr/>
          <p:nvPr/>
        </p:nvSpPr>
        <p:spPr>
          <a:xfrm>
            <a:off x="8048549" y="3441192"/>
            <a:ext cx="3576218" cy="1770888"/>
          </a:xfrm>
          <a:prstGeom prst="roundRect">
            <a:avLst>
              <a:gd name="adj" fmla="val 8261"/>
            </a:avLst>
          </a:prstGeom>
          <a:solidFill>
            <a:srgbClr val="0C1A16"/>
          </a:solidFill>
          <a:ln w="9525">
            <a:solidFill>
              <a:srgbClr val="202D29"/>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2" name="TextBox 21"/>
          <p:cNvSpPr txBox="1"/>
          <p:nvPr/>
        </p:nvSpPr>
        <p:spPr>
          <a:xfrm>
            <a:off x="8249717" y="3624072"/>
            <a:ext cx="3173882" cy="274320"/>
          </a:xfrm>
          <a:prstGeom prst="rect">
            <a:avLst/>
          </a:prstGeom>
          <a:noFill/>
        </p:spPr>
        <p:txBody>
          <a:bodyPr wrap="square" lIns="0" rIns="0" tIns="0" bIns="0" anchor="t">
            <a:noAutofit/>
          </a:bodyPr>
          <a:lstStyle/>
          <a:p>
            <a:pPr algn="l"/>
            <a:r>
              <a:rPr sz="1150" b="0" i="0">
                <a:solidFill>
                  <a:srgbClr val="B3C2BD"/>
                </a:solidFill>
                <a:latin typeface="Barlow"/>
              </a:rPr>
              <a:t>Cost per customer</a:t>
            </a:r>
          </a:p>
        </p:txBody>
      </p:sp>
      <p:sp>
        <p:nvSpPr>
          <p:cNvPr id="23" name="TextBox 22"/>
          <p:cNvSpPr txBox="1"/>
          <p:nvPr/>
        </p:nvSpPr>
        <p:spPr>
          <a:xfrm>
            <a:off x="8249717" y="3934968"/>
            <a:ext cx="3173882" cy="622757"/>
          </a:xfrm>
          <a:prstGeom prst="rect">
            <a:avLst/>
          </a:prstGeom>
          <a:noFill/>
        </p:spPr>
        <p:txBody>
          <a:bodyPr wrap="square" lIns="0" rIns="0" tIns="0" bIns="0" anchor="t">
            <a:noAutofit/>
          </a:bodyPr>
          <a:lstStyle/>
          <a:p>
            <a:pPr algn="l"/>
            <a:r>
              <a:rPr sz="4264" b="1" i="0">
                <a:solidFill>
                  <a:srgbClr val="F3F5F8"/>
                </a:solidFill>
                <a:latin typeface="Barlow Condensed"/>
              </a:rPr>
              <a:t>$231</a:t>
            </a:r>
          </a:p>
        </p:txBody>
      </p:sp>
      <p:sp>
        <p:nvSpPr>
          <p:cNvPr id="24" name="TextBox 23"/>
          <p:cNvSpPr txBox="1"/>
          <p:nvPr/>
        </p:nvSpPr>
        <p:spPr>
          <a:xfrm>
            <a:off x="566928" y="5486400"/>
            <a:ext cx="11057839" cy="822960"/>
          </a:xfrm>
          <a:prstGeom prst="rect">
            <a:avLst/>
          </a:prstGeom>
          <a:noFill/>
        </p:spPr>
        <p:txBody>
          <a:bodyPr wrap="square" lIns="0" rIns="0" tIns="0" bIns="0" anchor="t">
            <a:noAutofit/>
          </a:bodyPr>
          <a:lstStyle/>
          <a:p>
            <a:pPr algn="l">
              <a:lnSpc>
                <a:spcPct val="115000"/>
              </a:lnSpc>
            </a:pPr>
            <a:r>
              <a:rPr sz="1450" b="0" i="0">
                <a:solidFill>
                  <a:srgbClr val="B3C2BD"/>
                </a:solidFill>
                <a:latin typeface="Barlow"/>
              </a:rPr>
              <a:t>Google Ads: 87 customers worth $100K.</a:t>
            </a:r>
          </a:p>
          <a:p>
            <a:pPr algn="l">
              <a:lnSpc>
                <a:spcPct val="115000"/>
              </a:lnSpc>
              <a:spcBef>
                <a:spcPts val="797"/>
              </a:spcBef>
            </a:pPr>
            <a:r>
              <a:rPr sz="1450" b="0" i="0">
                <a:solidFill>
                  <a:srgbClr val="B3C2BD"/>
                </a:solidFill>
                <a:latin typeface="Barlow"/>
              </a:rPr>
              <a:t>Your ad platforms brought 61% of revenue on $27.9K of spend. The other 39% came from organic, direct, referral and deals with no form lead.</a:t>
            </a:r>
          </a:p>
        </p:txBody>
      </p:sp>
      <p:sp>
        <p:nvSpPr>
          <p:cNvPr id="25" name="TextBox 24"/>
          <p:cNvSpPr txBox="1"/>
          <p:nvPr/>
        </p:nvSpPr>
        <p:spPr>
          <a:xfrm>
            <a:off x="566928" y="6437376"/>
            <a:ext cx="7315200" cy="228600"/>
          </a:xfrm>
          <a:prstGeom prst="rect">
            <a:avLst/>
          </a:prstGeom>
          <a:noFill/>
        </p:spPr>
        <p:txBody>
          <a:bodyPr wrap="square" lIns="0" rIns="0" tIns="0" bIns="0" anchor="t">
            <a:noAutofit/>
          </a:bodyPr>
          <a:lstStyle/>
          <a:p>
            <a:pPr algn="l"/>
            <a:r>
              <a:rPr sz="900" b="0" i="0">
                <a:solidFill>
                  <a:srgbClr val="859791"/>
                </a:solidFill>
                <a:latin typeface="Barlow Condensed"/>
              </a:rPr>
              <a:t>Full-funnel performance, Northwind Dental</a:t>
            </a:r>
          </a:p>
        </p:txBody>
      </p:sp>
      <p:sp>
        <p:nvSpPr>
          <p:cNvPr id="26" name="TextBox 25"/>
          <p:cNvSpPr txBox="1"/>
          <p:nvPr/>
        </p:nvSpPr>
        <p:spPr>
          <a:xfrm>
            <a:off x="9795967" y="6437376"/>
            <a:ext cx="1828800" cy="228600"/>
          </a:xfrm>
          <a:prstGeom prst="rect">
            <a:avLst/>
          </a:prstGeom>
          <a:noFill/>
        </p:spPr>
        <p:txBody>
          <a:bodyPr wrap="square" lIns="0" rIns="0" tIns="0" bIns="0" anchor="t">
            <a:noAutofit/>
          </a:bodyPr>
          <a:lstStyle/>
          <a:p>
            <a:pPr algn="r"/>
            <a:r>
              <a:rPr sz="900" b="0" i="0">
                <a:solidFill>
                  <a:srgbClr val="859791"/>
                </a:solidFill>
                <a:latin typeface="Barlow Condensed"/>
              </a:rPr>
              <a:t>2 / 9</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05110E"/>
        </a:solidFill>
        <a:effectLst/>
      </p:bgPr>
    </p:bg>
    <p:spTree>
      <p:nvGrpSpPr>
        <p:cNvPr id="1" name=""/>
        <p:cNvGrpSpPr/>
        <p:nvPr/>
      </p:nvGrpSpPr>
      <p:grpSpPr/>
      <p:sp>
        <p:nvSpPr>
          <p:cNvPr id="2" name="TextBox 1"/>
          <p:cNvSpPr txBox="1"/>
          <p:nvPr/>
        </p:nvSpPr>
        <p:spPr>
          <a:xfrm>
            <a:off x="566928" y="420624"/>
            <a:ext cx="11057839" cy="256032"/>
          </a:xfrm>
          <a:prstGeom prst="rect">
            <a:avLst/>
          </a:prstGeom>
          <a:noFill/>
        </p:spPr>
        <p:txBody>
          <a:bodyPr wrap="square" lIns="0" rIns="0" tIns="0" bIns="0" anchor="t">
            <a:noAutofit/>
          </a:bodyPr>
          <a:lstStyle/>
          <a:p>
            <a:pPr algn="l"/>
            <a:r>
              <a:rPr sz="1200" b="1" i="0">
                <a:solidFill>
                  <a:srgbClr val="47A58E"/>
                </a:solidFill>
                <a:latin typeface="Barlow"/>
              </a:rPr>
              <a:t>The funnel</a:t>
            </a:r>
          </a:p>
        </p:txBody>
      </p:sp>
      <p:sp>
        <p:nvSpPr>
          <p:cNvPr id="3" name="TextBox 2"/>
          <p:cNvSpPr txBox="1"/>
          <p:nvPr/>
        </p:nvSpPr>
        <p:spPr>
          <a:xfrm>
            <a:off x="566928" y="713232"/>
            <a:ext cx="11057839" cy="573024"/>
          </a:xfrm>
          <a:prstGeom prst="rect">
            <a:avLst/>
          </a:prstGeom>
          <a:noFill/>
        </p:spPr>
        <p:txBody>
          <a:bodyPr wrap="square" lIns="0" rIns="0" tIns="0" bIns="0" anchor="t">
            <a:noAutofit/>
          </a:bodyPr>
          <a:lstStyle/>
          <a:p>
            <a:pPr algn="l">
              <a:lnSpc>
                <a:spcPct val="100000"/>
              </a:lnSpc>
            </a:pPr>
            <a:r>
              <a:rPr sz="3400" b="1" i="0">
                <a:solidFill>
                  <a:srgbClr val="F3F5F8"/>
                </a:solidFill>
                <a:latin typeface="Barlow"/>
              </a:rPr>
              <a:t>From first visit to </a:t>
            </a:r>
            <a:r>
              <a:rPr sz="3400" b="1" i="0">
                <a:solidFill>
                  <a:srgbClr val="47A58E"/>
                </a:solidFill>
                <a:latin typeface="Barlow"/>
              </a:rPr>
              <a:t>customer</a:t>
            </a:r>
            <a:r>
              <a:rPr sz="3400" b="1" i="0">
                <a:solidFill>
                  <a:srgbClr val="F3F5F8"/>
                </a:solidFill>
                <a:latin typeface="Barlow"/>
              </a:rPr>
              <a:t>.</a:t>
            </a:r>
          </a:p>
        </p:txBody>
      </p:sp>
      <p:sp>
        <p:nvSpPr>
          <p:cNvPr id="4" name="TextBox 3"/>
          <p:cNvSpPr txBox="1"/>
          <p:nvPr/>
        </p:nvSpPr>
        <p:spPr>
          <a:xfrm>
            <a:off x="566928" y="1322832"/>
            <a:ext cx="8778240" cy="365760"/>
          </a:xfrm>
          <a:prstGeom prst="rect">
            <a:avLst/>
          </a:prstGeom>
          <a:noFill/>
        </p:spPr>
        <p:txBody>
          <a:bodyPr wrap="square" lIns="0" rIns="0" tIns="0" bIns="0" anchor="t">
            <a:noAutofit/>
          </a:bodyPr>
          <a:lstStyle/>
          <a:p>
            <a:pPr algn="l"/>
            <a:r>
              <a:rPr sz="1250" b="0" i="0">
                <a:solidFill>
                  <a:srgbClr val="B3C2BD"/>
                </a:solidFill>
                <a:latin typeface="Barlow"/>
              </a:rPr>
              <a:t>Each stage comes from the platform named under it.</a:t>
            </a:r>
          </a:p>
        </p:txBody>
      </p:sp>
      <p:sp>
        <p:nvSpPr>
          <p:cNvPr id="5" name="Rounded Rectangle 4"/>
          <p:cNvSpPr/>
          <p:nvPr/>
        </p:nvSpPr>
        <p:spPr>
          <a:xfrm>
            <a:off x="566928" y="1834896"/>
            <a:ext cx="7223760" cy="4401312"/>
          </a:xfrm>
          <a:prstGeom prst="roundRect">
            <a:avLst>
              <a:gd name="adj" fmla="val 3324"/>
            </a:avLst>
          </a:prstGeom>
          <a:solidFill>
            <a:srgbClr val="0C1A16"/>
          </a:solidFill>
          <a:ln w="9525">
            <a:solidFill>
              <a:srgbClr val="202D29"/>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6" name="TextBox 5"/>
          <p:cNvSpPr txBox="1"/>
          <p:nvPr/>
        </p:nvSpPr>
        <p:spPr>
          <a:xfrm>
            <a:off x="841248" y="2376160"/>
            <a:ext cx="1865376" cy="256032"/>
          </a:xfrm>
          <a:prstGeom prst="rect">
            <a:avLst/>
          </a:prstGeom>
          <a:noFill/>
        </p:spPr>
        <p:txBody>
          <a:bodyPr wrap="square" lIns="0" rIns="0" tIns="0" bIns="0" anchor="t">
            <a:noAutofit/>
          </a:bodyPr>
          <a:lstStyle/>
          <a:p>
            <a:pPr algn="l"/>
            <a:r>
              <a:rPr sz="1250" b="1" i="0">
                <a:solidFill>
                  <a:srgbClr val="F3F5F8"/>
                </a:solidFill>
                <a:latin typeface="Barlow"/>
              </a:rPr>
              <a:t>Website sessions</a:t>
            </a:r>
          </a:p>
        </p:txBody>
      </p:sp>
      <p:sp>
        <p:nvSpPr>
          <p:cNvPr id="7" name="TextBox 6"/>
          <p:cNvSpPr txBox="1"/>
          <p:nvPr/>
        </p:nvSpPr>
        <p:spPr>
          <a:xfrm>
            <a:off x="841248" y="2632192"/>
            <a:ext cx="1865376" cy="201168"/>
          </a:xfrm>
          <a:prstGeom prst="rect">
            <a:avLst/>
          </a:prstGeom>
          <a:noFill/>
        </p:spPr>
        <p:txBody>
          <a:bodyPr wrap="square" lIns="0" rIns="0" tIns="0" bIns="0" anchor="t">
            <a:noAutofit/>
          </a:bodyPr>
          <a:lstStyle/>
          <a:p>
            <a:pPr algn="l"/>
            <a:r>
              <a:rPr sz="950" b="0" i="0">
                <a:solidFill>
                  <a:srgbClr val="859791"/>
                </a:solidFill>
                <a:latin typeface="Barlow Condensed"/>
              </a:rPr>
              <a:t>Google Analytics 4</a:t>
            </a:r>
          </a:p>
        </p:txBody>
      </p:sp>
      <p:sp>
        <p:nvSpPr>
          <p:cNvPr id="8" name="Rounded Rectangle 7"/>
          <p:cNvSpPr/>
          <p:nvPr/>
        </p:nvSpPr>
        <p:spPr>
          <a:xfrm>
            <a:off x="2843784" y="2403592"/>
            <a:ext cx="3644616" cy="384048"/>
          </a:xfrm>
          <a:prstGeom prst="roundRect">
            <a:avLst>
              <a:gd name="adj" fmla="val 9523"/>
            </a:avLst>
          </a:prstGeom>
          <a:solidFill>
            <a:srgbClr val="60CE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Parallelogram 8"/>
          <p:cNvSpPr/>
          <p:nvPr/>
        </p:nvSpPr>
        <p:spPr>
          <a:xfrm>
            <a:off x="5467907" y="2357872"/>
            <a:ext cx="91440" cy="475488"/>
          </a:xfrm>
          <a:prstGeom prst="parallelogram">
            <a:avLst/>
          </a:prstGeom>
          <a:solidFill>
            <a:srgbClr val="0C1A1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0" name="TextBox 9"/>
          <p:cNvSpPr txBox="1"/>
          <p:nvPr/>
        </p:nvSpPr>
        <p:spPr>
          <a:xfrm>
            <a:off x="6598128" y="2412736"/>
            <a:ext cx="1463040" cy="365760"/>
          </a:xfrm>
          <a:prstGeom prst="rect">
            <a:avLst/>
          </a:prstGeom>
          <a:noFill/>
        </p:spPr>
        <p:txBody>
          <a:bodyPr wrap="square" lIns="0" rIns="0" tIns="0" bIns="0" anchor="ctr">
            <a:noAutofit/>
          </a:bodyPr>
          <a:lstStyle/>
          <a:p>
            <a:pPr algn="l"/>
            <a:r>
              <a:rPr sz="1700" b="1" i="0">
                <a:solidFill>
                  <a:srgbClr val="F3F5F8"/>
                </a:solidFill>
                <a:latin typeface="Barlow Condensed"/>
              </a:rPr>
              <a:t>40.8K</a:t>
            </a:r>
          </a:p>
        </p:txBody>
      </p:sp>
      <p:sp>
        <p:nvSpPr>
          <p:cNvPr id="11" name="TextBox 10"/>
          <p:cNvSpPr txBox="1"/>
          <p:nvPr/>
        </p:nvSpPr>
        <p:spPr>
          <a:xfrm>
            <a:off x="841248" y="3293608"/>
            <a:ext cx="1865376" cy="256032"/>
          </a:xfrm>
          <a:prstGeom prst="rect">
            <a:avLst/>
          </a:prstGeom>
          <a:noFill/>
        </p:spPr>
        <p:txBody>
          <a:bodyPr wrap="square" lIns="0" rIns="0" tIns="0" bIns="0" anchor="t">
            <a:noAutofit/>
          </a:bodyPr>
          <a:lstStyle/>
          <a:p>
            <a:pPr algn="l"/>
            <a:r>
              <a:rPr sz="1250" b="1" i="0">
                <a:solidFill>
                  <a:srgbClr val="F3F5F8"/>
                </a:solidFill>
                <a:latin typeface="Barlow"/>
              </a:rPr>
              <a:t>Form leads</a:t>
            </a:r>
          </a:p>
        </p:txBody>
      </p:sp>
      <p:sp>
        <p:nvSpPr>
          <p:cNvPr id="12" name="TextBox 11"/>
          <p:cNvSpPr txBox="1"/>
          <p:nvPr/>
        </p:nvSpPr>
        <p:spPr>
          <a:xfrm>
            <a:off x="841248" y="3549640"/>
            <a:ext cx="1865376" cy="201168"/>
          </a:xfrm>
          <a:prstGeom prst="rect">
            <a:avLst/>
          </a:prstGeom>
          <a:noFill/>
        </p:spPr>
        <p:txBody>
          <a:bodyPr wrap="square" lIns="0" rIns="0" tIns="0" bIns="0" anchor="t">
            <a:noAutofit/>
          </a:bodyPr>
          <a:lstStyle/>
          <a:p>
            <a:pPr algn="l"/>
            <a:r>
              <a:rPr sz="950" b="0" i="0">
                <a:solidFill>
                  <a:srgbClr val="859791"/>
                </a:solidFill>
                <a:latin typeface="Barlow Condensed"/>
              </a:rPr>
              <a:t>UTM Grabber</a:t>
            </a:r>
          </a:p>
        </p:txBody>
      </p:sp>
      <p:sp>
        <p:nvSpPr>
          <p:cNvPr id="13" name="Rounded Rectangle 12"/>
          <p:cNvSpPr/>
          <p:nvPr/>
        </p:nvSpPr>
        <p:spPr>
          <a:xfrm>
            <a:off x="2843784" y="3321040"/>
            <a:ext cx="3207262" cy="384048"/>
          </a:xfrm>
          <a:prstGeom prst="roundRect">
            <a:avLst>
              <a:gd name="adj" fmla="val 9523"/>
            </a:avLst>
          </a:prstGeom>
          <a:solidFill>
            <a:srgbClr val="46AA9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4" name="TextBox 13"/>
          <p:cNvSpPr txBox="1"/>
          <p:nvPr/>
        </p:nvSpPr>
        <p:spPr>
          <a:xfrm>
            <a:off x="6160774" y="3330184"/>
            <a:ext cx="1463040" cy="365760"/>
          </a:xfrm>
          <a:prstGeom prst="rect">
            <a:avLst/>
          </a:prstGeom>
          <a:noFill/>
        </p:spPr>
        <p:txBody>
          <a:bodyPr wrap="square" lIns="0" rIns="0" tIns="0" bIns="0" anchor="ctr">
            <a:noAutofit/>
          </a:bodyPr>
          <a:lstStyle/>
          <a:p>
            <a:pPr algn="l"/>
            <a:r>
              <a:rPr sz="1700" b="1" i="0">
                <a:solidFill>
                  <a:srgbClr val="F3F5F8"/>
                </a:solidFill>
                <a:latin typeface="Barlow Condensed"/>
              </a:rPr>
              <a:t>1,120</a:t>
            </a:r>
          </a:p>
        </p:txBody>
      </p:sp>
      <p:sp>
        <p:nvSpPr>
          <p:cNvPr id="15" name="TextBox 14"/>
          <p:cNvSpPr txBox="1"/>
          <p:nvPr/>
        </p:nvSpPr>
        <p:spPr>
          <a:xfrm>
            <a:off x="2843784" y="2999354"/>
            <a:ext cx="3644616" cy="201168"/>
          </a:xfrm>
          <a:prstGeom prst="rect">
            <a:avLst/>
          </a:prstGeom>
          <a:noFill/>
        </p:spPr>
        <p:txBody>
          <a:bodyPr wrap="square" lIns="0" rIns="0" tIns="0" bIns="0" anchor="t">
            <a:noAutofit/>
          </a:bodyPr>
          <a:lstStyle/>
          <a:p>
            <a:pPr algn="l"/>
            <a:r>
              <a:rPr sz="1000" b="0" i="0">
                <a:solidFill>
                  <a:srgbClr val="B3C2BD"/>
                </a:solidFill>
                <a:latin typeface="Barlow Condensed"/>
              </a:rPr>
              <a:t>↓ 2.7% of sessions became leads</a:t>
            </a:r>
          </a:p>
        </p:txBody>
      </p:sp>
      <p:sp>
        <p:nvSpPr>
          <p:cNvPr id="16" name="TextBox 15"/>
          <p:cNvSpPr txBox="1"/>
          <p:nvPr/>
        </p:nvSpPr>
        <p:spPr>
          <a:xfrm>
            <a:off x="841248" y="4211056"/>
            <a:ext cx="1865376" cy="256032"/>
          </a:xfrm>
          <a:prstGeom prst="rect">
            <a:avLst/>
          </a:prstGeom>
          <a:noFill/>
        </p:spPr>
        <p:txBody>
          <a:bodyPr wrap="square" lIns="0" rIns="0" tIns="0" bIns="0" anchor="t">
            <a:noAutofit/>
          </a:bodyPr>
          <a:lstStyle/>
          <a:p>
            <a:pPr algn="l"/>
            <a:r>
              <a:rPr sz="1250" b="1" i="0">
                <a:solidFill>
                  <a:srgbClr val="F3F5F8"/>
                </a:solidFill>
                <a:latin typeface="Barlow"/>
              </a:rPr>
              <a:t>Deals created</a:t>
            </a:r>
          </a:p>
        </p:txBody>
      </p:sp>
      <p:sp>
        <p:nvSpPr>
          <p:cNvPr id="17" name="TextBox 16"/>
          <p:cNvSpPr txBox="1"/>
          <p:nvPr/>
        </p:nvSpPr>
        <p:spPr>
          <a:xfrm>
            <a:off x="841248" y="4467088"/>
            <a:ext cx="1865376" cy="201168"/>
          </a:xfrm>
          <a:prstGeom prst="rect">
            <a:avLst/>
          </a:prstGeom>
          <a:noFill/>
        </p:spPr>
        <p:txBody>
          <a:bodyPr wrap="square" lIns="0" rIns="0" tIns="0" bIns="0" anchor="t">
            <a:noAutofit/>
          </a:bodyPr>
          <a:lstStyle/>
          <a:p>
            <a:pPr algn="l"/>
            <a:r>
              <a:rPr sz="950" b="0" i="0">
                <a:solidFill>
                  <a:srgbClr val="859791"/>
                </a:solidFill>
                <a:latin typeface="Barlow Condensed"/>
              </a:rPr>
              <a:t>HubSpot</a:t>
            </a:r>
          </a:p>
        </p:txBody>
      </p:sp>
      <p:sp>
        <p:nvSpPr>
          <p:cNvPr id="18" name="Rounded Rectangle 17"/>
          <p:cNvSpPr/>
          <p:nvPr/>
        </p:nvSpPr>
        <p:spPr>
          <a:xfrm>
            <a:off x="2843784" y="4238488"/>
            <a:ext cx="1428950" cy="384048"/>
          </a:xfrm>
          <a:prstGeom prst="roundRect">
            <a:avLst>
              <a:gd name="adj" fmla="val 9523"/>
            </a:avLst>
          </a:prstGeom>
          <a:solidFill>
            <a:srgbClr val="2D887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9" name="TextBox 18"/>
          <p:cNvSpPr txBox="1"/>
          <p:nvPr/>
        </p:nvSpPr>
        <p:spPr>
          <a:xfrm>
            <a:off x="4382462" y="4247632"/>
            <a:ext cx="1463040" cy="365760"/>
          </a:xfrm>
          <a:prstGeom prst="rect">
            <a:avLst/>
          </a:prstGeom>
          <a:noFill/>
        </p:spPr>
        <p:txBody>
          <a:bodyPr wrap="square" lIns="0" rIns="0" tIns="0" bIns="0" anchor="ctr">
            <a:noAutofit/>
          </a:bodyPr>
          <a:lstStyle/>
          <a:p>
            <a:pPr algn="l"/>
            <a:r>
              <a:rPr sz="1700" b="1" i="0">
                <a:solidFill>
                  <a:srgbClr val="F3F5F8"/>
                </a:solidFill>
                <a:latin typeface="Barlow Condensed"/>
              </a:rPr>
              <a:t>499</a:t>
            </a:r>
          </a:p>
        </p:txBody>
      </p:sp>
      <p:sp>
        <p:nvSpPr>
          <p:cNvPr id="20" name="TextBox 19"/>
          <p:cNvSpPr txBox="1"/>
          <p:nvPr/>
        </p:nvSpPr>
        <p:spPr>
          <a:xfrm>
            <a:off x="2843784" y="3916802"/>
            <a:ext cx="3644616" cy="201168"/>
          </a:xfrm>
          <a:prstGeom prst="rect">
            <a:avLst/>
          </a:prstGeom>
          <a:noFill/>
        </p:spPr>
        <p:txBody>
          <a:bodyPr wrap="square" lIns="0" rIns="0" tIns="0" bIns="0" anchor="t">
            <a:noAutofit/>
          </a:bodyPr>
          <a:lstStyle/>
          <a:p>
            <a:pPr algn="l"/>
            <a:r>
              <a:rPr sz="1000" b="0" i="0">
                <a:solidFill>
                  <a:srgbClr val="B3C2BD"/>
                </a:solidFill>
                <a:latin typeface="Barlow Condensed"/>
              </a:rPr>
              <a:t>↓ 45% of leads became deals</a:t>
            </a:r>
          </a:p>
        </p:txBody>
      </p:sp>
      <p:sp>
        <p:nvSpPr>
          <p:cNvPr id="21" name="TextBox 20"/>
          <p:cNvSpPr txBox="1"/>
          <p:nvPr/>
        </p:nvSpPr>
        <p:spPr>
          <a:xfrm>
            <a:off x="841248" y="5128504"/>
            <a:ext cx="1865376" cy="256032"/>
          </a:xfrm>
          <a:prstGeom prst="rect">
            <a:avLst/>
          </a:prstGeom>
          <a:noFill/>
        </p:spPr>
        <p:txBody>
          <a:bodyPr wrap="square" lIns="0" rIns="0" tIns="0" bIns="0" anchor="t">
            <a:noAutofit/>
          </a:bodyPr>
          <a:lstStyle/>
          <a:p>
            <a:pPr algn="l"/>
            <a:r>
              <a:rPr sz="1250" b="1" i="0">
                <a:solidFill>
                  <a:srgbClr val="F3F5F8"/>
                </a:solidFill>
                <a:latin typeface="Barlow"/>
              </a:rPr>
              <a:t>Customers won</a:t>
            </a:r>
          </a:p>
        </p:txBody>
      </p:sp>
      <p:sp>
        <p:nvSpPr>
          <p:cNvPr id="22" name="TextBox 21"/>
          <p:cNvSpPr txBox="1"/>
          <p:nvPr/>
        </p:nvSpPr>
        <p:spPr>
          <a:xfrm>
            <a:off x="841248" y="5384536"/>
            <a:ext cx="1865376" cy="201168"/>
          </a:xfrm>
          <a:prstGeom prst="rect">
            <a:avLst/>
          </a:prstGeom>
          <a:noFill/>
        </p:spPr>
        <p:txBody>
          <a:bodyPr wrap="square" lIns="0" rIns="0" tIns="0" bIns="0" anchor="t">
            <a:noAutofit/>
          </a:bodyPr>
          <a:lstStyle/>
          <a:p>
            <a:pPr algn="l"/>
            <a:r>
              <a:rPr sz="950" b="0" i="0">
                <a:solidFill>
                  <a:srgbClr val="859791"/>
                </a:solidFill>
                <a:latin typeface="Barlow Condensed"/>
              </a:rPr>
              <a:t>HubSpot</a:t>
            </a:r>
          </a:p>
        </p:txBody>
      </p:sp>
      <p:sp>
        <p:nvSpPr>
          <p:cNvPr id="23" name="Rounded Rectangle 22"/>
          <p:cNvSpPr/>
          <p:nvPr/>
        </p:nvSpPr>
        <p:spPr>
          <a:xfrm>
            <a:off x="2843784" y="5155936"/>
            <a:ext cx="627134" cy="384048"/>
          </a:xfrm>
          <a:prstGeom prst="roundRect">
            <a:avLst>
              <a:gd name="adj" fmla="val 9523"/>
            </a:avLst>
          </a:prstGeom>
          <a:solidFill>
            <a:srgbClr val="10675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4" name="TextBox 23"/>
          <p:cNvSpPr txBox="1"/>
          <p:nvPr/>
        </p:nvSpPr>
        <p:spPr>
          <a:xfrm>
            <a:off x="3580646" y="5165080"/>
            <a:ext cx="1463040" cy="365760"/>
          </a:xfrm>
          <a:prstGeom prst="rect">
            <a:avLst/>
          </a:prstGeom>
          <a:noFill/>
        </p:spPr>
        <p:txBody>
          <a:bodyPr wrap="square" lIns="0" rIns="0" tIns="0" bIns="0" anchor="ctr">
            <a:noAutofit/>
          </a:bodyPr>
          <a:lstStyle/>
          <a:p>
            <a:pPr algn="l"/>
            <a:r>
              <a:rPr sz="1700" b="1" i="0">
                <a:solidFill>
                  <a:srgbClr val="F3F5F8"/>
                </a:solidFill>
                <a:latin typeface="Barlow Condensed"/>
              </a:rPr>
              <a:t>219</a:t>
            </a:r>
          </a:p>
        </p:txBody>
      </p:sp>
      <p:sp>
        <p:nvSpPr>
          <p:cNvPr id="25" name="TextBox 24"/>
          <p:cNvSpPr txBox="1"/>
          <p:nvPr/>
        </p:nvSpPr>
        <p:spPr>
          <a:xfrm>
            <a:off x="2843784" y="4834250"/>
            <a:ext cx="3644616" cy="201168"/>
          </a:xfrm>
          <a:prstGeom prst="rect">
            <a:avLst/>
          </a:prstGeom>
          <a:noFill/>
        </p:spPr>
        <p:txBody>
          <a:bodyPr wrap="square" lIns="0" rIns="0" tIns="0" bIns="0" anchor="t">
            <a:noAutofit/>
          </a:bodyPr>
          <a:lstStyle/>
          <a:p>
            <a:pPr algn="l"/>
            <a:r>
              <a:rPr sz="1000" b="0" i="0">
                <a:solidFill>
                  <a:srgbClr val="B3C2BD"/>
                </a:solidFill>
                <a:latin typeface="Barlow Condensed"/>
              </a:rPr>
              <a:t>↓ 44% of deals won so far</a:t>
            </a:r>
          </a:p>
        </p:txBody>
      </p:sp>
      <p:sp>
        <p:nvSpPr>
          <p:cNvPr id="26" name="TextBox 25"/>
          <p:cNvSpPr txBox="1"/>
          <p:nvPr/>
        </p:nvSpPr>
        <p:spPr>
          <a:xfrm>
            <a:off x="841248" y="5852160"/>
            <a:ext cx="6675120" cy="237744"/>
          </a:xfrm>
          <a:prstGeom prst="rect">
            <a:avLst/>
          </a:prstGeom>
          <a:noFill/>
        </p:spPr>
        <p:txBody>
          <a:bodyPr wrap="square" lIns="0" rIns="0" tIns="0" bIns="0" anchor="t">
            <a:noAutofit/>
          </a:bodyPr>
          <a:lstStyle/>
          <a:p>
            <a:pPr algn="l"/>
            <a:r>
              <a:rPr sz="1000" b="0" i="0">
                <a:solidFill>
                  <a:srgbClr val="859791"/>
                </a:solidFill>
                <a:latin typeface="Barlow"/>
              </a:rPr>
              <a:t>Deal stages count deals matched by email to these leads: 499 of 519. The other 20 are in the totals and the channel table.</a:t>
            </a:r>
          </a:p>
        </p:txBody>
      </p:sp>
      <p:sp>
        <p:nvSpPr>
          <p:cNvPr id="27" name="Rounded Rectangle 26"/>
          <p:cNvSpPr/>
          <p:nvPr/>
        </p:nvSpPr>
        <p:spPr>
          <a:xfrm>
            <a:off x="7973568" y="1834896"/>
            <a:ext cx="3651199" cy="4401312"/>
          </a:xfrm>
          <a:prstGeom prst="roundRect">
            <a:avLst>
              <a:gd name="adj" fmla="val 4007"/>
            </a:avLst>
          </a:prstGeom>
          <a:solidFill>
            <a:srgbClr val="142420"/>
          </a:solidFill>
          <a:ln w="9525">
            <a:solidFill>
              <a:srgbClr val="202D29"/>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8" name="TextBox 27"/>
          <p:cNvSpPr txBox="1"/>
          <p:nvPr/>
        </p:nvSpPr>
        <p:spPr>
          <a:xfrm>
            <a:off x="8229600" y="2090928"/>
            <a:ext cx="3139135" cy="256032"/>
          </a:xfrm>
          <a:prstGeom prst="rect">
            <a:avLst/>
          </a:prstGeom>
          <a:noFill/>
        </p:spPr>
        <p:txBody>
          <a:bodyPr wrap="square" lIns="0" rIns="0" tIns="0" bIns="0" anchor="t">
            <a:noAutofit/>
          </a:bodyPr>
          <a:lstStyle/>
          <a:p>
            <a:pPr algn="l"/>
            <a:r>
              <a:rPr sz="1050" b="1" i="0">
                <a:solidFill>
                  <a:srgbClr val="47A58E"/>
                </a:solidFill>
                <a:latin typeface="Barlow"/>
              </a:rPr>
              <a:t>Where it leaks</a:t>
            </a:r>
          </a:p>
        </p:txBody>
      </p:sp>
      <p:sp>
        <p:nvSpPr>
          <p:cNvPr id="29" name="TextBox 28"/>
          <p:cNvSpPr txBox="1"/>
          <p:nvPr/>
        </p:nvSpPr>
        <p:spPr>
          <a:xfrm>
            <a:off x="8229600" y="2383536"/>
            <a:ext cx="3139135" cy="645160"/>
          </a:xfrm>
          <a:prstGeom prst="rect">
            <a:avLst/>
          </a:prstGeom>
          <a:noFill/>
        </p:spPr>
        <p:txBody>
          <a:bodyPr wrap="square" lIns="0" rIns="0" tIns="0" bIns="0" anchor="t">
            <a:noAutofit/>
          </a:bodyPr>
          <a:lstStyle/>
          <a:p>
            <a:pPr algn="l">
              <a:lnSpc>
                <a:spcPct val="105000"/>
              </a:lnSpc>
            </a:pPr>
            <a:r>
              <a:rPr sz="2000" b="1" i="0">
                <a:solidFill>
                  <a:srgbClr val="F3F5F8"/>
                </a:solidFill>
                <a:latin typeface="Barlow"/>
              </a:rPr>
              <a:t>Only 45% of leads became a </a:t>
            </a:r>
            <a:r>
              <a:rPr sz="2000" b="1" i="0">
                <a:solidFill>
                  <a:srgbClr val="47A58E"/>
                </a:solidFill>
                <a:latin typeface="Barlow"/>
              </a:rPr>
              <a:t>deal</a:t>
            </a:r>
            <a:r>
              <a:rPr sz="2000" b="1" i="0">
                <a:solidFill>
                  <a:srgbClr val="F3F5F8"/>
                </a:solidFill>
                <a:latin typeface="Barlow"/>
              </a:rPr>
              <a:t>.</a:t>
            </a:r>
          </a:p>
        </p:txBody>
      </p:sp>
      <p:sp>
        <p:nvSpPr>
          <p:cNvPr id="30" name="TextBox 29"/>
          <p:cNvSpPr txBox="1"/>
          <p:nvPr/>
        </p:nvSpPr>
        <p:spPr>
          <a:xfrm>
            <a:off x="8229600" y="3138424"/>
            <a:ext cx="3139135" cy="2841752"/>
          </a:xfrm>
          <a:prstGeom prst="rect">
            <a:avLst/>
          </a:prstGeom>
          <a:noFill/>
        </p:spPr>
        <p:txBody>
          <a:bodyPr wrap="square" lIns="0" rIns="0" tIns="0" bIns="0" anchor="t">
            <a:noAutofit/>
          </a:bodyPr>
          <a:lstStyle/>
          <a:p>
            <a:pPr algn="l">
              <a:lnSpc>
                <a:spcPct val="118000"/>
              </a:lnSpc>
            </a:pPr>
            <a:r>
              <a:rPr sz="1350" b="0" i="0">
                <a:solidFill>
                  <a:srgbClr val="B3C2BD"/>
                </a:solidFill>
                <a:latin typeface="Barlow"/>
              </a:rPr>
              <a:t>621 of 1,120 leads have no deal in your HubSpot. That is the widest gap after the form.</a:t>
            </a:r>
          </a:p>
          <a:p>
            <a:pPr algn="l">
              <a:lnSpc>
                <a:spcPct val="118000"/>
              </a:lnSpc>
              <a:spcBef>
                <a:spcPts val="742"/>
              </a:spcBef>
            </a:pPr>
            <a:r>
              <a:rPr sz="1350" b="0" i="0">
                <a:solidFill>
                  <a:srgbClr val="B3C2BD"/>
                </a:solidFill>
                <a:latin typeface="Barlow"/>
              </a:rPr>
              <a:t>Check that every form lead reaches HubSpot and gets a reply.</a:t>
            </a:r>
          </a:p>
          <a:p>
            <a:pPr algn="l">
              <a:lnSpc>
                <a:spcPct val="118000"/>
              </a:lnSpc>
              <a:spcBef>
                <a:spcPts val="742"/>
              </a:spcBef>
            </a:pPr>
            <a:r>
              <a:rPr sz="1350" b="0" i="0">
                <a:solidFill>
                  <a:srgbClr val="B3C2BD"/>
                </a:solidFill>
                <a:latin typeface="Barlow"/>
              </a:rPr>
              <a:t>112 deals from these leads are still open, so the won count can still grow.</a:t>
            </a:r>
          </a:p>
        </p:txBody>
      </p:sp>
      <p:sp>
        <p:nvSpPr>
          <p:cNvPr id="31" name="TextBox 30"/>
          <p:cNvSpPr txBox="1"/>
          <p:nvPr/>
        </p:nvSpPr>
        <p:spPr>
          <a:xfrm>
            <a:off x="566928" y="6437376"/>
            <a:ext cx="7315200" cy="228600"/>
          </a:xfrm>
          <a:prstGeom prst="rect">
            <a:avLst/>
          </a:prstGeom>
          <a:noFill/>
        </p:spPr>
        <p:txBody>
          <a:bodyPr wrap="square" lIns="0" rIns="0" tIns="0" bIns="0" anchor="t">
            <a:noAutofit/>
          </a:bodyPr>
          <a:lstStyle/>
          <a:p>
            <a:pPr algn="l"/>
            <a:r>
              <a:rPr sz="900" b="0" i="0">
                <a:solidFill>
                  <a:srgbClr val="859791"/>
                </a:solidFill>
                <a:latin typeface="Barlow Condensed"/>
              </a:rPr>
              <a:t>Full-funnel performance, Northwind Dental</a:t>
            </a:r>
          </a:p>
        </p:txBody>
      </p:sp>
      <p:sp>
        <p:nvSpPr>
          <p:cNvPr id="32" name="TextBox 31"/>
          <p:cNvSpPr txBox="1"/>
          <p:nvPr/>
        </p:nvSpPr>
        <p:spPr>
          <a:xfrm>
            <a:off x="9795967" y="6437376"/>
            <a:ext cx="1828800" cy="228600"/>
          </a:xfrm>
          <a:prstGeom prst="rect">
            <a:avLst/>
          </a:prstGeom>
          <a:noFill/>
        </p:spPr>
        <p:txBody>
          <a:bodyPr wrap="square" lIns="0" rIns="0" tIns="0" bIns="0" anchor="t">
            <a:noAutofit/>
          </a:bodyPr>
          <a:lstStyle/>
          <a:p>
            <a:pPr algn="r"/>
            <a:r>
              <a:rPr sz="900" b="0" i="0">
                <a:solidFill>
                  <a:srgbClr val="859791"/>
                </a:solidFill>
                <a:latin typeface="Barlow Condensed"/>
              </a:rPr>
              <a:t>3 / 9</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05110E"/>
        </a:solidFill>
        <a:effectLst/>
      </p:bgPr>
    </p:bg>
    <p:spTree>
      <p:nvGrpSpPr>
        <p:cNvPr id="1" name=""/>
        <p:cNvGrpSpPr/>
        <p:nvPr/>
      </p:nvGrpSpPr>
      <p:grpSpPr/>
      <p:sp>
        <p:nvSpPr>
          <p:cNvPr id="2" name="TextBox 1"/>
          <p:cNvSpPr txBox="1"/>
          <p:nvPr/>
        </p:nvSpPr>
        <p:spPr>
          <a:xfrm>
            <a:off x="566928" y="420624"/>
            <a:ext cx="11057839" cy="256032"/>
          </a:xfrm>
          <a:prstGeom prst="rect">
            <a:avLst/>
          </a:prstGeom>
          <a:noFill/>
        </p:spPr>
        <p:txBody>
          <a:bodyPr wrap="square" lIns="0" rIns="0" tIns="0" bIns="0" anchor="t">
            <a:noAutofit/>
          </a:bodyPr>
          <a:lstStyle/>
          <a:p>
            <a:pPr algn="l"/>
            <a:r>
              <a:rPr sz="1200" b="1" i="0">
                <a:solidFill>
                  <a:srgbClr val="47A58E"/>
                </a:solidFill>
                <a:latin typeface="Barlow"/>
              </a:rPr>
              <a:t>Channels</a:t>
            </a:r>
          </a:p>
        </p:txBody>
      </p:sp>
      <p:sp>
        <p:nvSpPr>
          <p:cNvPr id="3" name="TextBox 2"/>
          <p:cNvSpPr txBox="1"/>
          <p:nvPr/>
        </p:nvSpPr>
        <p:spPr>
          <a:xfrm>
            <a:off x="566928" y="713232"/>
            <a:ext cx="11057839" cy="573024"/>
          </a:xfrm>
          <a:prstGeom prst="rect">
            <a:avLst/>
          </a:prstGeom>
          <a:noFill/>
        </p:spPr>
        <p:txBody>
          <a:bodyPr wrap="square" lIns="0" rIns="0" tIns="0" bIns="0" anchor="t">
            <a:noAutofit/>
          </a:bodyPr>
          <a:lstStyle/>
          <a:p>
            <a:pPr algn="l">
              <a:lnSpc>
                <a:spcPct val="100000"/>
              </a:lnSpc>
            </a:pPr>
            <a:r>
              <a:rPr sz="3400" b="1" i="0">
                <a:solidFill>
                  <a:srgbClr val="F3F5F8"/>
                </a:solidFill>
                <a:latin typeface="Barlow"/>
              </a:rPr>
              <a:t>Every channel, from </a:t>
            </a:r>
            <a:r>
              <a:rPr sz="3400" b="1" i="0">
                <a:solidFill>
                  <a:srgbClr val="47A58E"/>
                </a:solidFill>
                <a:latin typeface="Barlow"/>
              </a:rPr>
              <a:t>spend</a:t>
            </a:r>
            <a:r>
              <a:rPr sz="3400" b="1" i="0">
                <a:solidFill>
                  <a:srgbClr val="F3F5F8"/>
                </a:solidFill>
                <a:latin typeface="Barlow"/>
              </a:rPr>
              <a:t> to revenue.</a:t>
            </a:r>
          </a:p>
        </p:txBody>
      </p:sp>
      <p:sp>
        <p:nvSpPr>
          <p:cNvPr id="4" name="TextBox 3"/>
          <p:cNvSpPr txBox="1"/>
          <p:nvPr/>
        </p:nvSpPr>
        <p:spPr>
          <a:xfrm>
            <a:off x="566928" y="1322832"/>
            <a:ext cx="8778240" cy="365760"/>
          </a:xfrm>
          <a:prstGeom prst="rect">
            <a:avLst/>
          </a:prstGeom>
          <a:noFill/>
        </p:spPr>
        <p:txBody>
          <a:bodyPr wrap="square" lIns="0" rIns="0" tIns="0" bIns="0" anchor="t">
            <a:noAutofit/>
          </a:bodyPr>
          <a:lstStyle/>
          <a:p>
            <a:pPr algn="l"/>
            <a:r>
              <a:rPr sz="1250" b="0" i="0">
                <a:solidFill>
                  <a:srgbClr val="B3C2BD"/>
                </a:solidFill>
                <a:latin typeface="Barlow"/>
              </a:rPr>
              <a:t>Ad platforms first, then the channels you don't pay per click for.</a:t>
            </a:r>
          </a:p>
        </p:txBody>
      </p:sp>
      <p:sp>
        <p:nvSpPr>
          <p:cNvPr id="5" name="TextBox 4"/>
          <p:cNvSpPr txBox="1"/>
          <p:nvPr/>
        </p:nvSpPr>
        <p:spPr>
          <a:xfrm>
            <a:off x="566928" y="1789176"/>
            <a:ext cx="11057839" cy="274320"/>
          </a:xfrm>
          <a:prstGeom prst="rect">
            <a:avLst/>
          </a:prstGeom>
          <a:noFill/>
        </p:spPr>
        <p:txBody>
          <a:bodyPr wrap="square" lIns="0" rIns="0" tIns="0" bIns="0" anchor="t">
            <a:noAutofit/>
          </a:bodyPr>
          <a:lstStyle/>
          <a:p>
            <a:pPr algn="l"/>
            <a:r>
              <a:rPr sz="1400" b="1" i="0">
                <a:solidFill>
                  <a:srgbClr val="F3F5F8"/>
                </a:solidFill>
                <a:latin typeface="Barlow"/>
              </a:rPr>
              <a:t>Every </a:t>
            </a:r>
            <a:r>
              <a:rPr sz="1400" b="1" i="0">
                <a:solidFill>
                  <a:srgbClr val="47A58E"/>
                </a:solidFill>
                <a:latin typeface="Barlow"/>
              </a:rPr>
              <a:t>channel</a:t>
            </a:r>
            <a:r>
              <a:rPr sz="1400" b="1" i="0">
                <a:solidFill>
                  <a:srgbClr val="F3F5F8"/>
                </a:solidFill>
                <a:latin typeface="Barlow"/>
              </a:rPr>
              <a:t> side by side</a:t>
            </a:r>
          </a:p>
        </p:txBody>
      </p:sp>
      <p:graphicFrame>
        <p:nvGraphicFramePr>
          <p:cNvPr id="6" name="Table 5"/>
          <p:cNvGraphicFramePr>
            <a:graphicFrameLocks noGrp="1"/>
          </p:cNvGraphicFramePr>
          <p:nvPr/>
        </p:nvGraphicFramePr>
        <p:xfrm>
          <a:off x="566928" y="2200656"/>
          <a:ext cx="11057841" cy="3834387"/>
        </p:xfrm>
        <a:graphic>
          <a:graphicData uri="http://schemas.openxmlformats.org/drawingml/2006/table">
            <a:tbl>
              <a:tblPr firstRow="0" bandRow="0" firstCol="0" lastRow="0" lastCol="0" bandCol="0">
                <a:tableStyleId>{2D5ABB26-0587-4C30-8999-92F81FD0307C}</a:tableStyleId>
              </a:tblPr>
              <a:tblGrid>
                <a:gridCol w="2250711"/>
                <a:gridCol w="978570"/>
                <a:gridCol w="978570"/>
                <a:gridCol w="1957140"/>
                <a:gridCol w="978570"/>
                <a:gridCol w="978570"/>
                <a:gridCol w="978570"/>
                <a:gridCol w="978570"/>
                <a:gridCol w="978570"/>
              </a:tblGrid>
              <a:tr h="426043">
                <a:tc>
                  <a:txBody>
                    <a:bodyPr wrap="none"/>
                    <a:lstStyle/>
                    <a:p>
                      <a:pPr algn="l"/>
                      <a:r>
                        <a:rPr sz="950" b="1" i="0">
                          <a:solidFill>
                            <a:srgbClr val="859791"/>
                          </a:solidFill>
                          <a:latin typeface="Barlow Condensed"/>
                        </a:rPr>
                        <a:t>Channel</a:t>
                      </a:r>
                    </a:p>
                  </a:txBody>
                  <a:tcPr marL="91440" marR="91440" marT="18288" marB="18288" anchor="ctr">
                    <a:lnL w="0">
                      <a:noFill/>
                    </a:lnL>
                    <a:lnR w="0">
                      <a:noFill/>
                    </a:lnR>
                    <a:lnT w="0">
                      <a:noFill/>
                    </a:lnT>
                    <a:lnB w="9525">
                      <a:solidFill>
                        <a:srgbClr val="202D29"/>
                      </a:solidFill>
                    </a:lnB>
                    <a:solidFill>
                      <a:srgbClr val="142420"/>
                    </a:solidFill>
                  </a:tcPr>
                </a:tc>
                <a:tc>
                  <a:txBody>
                    <a:bodyPr wrap="none"/>
                    <a:lstStyle/>
                    <a:p>
                      <a:pPr algn="r"/>
                      <a:r>
                        <a:rPr sz="950" b="1" i="0">
                          <a:solidFill>
                            <a:srgbClr val="859791"/>
                          </a:solidFill>
                          <a:latin typeface="Barlow Condensed"/>
                        </a:rPr>
                        <a:t>Ad spend</a:t>
                      </a:r>
                    </a:p>
                  </a:txBody>
                  <a:tcPr marL="91440" marR="91440" marT="18288" marB="18288" anchor="ctr">
                    <a:lnL w="0">
                      <a:noFill/>
                    </a:lnL>
                    <a:lnR w="0">
                      <a:noFill/>
                    </a:lnR>
                    <a:lnT w="0">
                      <a:noFill/>
                    </a:lnT>
                    <a:lnB w="9525">
                      <a:solidFill>
                        <a:srgbClr val="202D29"/>
                      </a:solidFill>
                    </a:lnB>
                    <a:solidFill>
                      <a:srgbClr val="142420"/>
                    </a:solidFill>
                  </a:tcPr>
                </a:tc>
                <a:tc>
                  <a:txBody>
                    <a:bodyPr wrap="none"/>
                    <a:lstStyle/>
                    <a:p>
                      <a:pPr algn="r"/>
                      <a:r>
                        <a:rPr sz="950" b="1" i="0">
                          <a:solidFill>
                            <a:srgbClr val="859791"/>
                          </a:solidFill>
                          <a:latin typeface="Barlow Condensed"/>
                        </a:rPr>
                        <a:t>Sessions</a:t>
                      </a:r>
                    </a:p>
                  </a:txBody>
                  <a:tcPr marL="91440" marR="91440" marT="18288" marB="18288" anchor="ctr">
                    <a:lnL w="0">
                      <a:noFill/>
                    </a:lnL>
                    <a:lnR w="0">
                      <a:noFill/>
                    </a:lnR>
                    <a:lnT w="0">
                      <a:noFill/>
                    </a:lnT>
                    <a:lnB w="9525">
                      <a:solidFill>
                        <a:srgbClr val="202D29"/>
                      </a:solidFill>
                    </a:lnB>
                    <a:solidFill>
                      <a:srgbClr val="142420"/>
                    </a:solidFill>
                  </a:tcPr>
                </a:tc>
                <a:tc>
                  <a:txBody>
                    <a:bodyPr wrap="none"/>
                    <a:lstStyle/>
                    <a:p>
                      <a:pPr algn="l"/>
                      <a:r>
                        <a:rPr sz="950" b="1" i="0">
                          <a:solidFill>
                            <a:srgbClr val="859791"/>
                          </a:solidFill>
                          <a:latin typeface="Barlow Condensed"/>
                        </a:rPr>
                        <a:t>Leads</a:t>
                      </a:r>
                    </a:p>
                  </a:txBody>
                  <a:tcPr marL="91440" marR="91440" marT="18288" marB="18288" anchor="ctr">
                    <a:lnL w="0">
                      <a:noFill/>
                    </a:lnL>
                    <a:lnR w="0">
                      <a:noFill/>
                    </a:lnR>
                    <a:lnT w="0">
                      <a:noFill/>
                    </a:lnT>
                    <a:lnB w="9525">
                      <a:solidFill>
                        <a:srgbClr val="202D29"/>
                      </a:solidFill>
                    </a:lnB>
                    <a:solidFill>
                      <a:srgbClr val="142420"/>
                    </a:solidFill>
                  </a:tcPr>
                </a:tc>
                <a:tc>
                  <a:txBody>
                    <a:bodyPr wrap="none"/>
                    <a:lstStyle/>
                    <a:p>
                      <a:pPr algn="r"/>
                      <a:r>
                        <a:rPr sz="950" b="1" i="0">
                          <a:solidFill>
                            <a:srgbClr val="859791"/>
                          </a:solidFill>
                          <a:latin typeface="Barlow Condensed"/>
                        </a:rPr>
                        <a:t>Lead rate</a:t>
                      </a:r>
                    </a:p>
                  </a:txBody>
                  <a:tcPr marL="91440" marR="91440" marT="18288" marB="18288" anchor="ctr">
                    <a:lnL w="0">
                      <a:noFill/>
                    </a:lnL>
                    <a:lnR w="0">
                      <a:noFill/>
                    </a:lnR>
                    <a:lnT w="0">
                      <a:noFill/>
                    </a:lnT>
                    <a:lnB w="9525">
                      <a:solidFill>
                        <a:srgbClr val="202D29"/>
                      </a:solidFill>
                    </a:lnB>
                    <a:solidFill>
                      <a:srgbClr val="142420"/>
                    </a:solidFill>
                  </a:tcPr>
                </a:tc>
                <a:tc>
                  <a:txBody>
                    <a:bodyPr wrap="none"/>
                    <a:lstStyle/>
                    <a:p>
                      <a:pPr algn="r"/>
                      <a:r>
                        <a:rPr sz="950" b="1" i="0">
                          <a:solidFill>
                            <a:srgbClr val="859791"/>
                          </a:solidFill>
                          <a:latin typeface="Barlow Condensed"/>
                        </a:rPr>
                        <a:t>Customers</a:t>
                      </a:r>
                    </a:p>
                  </a:txBody>
                  <a:tcPr marL="91440" marR="91440" marT="18288" marB="18288" anchor="ctr">
                    <a:lnL w="0">
                      <a:noFill/>
                    </a:lnL>
                    <a:lnR w="0">
                      <a:noFill/>
                    </a:lnR>
                    <a:lnT w="0">
                      <a:noFill/>
                    </a:lnT>
                    <a:lnB w="9525">
                      <a:solidFill>
                        <a:srgbClr val="202D29"/>
                      </a:solidFill>
                    </a:lnB>
                    <a:solidFill>
                      <a:srgbClr val="142420"/>
                    </a:solidFill>
                  </a:tcPr>
                </a:tc>
                <a:tc>
                  <a:txBody>
                    <a:bodyPr wrap="none"/>
                    <a:lstStyle/>
                    <a:p>
                      <a:pPr algn="r"/>
                      <a:r>
                        <a:rPr sz="950" b="1" i="0">
                          <a:solidFill>
                            <a:srgbClr val="859791"/>
                          </a:solidFill>
                          <a:latin typeface="Barlow Condensed"/>
                        </a:rPr>
                        <a:t>Revenue</a:t>
                      </a:r>
                    </a:p>
                  </a:txBody>
                  <a:tcPr marL="91440" marR="91440" marT="18288" marB="18288" anchor="ctr">
                    <a:lnL w="0">
                      <a:noFill/>
                    </a:lnL>
                    <a:lnR w="0">
                      <a:noFill/>
                    </a:lnR>
                    <a:lnT w="0">
                      <a:noFill/>
                    </a:lnT>
                    <a:lnB w="9525">
                      <a:solidFill>
                        <a:srgbClr val="202D29"/>
                      </a:solidFill>
                    </a:lnB>
                    <a:solidFill>
                      <a:srgbClr val="142420"/>
                    </a:solidFill>
                  </a:tcPr>
                </a:tc>
                <a:tc>
                  <a:txBody>
                    <a:bodyPr wrap="none"/>
                    <a:lstStyle/>
                    <a:p>
                      <a:pPr algn="r"/>
                      <a:r>
                        <a:rPr sz="950" b="1" i="0">
                          <a:solidFill>
                            <a:srgbClr val="859791"/>
                          </a:solidFill>
                          <a:latin typeface="Barlow Condensed"/>
                        </a:rPr>
                        <a:t>ROAS</a:t>
                      </a:r>
                    </a:p>
                  </a:txBody>
                  <a:tcPr marL="91440" marR="91440" marT="18288" marB="18288" anchor="ctr">
                    <a:lnL w="0">
                      <a:noFill/>
                    </a:lnL>
                    <a:lnR w="0">
                      <a:noFill/>
                    </a:lnR>
                    <a:lnT w="0">
                      <a:noFill/>
                    </a:lnT>
                    <a:lnB w="9525">
                      <a:solidFill>
                        <a:srgbClr val="202D29"/>
                      </a:solidFill>
                    </a:lnB>
                    <a:solidFill>
                      <a:srgbClr val="142420"/>
                    </a:solidFill>
                  </a:tcPr>
                </a:tc>
                <a:tc>
                  <a:txBody>
                    <a:bodyPr wrap="none"/>
                    <a:lstStyle/>
                    <a:p>
                      <a:pPr algn="r"/>
                      <a:r>
                        <a:rPr sz="950" b="1" i="0">
                          <a:solidFill>
                            <a:srgbClr val="859791"/>
                          </a:solidFill>
                          <a:latin typeface="Barlow Condensed"/>
                        </a:rPr>
                        <a:t>Cost per customer</a:t>
                      </a:r>
                    </a:p>
                  </a:txBody>
                  <a:tcPr marL="91440" marR="91440" marT="18288" marB="18288" anchor="ctr">
                    <a:lnL w="0">
                      <a:noFill/>
                    </a:lnL>
                    <a:lnR w="0">
                      <a:noFill/>
                    </a:lnR>
                    <a:lnT w="0">
                      <a:noFill/>
                    </a:lnT>
                    <a:lnB w="9525">
                      <a:solidFill>
                        <a:srgbClr val="202D29"/>
                      </a:solidFill>
                    </a:lnB>
                    <a:solidFill>
                      <a:srgbClr val="142420"/>
                    </a:solidFill>
                  </a:tcPr>
                </a:tc>
              </a:tr>
              <a:tr h="426043">
                <a:tc>
                  <a:txBody>
                    <a:bodyPr wrap="none"/>
                    <a:lstStyle/>
                    <a:p>
                      <a:pPr algn="l"/>
                      <a:r>
                        <a:rPr sz="1100" b="1" i="0">
                          <a:solidFill>
                            <a:srgbClr val="F3F5F8"/>
                          </a:solidFill>
                          <a:latin typeface="Barlow"/>
                        </a:rPr>
                        <a:t>Google Ads</a:t>
                      </a:r>
                    </a:p>
                  </a:txBody>
                  <a:tcPr marL="91440" marR="91440" marT="18288" marB="18288" anchor="ctr">
                    <a:lnL w="0">
                      <a:noFill/>
                    </a:lnL>
                    <a:lnR w="0">
                      <a:noFill/>
                    </a:lnR>
                    <a:lnT w="0">
                      <a:noFill/>
                    </a:lnT>
                    <a:lnB w="9525">
                      <a:solidFill>
                        <a:srgbClr val="202D29"/>
                      </a:solidFill>
                    </a:lnB>
                    <a:solidFill>
                      <a:srgbClr val="0C1A16"/>
                    </a:solidFill>
                  </a:tcPr>
                </a:tc>
                <a:tc>
                  <a:txBody>
                    <a:bodyPr wrap="none"/>
                    <a:lstStyle/>
                    <a:p>
                      <a:pPr algn="r"/>
                      <a:r>
                        <a:rPr sz="1100" b="0" i="0">
                          <a:solidFill>
                            <a:srgbClr val="F3F5F8"/>
                          </a:solidFill>
                          <a:latin typeface="Barlow"/>
                        </a:rPr>
                        <a:t>$18.9K</a:t>
                      </a:r>
                    </a:p>
                  </a:txBody>
                  <a:tcPr marL="91440" marR="91440" marT="18288" marB="18288" anchor="ctr">
                    <a:lnL w="0">
                      <a:noFill/>
                    </a:lnL>
                    <a:lnR w="0">
                      <a:noFill/>
                    </a:lnR>
                    <a:lnT w="0">
                      <a:noFill/>
                    </a:lnT>
                    <a:lnB w="9525">
                      <a:solidFill>
                        <a:srgbClr val="202D29"/>
                      </a:solidFill>
                    </a:lnB>
                    <a:solidFill>
                      <a:srgbClr val="0C1A16"/>
                    </a:solidFill>
                  </a:tcPr>
                </a:tc>
                <a:tc>
                  <a:txBody>
                    <a:bodyPr wrap="none"/>
                    <a:lstStyle/>
                    <a:p>
                      <a:pPr algn="r"/>
                      <a:r>
                        <a:rPr sz="1100" b="0" i="0">
                          <a:solidFill>
                            <a:srgbClr val="F3F5F8"/>
                          </a:solidFill>
                          <a:latin typeface="Barlow"/>
                        </a:rPr>
                        <a:t>5,320</a:t>
                      </a:r>
                    </a:p>
                  </a:txBody>
                  <a:tcPr marL="91440" marR="91440" marT="18288" marB="18288" anchor="ctr">
                    <a:lnL w="0">
                      <a:noFill/>
                    </a:lnL>
                    <a:lnR w="0">
                      <a:noFill/>
                    </a:lnR>
                    <a:lnT w="0">
                      <a:noFill/>
                    </a:lnT>
                    <a:lnB w="9525">
                      <a:solidFill>
                        <a:srgbClr val="202D29"/>
                      </a:solidFill>
                    </a:lnB>
                    <a:solidFill>
                      <a:srgbClr val="0C1A16"/>
                    </a:solidFill>
                  </a:tcPr>
                </a:tc>
                <a:tc>
                  <a:txBody>
                    <a:bodyPr wrap="none"/>
                    <a:lstStyle/>
                    <a:p>
                      <a:pPr algn="l"/>
                      <a:r>
                        <a:rPr sz="1100" b="0" i="0">
                          <a:solidFill>
                            <a:srgbClr val="F3F5F8"/>
                          </a:solidFill>
                          <a:latin typeface="Barlow"/>
                        </a:rPr>
                        <a:t/>
                      </a:r>
                    </a:p>
                  </a:txBody>
                  <a:tcPr marL="91440" marR="91440" marT="18288" marB="18288" anchor="ctr">
                    <a:lnL w="0">
                      <a:noFill/>
                    </a:lnL>
                    <a:lnR w="0">
                      <a:noFill/>
                    </a:lnR>
                    <a:lnT w="0">
                      <a:noFill/>
                    </a:lnT>
                    <a:lnB w="9525">
                      <a:solidFill>
                        <a:srgbClr val="202D29"/>
                      </a:solidFill>
                    </a:lnB>
                    <a:solidFill>
                      <a:srgbClr val="0C1A16"/>
                    </a:solidFill>
                  </a:tcPr>
                </a:tc>
                <a:tc>
                  <a:txBody>
                    <a:bodyPr wrap="none"/>
                    <a:lstStyle/>
                    <a:p>
                      <a:pPr algn="r"/>
                      <a:r>
                        <a:rPr sz="1100" b="0" i="0">
                          <a:solidFill>
                            <a:srgbClr val="F3F5F8"/>
                          </a:solidFill>
                          <a:latin typeface="Barlow"/>
                        </a:rPr>
                        <a:t>7.8%</a:t>
                      </a:r>
                    </a:p>
                  </a:txBody>
                  <a:tcPr marL="91440" marR="91440" marT="18288" marB="18288" anchor="ctr">
                    <a:lnL w="0">
                      <a:noFill/>
                    </a:lnL>
                    <a:lnR w="0">
                      <a:noFill/>
                    </a:lnR>
                    <a:lnT w="0">
                      <a:noFill/>
                    </a:lnT>
                    <a:lnB w="9525">
                      <a:solidFill>
                        <a:srgbClr val="202D29"/>
                      </a:solidFill>
                    </a:lnB>
                    <a:solidFill>
                      <a:srgbClr val="0C1A16"/>
                    </a:solidFill>
                  </a:tcPr>
                </a:tc>
                <a:tc>
                  <a:txBody>
                    <a:bodyPr wrap="none"/>
                    <a:lstStyle/>
                    <a:p>
                      <a:pPr algn="r"/>
                      <a:r>
                        <a:rPr sz="1100" b="0" i="0">
                          <a:solidFill>
                            <a:srgbClr val="F3F5F8"/>
                          </a:solidFill>
                          <a:latin typeface="Barlow"/>
                        </a:rPr>
                        <a:t>87</a:t>
                      </a:r>
                    </a:p>
                  </a:txBody>
                  <a:tcPr marL="91440" marR="91440" marT="18288" marB="18288" anchor="ctr">
                    <a:lnL w="0">
                      <a:noFill/>
                    </a:lnL>
                    <a:lnR w="0">
                      <a:noFill/>
                    </a:lnR>
                    <a:lnT w="0">
                      <a:noFill/>
                    </a:lnT>
                    <a:lnB w="9525">
                      <a:solidFill>
                        <a:srgbClr val="202D29"/>
                      </a:solidFill>
                    </a:lnB>
                    <a:solidFill>
                      <a:srgbClr val="0C1A16"/>
                    </a:solidFill>
                  </a:tcPr>
                </a:tc>
                <a:tc>
                  <a:txBody>
                    <a:bodyPr wrap="none"/>
                    <a:lstStyle/>
                    <a:p>
                      <a:pPr algn="r"/>
                      <a:r>
                        <a:rPr sz="1100" b="0" i="0">
                          <a:solidFill>
                            <a:srgbClr val="F3F5F8"/>
                          </a:solidFill>
                          <a:latin typeface="Barlow"/>
                        </a:rPr>
                        <a:t>$100K</a:t>
                      </a:r>
                    </a:p>
                  </a:txBody>
                  <a:tcPr marL="91440" marR="91440" marT="18288" marB="18288" anchor="ctr">
                    <a:lnL w="0">
                      <a:noFill/>
                    </a:lnL>
                    <a:lnR w="0">
                      <a:noFill/>
                    </a:lnR>
                    <a:lnT w="0">
                      <a:noFill/>
                    </a:lnT>
                    <a:lnB w="9525">
                      <a:solidFill>
                        <a:srgbClr val="202D29"/>
                      </a:solidFill>
                    </a:lnB>
                    <a:solidFill>
                      <a:srgbClr val="0C1A16"/>
                    </a:solidFill>
                  </a:tcPr>
                </a:tc>
                <a:tc>
                  <a:txBody>
                    <a:bodyPr wrap="none"/>
                    <a:lstStyle/>
                    <a:p>
                      <a:pPr algn="r"/>
                      <a:r>
                        <a:rPr sz="1100" b="0" i="0">
                          <a:solidFill>
                            <a:srgbClr val="F3F5F8"/>
                          </a:solidFill>
                          <a:latin typeface="Barlow"/>
                        </a:rPr>
                        <a:t>5.3x</a:t>
                      </a:r>
                    </a:p>
                  </a:txBody>
                  <a:tcPr marL="91440" marR="91440" marT="18288" marB="18288" anchor="ctr">
                    <a:lnL w="0">
                      <a:noFill/>
                    </a:lnL>
                    <a:lnR w="0">
                      <a:noFill/>
                    </a:lnR>
                    <a:lnT w="0">
                      <a:noFill/>
                    </a:lnT>
                    <a:lnB w="9525">
                      <a:solidFill>
                        <a:srgbClr val="202D29"/>
                      </a:solidFill>
                    </a:lnB>
                    <a:solidFill>
                      <a:srgbClr val="0C1A16"/>
                    </a:solidFill>
                  </a:tcPr>
                </a:tc>
                <a:tc>
                  <a:txBody>
                    <a:bodyPr wrap="none"/>
                    <a:lstStyle/>
                    <a:p>
                      <a:pPr algn="r"/>
                      <a:r>
                        <a:rPr sz="1100" b="0" i="0">
                          <a:solidFill>
                            <a:srgbClr val="F3F5F8"/>
                          </a:solidFill>
                          <a:latin typeface="Barlow"/>
                        </a:rPr>
                        <a:t>$217</a:t>
                      </a:r>
                    </a:p>
                  </a:txBody>
                  <a:tcPr marL="91440" marR="91440" marT="18288" marB="18288" anchor="ctr">
                    <a:lnL w="0">
                      <a:noFill/>
                    </a:lnL>
                    <a:lnR w="0">
                      <a:noFill/>
                    </a:lnR>
                    <a:lnT w="0">
                      <a:noFill/>
                    </a:lnT>
                    <a:lnB w="9525">
                      <a:solidFill>
                        <a:srgbClr val="202D29"/>
                      </a:solidFill>
                    </a:lnB>
                    <a:solidFill>
                      <a:srgbClr val="0C1A16"/>
                    </a:solidFill>
                  </a:tcPr>
                </a:tc>
              </a:tr>
              <a:tr h="426043">
                <a:tc>
                  <a:txBody>
                    <a:bodyPr wrap="none"/>
                    <a:lstStyle/>
                    <a:p>
                      <a:pPr algn="l"/>
                      <a:r>
                        <a:rPr sz="1100" b="1" i="0">
                          <a:solidFill>
                            <a:srgbClr val="F3F5F8"/>
                          </a:solidFill>
                          <a:latin typeface="Barlow"/>
                        </a:rPr>
                        <a:t>Meta Ads</a:t>
                      </a:r>
                    </a:p>
                  </a:txBody>
                  <a:tcPr marL="91440" marR="91440" marT="18288" marB="18288" anchor="ctr">
                    <a:lnL w="0">
                      <a:noFill/>
                    </a:lnL>
                    <a:lnR w="0">
                      <a:noFill/>
                    </a:lnR>
                    <a:lnT w="0">
                      <a:noFill/>
                    </a:lnT>
                    <a:lnB w="9525">
                      <a:solidFill>
                        <a:srgbClr val="202D29"/>
                      </a:solidFill>
                    </a:lnB>
                    <a:solidFill>
                      <a:srgbClr val="152D27"/>
                    </a:solidFill>
                  </a:tcPr>
                </a:tc>
                <a:tc>
                  <a:txBody>
                    <a:bodyPr wrap="none"/>
                    <a:lstStyle/>
                    <a:p>
                      <a:pPr algn="r"/>
                      <a:r>
                        <a:rPr sz="1100" b="0" i="0">
                          <a:solidFill>
                            <a:srgbClr val="F3F5F8"/>
                          </a:solidFill>
                          <a:latin typeface="Barlow"/>
                        </a:rPr>
                        <a:t>$9,100</a:t>
                      </a:r>
                    </a:p>
                  </a:txBody>
                  <a:tcPr marL="91440" marR="91440" marT="18288" marB="18288" anchor="ctr">
                    <a:lnL w="0">
                      <a:noFill/>
                    </a:lnL>
                    <a:lnR w="0">
                      <a:noFill/>
                    </a:lnR>
                    <a:lnT w="0">
                      <a:noFill/>
                    </a:lnT>
                    <a:lnB w="9525">
                      <a:solidFill>
                        <a:srgbClr val="202D29"/>
                      </a:solidFill>
                    </a:lnB>
                    <a:solidFill>
                      <a:srgbClr val="152D27"/>
                    </a:solidFill>
                  </a:tcPr>
                </a:tc>
                <a:tc>
                  <a:txBody>
                    <a:bodyPr wrap="none"/>
                    <a:lstStyle/>
                    <a:p>
                      <a:pPr algn="r"/>
                      <a:r>
                        <a:rPr sz="1100" b="0" i="0">
                          <a:solidFill>
                            <a:srgbClr val="F3F5F8"/>
                          </a:solidFill>
                          <a:latin typeface="Barlow"/>
                        </a:rPr>
                        <a:t>11,640</a:t>
                      </a:r>
                    </a:p>
                  </a:txBody>
                  <a:tcPr marL="91440" marR="91440" marT="18288" marB="18288" anchor="ctr">
                    <a:lnL w="0">
                      <a:noFill/>
                    </a:lnL>
                    <a:lnR w="0">
                      <a:noFill/>
                    </a:lnR>
                    <a:lnT w="0">
                      <a:noFill/>
                    </a:lnT>
                    <a:lnB w="9525">
                      <a:solidFill>
                        <a:srgbClr val="202D29"/>
                      </a:solidFill>
                    </a:lnB>
                    <a:solidFill>
                      <a:srgbClr val="152D27"/>
                    </a:solidFill>
                  </a:tcPr>
                </a:tc>
                <a:tc>
                  <a:txBody>
                    <a:bodyPr wrap="none"/>
                    <a:lstStyle/>
                    <a:p>
                      <a:pPr algn="l"/>
                      <a:r>
                        <a:rPr sz="1100" b="0" i="0">
                          <a:solidFill>
                            <a:srgbClr val="F3F5F8"/>
                          </a:solidFill>
                          <a:latin typeface="Barlow"/>
                        </a:rPr>
                        <a:t/>
                      </a:r>
                    </a:p>
                  </a:txBody>
                  <a:tcPr marL="91440" marR="91440" marT="18288" marB="18288" anchor="ctr">
                    <a:lnL w="0">
                      <a:noFill/>
                    </a:lnL>
                    <a:lnR w="0">
                      <a:noFill/>
                    </a:lnR>
                    <a:lnT w="0">
                      <a:noFill/>
                    </a:lnT>
                    <a:lnB w="9525">
                      <a:solidFill>
                        <a:srgbClr val="202D29"/>
                      </a:solidFill>
                    </a:lnB>
                    <a:solidFill>
                      <a:srgbClr val="152D27"/>
                    </a:solidFill>
                  </a:tcPr>
                </a:tc>
                <a:tc>
                  <a:txBody>
                    <a:bodyPr wrap="none"/>
                    <a:lstStyle/>
                    <a:p>
                      <a:pPr algn="r"/>
                      <a:r>
                        <a:rPr sz="1100" b="0" i="0">
                          <a:solidFill>
                            <a:srgbClr val="F3F5F8"/>
                          </a:solidFill>
                          <a:latin typeface="Barlow"/>
                        </a:rPr>
                        <a:t>2.5%</a:t>
                      </a:r>
                    </a:p>
                  </a:txBody>
                  <a:tcPr marL="91440" marR="91440" marT="18288" marB="18288" anchor="ctr">
                    <a:lnL w="0">
                      <a:noFill/>
                    </a:lnL>
                    <a:lnR w="0">
                      <a:noFill/>
                    </a:lnR>
                    <a:lnT w="0">
                      <a:noFill/>
                    </a:lnT>
                    <a:lnB w="9525">
                      <a:solidFill>
                        <a:srgbClr val="202D29"/>
                      </a:solidFill>
                    </a:lnB>
                    <a:solidFill>
                      <a:srgbClr val="152D27"/>
                    </a:solidFill>
                  </a:tcPr>
                </a:tc>
                <a:tc>
                  <a:txBody>
                    <a:bodyPr wrap="none"/>
                    <a:lstStyle/>
                    <a:p>
                      <a:pPr algn="r"/>
                      <a:r>
                        <a:rPr sz="1100" b="0" i="0">
                          <a:solidFill>
                            <a:srgbClr val="F3F5F8"/>
                          </a:solidFill>
                          <a:latin typeface="Barlow"/>
                        </a:rPr>
                        <a:t>34</a:t>
                      </a:r>
                    </a:p>
                  </a:txBody>
                  <a:tcPr marL="91440" marR="91440" marT="18288" marB="18288" anchor="ctr">
                    <a:lnL w="0">
                      <a:noFill/>
                    </a:lnL>
                    <a:lnR w="0">
                      <a:noFill/>
                    </a:lnR>
                    <a:lnT w="0">
                      <a:noFill/>
                    </a:lnT>
                    <a:lnB w="9525">
                      <a:solidFill>
                        <a:srgbClr val="202D29"/>
                      </a:solidFill>
                    </a:lnB>
                    <a:solidFill>
                      <a:srgbClr val="152D27"/>
                    </a:solidFill>
                  </a:tcPr>
                </a:tc>
                <a:tc>
                  <a:txBody>
                    <a:bodyPr wrap="none"/>
                    <a:lstStyle/>
                    <a:p>
                      <a:pPr algn="r"/>
                      <a:r>
                        <a:rPr sz="1100" b="0" i="0">
                          <a:solidFill>
                            <a:srgbClr val="F3F5F8"/>
                          </a:solidFill>
                          <a:latin typeface="Barlow"/>
                        </a:rPr>
                        <a:t>$64.4K</a:t>
                      </a:r>
                    </a:p>
                  </a:txBody>
                  <a:tcPr marL="91440" marR="91440" marT="18288" marB="18288" anchor="ctr">
                    <a:lnL w="0">
                      <a:noFill/>
                    </a:lnL>
                    <a:lnR w="0">
                      <a:noFill/>
                    </a:lnR>
                    <a:lnT w="0">
                      <a:noFill/>
                    </a:lnT>
                    <a:lnB w="9525">
                      <a:solidFill>
                        <a:srgbClr val="202D29"/>
                      </a:solidFill>
                    </a:lnB>
                    <a:solidFill>
                      <a:srgbClr val="152D27"/>
                    </a:solidFill>
                  </a:tcPr>
                </a:tc>
                <a:tc>
                  <a:txBody>
                    <a:bodyPr wrap="none"/>
                    <a:lstStyle/>
                    <a:p>
                      <a:pPr algn="r"/>
                      <a:r>
                        <a:rPr sz="1100" b="0" i="0">
                          <a:solidFill>
                            <a:srgbClr val="F3F5F8"/>
                          </a:solidFill>
                          <a:latin typeface="Barlow"/>
                        </a:rPr>
                        <a:t>7.1x</a:t>
                      </a:r>
                    </a:p>
                  </a:txBody>
                  <a:tcPr marL="91440" marR="91440" marT="18288" marB="18288" anchor="ctr">
                    <a:lnL w="0">
                      <a:noFill/>
                    </a:lnL>
                    <a:lnR w="0">
                      <a:noFill/>
                    </a:lnR>
                    <a:lnT w="0">
                      <a:noFill/>
                    </a:lnT>
                    <a:lnB w="9525">
                      <a:solidFill>
                        <a:srgbClr val="202D29"/>
                      </a:solidFill>
                    </a:lnB>
                    <a:solidFill>
                      <a:srgbClr val="152D27"/>
                    </a:solidFill>
                  </a:tcPr>
                </a:tc>
                <a:tc>
                  <a:txBody>
                    <a:bodyPr wrap="none"/>
                    <a:lstStyle/>
                    <a:p>
                      <a:pPr algn="r"/>
                      <a:r>
                        <a:rPr sz="1100" b="0" i="0">
                          <a:solidFill>
                            <a:srgbClr val="F3F5F8"/>
                          </a:solidFill>
                          <a:latin typeface="Barlow"/>
                        </a:rPr>
                        <a:t>$268</a:t>
                      </a:r>
                    </a:p>
                  </a:txBody>
                  <a:tcPr marL="91440" marR="91440" marT="18288" marB="18288" anchor="ctr">
                    <a:lnL w="0">
                      <a:noFill/>
                    </a:lnL>
                    <a:lnR w="0">
                      <a:noFill/>
                    </a:lnR>
                    <a:lnT w="0">
                      <a:noFill/>
                    </a:lnT>
                    <a:lnB w="9525">
                      <a:solidFill>
                        <a:srgbClr val="202D29"/>
                      </a:solidFill>
                    </a:lnB>
                    <a:solidFill>
                      <a:srgbClr val="152D27"/>
                    </a:solidFill>
                  </a:tcPr>
                </a:tc>
              </a:tr>
              <a:tr h="426043">
                <a:tc>
                  <a:txBody>
                    <a:bodyPr wrap="none"/>
                    <a:lstStyle/>
                    <a:p>
                      <a:pPr algn="l"/>
                      <a:r>
                        <a:rPr sz="1100" b="1" i="0">
                          <a:solidFill>
                            <a:srgbClr val="F3F5F8"/>
                          </a:solidFill>
                          <a:latin typeface="Barlow"/>
                        </a:rPr>
                        <a:t>Organic</a:t>
                      </a:r>
                    </a:p>
                  </a:txBody>
                  <a:tcPr marL="91440" marR="91440" marT="18288" marB="18288" anchor="ctr">
                    <a:lnL w="0">
                      <a:noFill/>
                    </a:lnL>
                    <a:lnR w="0">
                      <a:noFill/>
                    </a:lnR>
                    <a:lnT w="0">
                      <a:noFill/>
                    </a:lnT>
                    <a:lnB w="9525">
                      <a:solidFill>
                        <a:srgbClr val="202D29"/>
                      </a:solidFill>
                    </a:lnB>
                    <a:solidFill>
                      <a:srgbClr val="0C1A16"/>
                    </a:solidFill>
                  </a:tcPr>
                </a:tc>
                <a:tc>
                  <a:txBody>
                    <a:bodyPr wrap="none"/>
                    <a:lstStyle/>
                    <a:p>
                      <a:pPr algn="r"/>
                      <a:r>
                        <a:rPr sz="1100" b="0" i="0">
                          <a:solidFill>
                            <a:srgbClr val="F3F5F8"/>
                          </a:solidFill>
                          <a:latin typeface="Barlow"/>
                        </a:rPr>
                        <a:t>–</a:t>
                      </a:r>
                    </a:p>
                  </a:txBody>
                  <a:tcPr marL="91440" marR="91440" marT="18288" marB="18288" anchor="ctr">
                    <a:lnL w="0">
                      <a:noFill/>
                    </a:lnL>
                    <a:lnR w="0">
                      <a:noFill/>
                    </a:lnR>
                    <a:lnT w="0">
                      <a:noFill/>
                    </a:lnT>
                    <a:lnB w="9525">
                      <a:solidFill>
                        <a:srgbClr val="202D29"/>
                      </a:solidFill>
                    </a:lnB>
                    <a:solidFill>
                      <a:srgbClr val="0C1A16"/>
                    </a:solidFill>
                  </a:tcPr>
                </a:tc>
                <a:tc>
                  <a:txBody>
                    <a:bodyPr wrap="none"/>
                    <a:lstStyle/>
                    <a:p>
                      <a:pPr algn="r"/>
                      <a:r>
                        <a:rPr sz="1100" b="0" i="0">
                          <a:solidFill>
                            <a:srgbClr val="F3F5F8"/>
                          </a:solidFill>
                          <a:latin typeface="Barlow"/>
                        </a:rPr>
                        <a:t>10,581</a:t>
                      </a:r>
                    </a:p>
                  </a:txBody>
                  <a:tcPr marL="91440" marR="91440" marT="18288" marB="18288" anchor="ctr">
                    <a:lnL w="0">
                      <a:noFill/>
                    </a:lnL>
                    <a:lnR w="0">
                      <a:noFill/>
                    </a:lnR>
                    <a:lnT w="0">
                      <a:noFill/>
                    </a:lnT>
                    <a:lnB w="9525">
                      <a:solidFill>
                        <a:srgbClr val="202D29"/>
                      </a:solidFill>
                    </a:lnB>
                    <a:solidFill>
                      <a:srgbClr val="0C1A16"/>
                    </a:solidFill>
                  </a:tcPr>
                </a:tc>
                <a:tc>
                  <a:txBody>
                    <a:bodyPr wrap="none"/>
                    <a:lstStyle/>
                    <a:p>
                      <a:pPr algn="l"/>
                      <a:r>
                        <a:rPr sz="1100" b="0" i="0">
                          <a:solidFill>
                            <a:srgbClr val="F3F5F8"/>
                          </a:solidFill>
                          <a:latin typeface="Barlow"/>
                        </a:rPr>
                        <a:t/>
                      </a:r>
                    </a:p>
                  </a:txBody>
                  <a:tcPr marL="91440" marR="91440" marT="18288" marB="18288" anchor="ctr">
                    <a:lnL w="0">
                      <a:noFill/>
                    </a:lnL>
                    <a:lnR w="0">
                      <a:noFill/>
                    </a:lnR>
                    <a:lnT w="0">
                      <a:noFill/>
                    </a:lnT>
                    <a:lnB w="9525">
                      <a:solidFill>
                        <a:srgbClr val="202D29"/>
                      </a:solidFill>
                    </a:lnB>
                    <a:solidFill>
                      <a:srgbClr val="0C1A16"/>
                    </a:solidFill>
                  </a:tcPr>
                </a:tc>
                <a:tc>
                  <a:txBody>
                    <a:bodyPr wrap="none"/>
                    <a:lstStyle/>
                    <a:p>
                      <a:pPr algn="r"/>
                      <a:r>
                        <a:rPr sz="1100" b="0" i="0">
                          <a:solidFill>
                            <a:srgbClr val="F3F5F8"/>
                          </a:solidFill>
                          <a:latin typeface="Barlow"/>
                        </a:rPr>
                        <a:t>2.0%</a:t>
                      </a:r>
                    </a:p>
                  </a:txBody>
                  <a:tcPr marL="91440" marR="91440" marT="18288" marB="18288" anchor="ctr">
                    <a:lnL w="0">
                      <a:noFill/>
                    </a:lnL>
                    <a:lnR w="0">
                      <a:noFill/>
                    </a:lnR>
                    <a:lnT w="0">
                      <a:noFill/>
                    </a:lnT>
                    <a:lnB w="9525">
                      <a:solidFill>
                        <a:srgbClr val="202D29"/>
                      </a:solidFill>
                    </a:lnB>
                    <a:solidFill>
                      <a:srgbClr val="0C1A16"/>
                    </a:solidFill>
                  </a:tcPr>
                </a:tc>
                <a:tc>
                  <a:txBody>
                    <a:bodyPr wrap="none"/>
                    <a:lstStyle/>
                    <a:p>
                      <a:pPr algn="r"/>
                      <a:r>
                        <a:rPr sz="1100" b="0" i="0">
                          <a:solidFill>
                            <a:srgbClr val="F3F5F8"/>
                          </a:solidFill>
                          <a:latin typeface="Barlow"/>
                        </a:rPr>
                        <a:t>49</a:t>
                      </a:r>
                    </a:p>
                  </a:txBody>
                  <a:tcPr marL="91440" marR="91440" marT="18288" marB="18288" anchor="ctr">
                    <a:lnL w="0">
                      <a:noFill/>
                    </a:lnL>
                    <a:lnR w="0">
                      <a:noFill/>
                    </a:lnR>
                    <a:lnT w="0">
                      <a:noFill/>
                    </a:lnT>
                    <a:lnB w="9525">
                      <a:solidFill>
                        <a:srgbClr val="202D29"/>
                      </a:solidFill>
                    </a:lnB>
                    <a:solidFill>
                      <a:srgbClr val="0C1A16"/>
                    </a:solidFill>
                  </a:tcPr>
                </a:tc>
                <a:tc>
                  <a:txBody>
                    <a:bodyPr wrap="none"/>
                    <a:lstStyle/>
                    <a:p>
                      <a:pPr algn="r"/>
                      <a:r>
                        <a:rPr sz="1100" b="0" i="0">
                          <a:solidFill>
                            <a:srgbClr val="F3F5F8"/>
                          </a:solidFill>
                          <a:latin typeface="Barlow"/>
                        </a:rPr>
                        <a:t>$35.9K</a:t>
                      </a:r>
                    </a:p>
                  </a:txBody>
                  <a:tcPr marL="91440" marR="91440" marT="18288" marB="18288" anchor="ctr">
                    <a:lnL w="0">
                      <a:noFill/>
                    </a:lnL>
                    <a:lnR w="0">
                      <a:noFill/>
                    </a:lnR>
                    <a:lnT w="0">
                      <a:noFill/>
                    </a:lnT>
                    <a:lnB w="9525">
                      <a:solidFill>
                        <a:srgbClr val="202D29"/>
                      </a:solidFill>
                    </a:lnB>
                    <a:solidFill>
                      <a:srgbClr val="0C1A16"/>
                    </a:solidFill>
                  </a:tcPr>
                </a:tc>
                <a:tc>
                  <a:txBody>
                    <a:bodyPr wrap="none"/>
                    <a:lstStyle/>
                    <a:p>
                      <a:pPr algn="r"/>
                      <a:r>
                        <a:rPr sz="1100" b="0" i="0">
                          <a:solidFill>
                            <a:srgbClr val="F3F5F8"/>
                          </a:solidFill>
                          <a:latin typeface="Barlow"/>
                        </a:rPr>
                        <a:t>–</a:t>
                      </a:r>
                    </a:p>
                  </a:txBody>
                  <a:tcPr marL="91440" marR="91440" marT="18288" marB="18288" anchor="ctr">
                    <a:lnL w="0">
                      <a:noFill/>
                    </a:lnL>
                    <a:lnR w="0">
                      <a:noFill/>
                    </a:lnR>
                    <a:lnT w="0">
                      <a:noFill/>
                    </a:lnT>
                    <a:lnB w="9525">
                      <a:solidFill>
                        <a:srgbClr val="202D29"/>
                      </a:solidFill>
                    </a:lnB>
                    <a:solidFill>
                      <a:srgbClr val="0C1A16"/>
                    </a:solidFill>
                  </a:tcPr>
                </a:tc>
                <a:tc>
                  <a:txBody>
                    <a:bodyPr wrap="none"/>
                    <a:lstStyle/>
                    <a:p>
                      <a:pPr algn="r"/>
                      <a:r>
                        <a:rPr sz="1100" b="0" i="0">
                          <a:solidFill>
                            <a:srgbClr val="F3F5F8"/>
                          </a:solidFill>
                          <a:latin typeface="Barlow"/>
                        </a:rPr>
                        <a:t>–</a:t>
                      </a:r>
                    </a:p>
                  </a:txBody>
                  <a:tcPr marL="91440" marR="91440" marT="18288" marB="18288" anchor="ctr">
                    <a:lnL w="0">
                      <a:noFill/>
                    </a:lnL>
                    <a:lnR w="0">
                      <a:noFill/>
                    </a:lnR>
                    <a:lnT w="0">
                      <a:noFill/>
                    </a:lnT>
                    <a:lnB w="9525">
                      <a:solidFill>
                        <a:srgbClr val="202D29"/>
                      </a:solidFill>
                    </a:lnB>
                    <a:solidFill>
                      <a:srgbClr val="0C1A16"/>
                    </a:solidFill>
                  </a:tcPr>
                </a:tc>
              </a:tr>
              <a:tr h="426043">
                <a:tc>
                  <a:txBody>
                    <a:bodyPr wrap="none"/>
                    <a:lstStyle/>
                    <a:p>
                      <a:pPr algn="l"/>
                      <a:r>
                        <a:rPr sz="1100" b="1" i="0">
                          <a:solidFill>
                            <a:srgbClr val="F3F5F8"/>
                          </a:solidFill>
                          <a:latin typeface="Barlow"/>
                        </a:rPr>
                        <a:t>Direct</a:t>
                      </a:r>
                    </a:p>
                  </a:txBody>
                  <a:tcPr marL="91440" marR="91440" marT="18288" marB="18288" anchor="ctr">
                    <a:lnL w="0">
                      <a:noFill/>
                    </a:lnL>
                    <a:lnR w="0">
                      <a:noFill/>
                    </a:lnR>
                    <a:lnT w="0">
                      <a:noFill/>
                    </a:lnT>
                    <a:lnB w="9525">
                      <a:solidFill>
                        <a:srgbClr val="202D29"/>
                      </a:solidFill>
                    </a:lnB>
                    <a:solidFill>
                      <a:srgbClr val="0C1A16"/>
                    </a:solidFill>
                  </a:tcPr>
                </a:tc>
                <a:tc>
                  <a:txBody>
                    <a:bodyPr wrap="none"/>
                    <a:lstStyle/>
                    <a:p>
                      <a:pPr algn="r"/>
                      <a:r>
                        <a:rPr sz="1100" b="0" i="0">
                          <a:solidFill>
                            <a:srgbClr val="F3F5F8"/>
                          </a:solidFill>
                          <a:latin typeface="Barlow"/>
                        </a:rPr>
                        <a:t>–</a:t>
                      </a:r>
                    </a:p>
                  </a:txBody>
                  <a:tcPr marL="91440" marR="91440" marT="18288" marB="18288" anchor="ctr">
                    <a:lnL w="0">
                      <a:noFill/>
                    </a:lnL>
                    <a:lnR w="0">
                      <a:noFill/>
                    </a:lnR>
                    <a:lnT w="0">
                      <a:noFill/>
                    </a:lnT>
                    <a:lnB w="9525">
                      <a:solidFill>
                        <a:srgbClr val="202D29"/>
                      </a:solidFill>
                    </a:lnB>
                    <a:solidFill>
                      <a:srgbClr val="0C1A16"/>
                    </a:solidFill>
                  </a:tcPr>
                </a:tc>
                <a:tc>
                  <a:txBody>
                    <a:bodyPr wrap="none"/>
                    <a:lstStyle/>
                    <a:p>
                      <a:pPr algn="r"/>
                      <a:r>
                        <a:rPr sz="1100" b="0" i="0">
                          <a:solidFill>
                            <a:srgbClr val="F3F5F8"/>
                          </a:solidFill>
                          <a:latin typeface="Barlow"/>
                        </a:rPr>
                        <a:t>8,201</a:t>
                      </a:r>
                    </a:p>
                  </a:txBody>
                  <a:tcPr marL="91440" marR="91440" marT="18288" marB="18288" anchor="ctr">
                    <a:lnL w="0">
                      <a:noFill/>
                    </a:lnL>
                    <a:lnR w="0">
                      <a:noFill/>
                    </a:lnR>
                    <a:lnT w="0">
                      <a:noFill/>
                    </a:lnT>
                    <a:lnB w="9525">
                      <a:solidFill>
                        <a:srgbClr val="202D29"/>
                      </a:solidFill>
                    </a:lnB>
                    <a:solidFill>
                      <a:srgbClr val="0C1A16"/>
                    </a:solidFill>
                  </a:tcPr>
                </a:tc>
                <a:tc>
                  <a:txBody>
                    <a:bodyPr wrap="none"/>
                    <a:lstStyle/>
                    <a:p>
                      <a:pPr algn="l"/>
                      <a:r>
                        <a:rPr sz="1100" b="0" i="0">
                          <a:solidFill>
                            <a:srgbClr val="F3F5F8"/>
                          </a:solidFill>
                          <a:latin typeface="Barlow"/>
                        </a:rPr>
                        <a:t/>
                      </a:r>
                    </a:p>
                  </a:txBody>
                  <a:tcPr marL="91440" marR="91440" marT="18288" marB="18288" anchor="ctr">
                    <a:lnL w="0">
                      <a:noFill/>
                    </a:lnL>
                    <a:lnR w="0">
                      <a:noFill/>
                    </a:lnR>
                    <a:lnT w="0">
                      <a:noFill/>
                    </a:lnT>
                    <a:lnB w="9525">
                      <a:solidFill>
                        <a:srgbClr val="202D29"/>
                      </a:solidFill>
                    </a:lnB>
                    <a:solidFill>
                      <a:srgbClr val="0C1A16"/>
                    </a:solidFill>
                  </a:tcPr>
                </a:tc>
                <a:tc>
                  <a:txBody>
                    <a:bodyPr wrap="none"/>
                    <a:lstStyle/>
                    <a:p>
                      <a:pPr algn="r"/>
                      <a:r>
                        <a:rPr sz="1100" b="0" i="0">
                          <a:solidFill>
                            <a:srgbClr val="F3F5F8"/>
                          </a:solidFill>
                          <a:latin typeface="Barlow"/>
                        </a:rPr>
                        <a:t>1.0%</a:t>
                      </a:r>
                    </a:p>
                  </a:txBody>
                  <a:tcPr marL="91440" marR="91440" marT="18288" marB="18288" anchor="ctr">
                    <a:lnL w="0">
                      <a:noFill/>
                    </a:lnL>
                    <a:lnR w="0">
                      <a:noFill/>
                    </a:lnR>
                    <a:lnT w="0">
                      <a:noFill/>
                    </a:lnT>
                    <a:lnB w="9525">
                      <a:solidFill>
                        <a:srgbClr val="202D29"/>
                      </a:solidFill>
                    </a:lnB>
                    <a:solidFill>
                      <a:srgbClr val="0C1A16"/>
                    </a:solidFill>
                  </a:tcPr>
                </a:tc>
                <a:tc>
                  <a:txBody>
                    <a:bodyPr wrap="none"/>
                    <a:lstStyle/>
                    <a:p>
                      <a:pPr algn="r"/>
                      <a:r>
                        <a:rPr sz="1100" b="0" i="0">
                          <a:solidFill>
                            <a:srgbClr val="F3F5F8"/>
                          </a:solidFill>
                          <a:latin typeface="Barlow"/>
                        </a:rPr>
                        <a:t>23</a:t>
                      </a:r>
                    </a:p>
                  </a:txBody>
                  <a:tcPr marL="91440" marR="91440" marT="18288" marB="18288" anchor="ctr">
                    <a:lnL w="0">
                      <a:noFill/>
                    </a:lnL>
                    <a:lnR w="0">
                      <a:noFill/>
                    </a:lnR>
                    <a:lnT w="0">
                      <a:noFill/>
                    </a:lnT>
                    <a:lnB w="9525">
                      <a:solidFill>
                        <a:srgbClr val="202D29"/>
                      </a:solidFill>
                    </a:lnB>
                    <a:solidFill>
                      <a:srgbClr val="0C1A16"/>
                    </a:solidFill>
                  </a:tcPr>
                </a:tc>
                <a:tc>
                  <a:txBody>
                    <a:bodyPr wrap="none"/>
                    <a:lstStyle/>
                    <a:p>
                      <a:pPr algn="r"/>
                      <a:r>
                        <a:rPr sz="1100" b="0" i="0">
                          <a:solidFill>
                            <a:srgbClr val="F3F5F8"/>
                          </a:solidFill>
                          <a:latin typeface="Barlow"/>
                        </a:rPr>
                        <a:t>$31K</a:t>
                      </a:r>
                    </a:p>
                  </a:txBody>
                  <a:tcPr marL="91440" marR="91440" marT="18288" marB="18288" anchor="ctr">
                    <a:lnL w="0">
                      <a:noFill/>
                    </a:lnL>
                    <a:lnR w="0">
                      <a:noFill/>
                    </a:lnR>
                    <a:lnT w="0">
                      <a:noFill/>
                    </a:lnT>
                    <a:lnB w="9525">
                      <a:solidFill>
                        <a:srgbClr val="202D29"/>
                      </a:solidFill>
                    </a:lnB>
                    <a:solidFill>
                      <a:srgbClr val="0C1A16"/>
                    </a:solidFill>
                  </a:tcPr>
                </a:tc>
                <a:tc>
                  <a:txBody>
                    <a:bodyPr wrap="none"/>
                    <a:lstStyle/>
                    <a:p>
                      <a:pPr algn="r"/>
                      <a:r>
                        <a:rPr sz="1100" b="0" i="0">
                          <a:solidFill>
                            <a:srgbClr val="F3F5F8"/>
                          </a:solidFill>
                          <a:latin typeface="Barlow"/>
                        </a:rPr>
                        <a:t>–</a:t>
                      </a:r>
                    </a:p>
                  </a:txBody>
                  <a:tcPr marL="91440" marR="91440" marT="18288" marB="18288" anchor="ctr">
                    <a:lnL w="0">
                      <a:noFill/>
                    </a:lnL>
                    <a:lnR w="0">
                      <a:noFill/>
                    </a:lnR>
                    <a:lnT w="0">
                      <a:noFill/>
                    </a:lnT>
                    <a:lnB w="9525">
                      <a:solidFill>
                        <a:srgbClr val="202D29"/>
                      </a:solidFill>
                    </a:lnB>
                    <a:solidFill>
                      <a:srgbClr val="0C1A16"/>
                    </a:solidFill>
                  </a:tcPr>
                </a:tc>
                <a:tc>
                  <a:txBody>
                    <a:bodyPr wrap="none"/>
                    <a:lstStyle/>
                    <a:p>
                      <a:pPr algn="r"/>
                      <a:r>
                        <a:rPr sz="1100" b="0" i="0">
                          <a:solidFill>
                            <a:srgbClr val="F3F5F8"/>
                          </a:solidFill>
                          <a:latin typeface="Barlow"/>
                        </a:rPr>
                        <a:t>–</a:t>
                      </a:r>
                    </a:p>
                  </a:txBody>
                  <a:tcPr marL="91440" marR="91440" marT="18288" marB="18288" anchor="ctr">
                    <a:lnL w="0">
                      <a:noFill/>
                    </a:lnL>
                    <a:lnR w="0">
                      <a:noFill/>
                    </a:lnR>
                    <a:lnT w="0">
                      <a:noFill/>
                    </a:lnT>
                    <a:lnB w="9525">
                      <a:solidFill>
                        <a:srgbClr val="202D29"/>
                      </a:solidFill>
                    </a:lnB>
                    <a:solidFill>
                      <a:srgbClr val="0C1A16"/>
                    </a:solidFill>
                  </a:tcPr>
                </a:tc>
              </a:tr>
              <a:tr h="426043">
                <a:tc>
                  <a:txBody>
                    <a:bodyPr wrap="none"/>
                    <a:lstStyle/>
                    <a:p>
                      <a:pPr algn="l"/>
                      <a:r>
                        <a:rPr sz="1100" b="1" i="0">
                          <a:solidFill>
                            <a:srgbClr val="F3F5F8"/>
                          </a:solidFill>
                          <a:latin typeface="Barlow"/>
                        </a:rPr>
                        <a:t>Referral</a:t>
                      </a:r>
                    </a:p>
                  </a:txBody>
                  <a:tcPr marL="91440" marR="91440" marT="18288" marB="18288" anchor="ctr">
                    <a:lnL w="0">
                      <a:noFill/>
                    </a:lnL>
                    <a:lnR w="0">
                      <a:noFill/>
                    </a:lnR>
                    <a:lnT w="0">
                      <a:noFill/>
                    </a:lnT>
                    <a:lnB w="9525">
                      <a:solidFill>
                        <a:srgbClr val="202D29"/>
                      </a:solidFill>
                    </a:lnB>
                    <a:solidFill>
                      <a:srgbClr val="0C1A16"/>
                    </a:solidFill>
                  </a:tcPr>
                </a:tc>
                <a:tc>
                  <a:txBody>
                    <a:bodyPr wrap="none"/>
                    <a:lstStyle/>
                    <a:p>
                      <a:pPr algn="r"/>
                      <a:r>
                        <a:rPr sz="1100" b="0" i="0">
                          <a:solidFill>
                            <a:srgbClr val="F3F5F8"/>
                          </a:solidFill>
                          <a:latin typeface="Barlow"/>
                        </a:rPr>
                        <a:t>–</a:t>
                      </a:r>
                    </a:p>
                  </a:txBody>
                  <a:tcPr marL="91440" marR="91440" marT="18288" marB="18288" anchor="ctr">
                    <a:lnL w="0">
                      <a:noFill/>
                    </a:lnL>
                    <a:lnR w="0">
                      <a:noFill/>
                    </a:lnR>
                    <a:lnT w="0">
                      <a:noFill/>
                    </a:lnT>
                    <a:lnB w="9525">
                      <a:solidFill>
                        <a:srgbClr val="202D29"/>
                      </a:solidFill>
                    </a:lnB>
                    <a:solidFill>
                      <a:srgbClr val="0C1A16"/>
                    </a:solidFill>
                  </a:tcPr>
                </a:tc>
                <a:tc>
                  <a:txBody>
                    <a:bodyPr wrap="none"/>
                    <a:lstStyle/>
                    <a:p>
                      <a:pPr algn="r"/>
                      <a:r>
                        <a:rPr sz="1100" b="0" i="0">
                          <a:solidFill>
                            <a:srgbClr val="F3F5F8"/>
                          </a:solidFill>
                          <a:latin typeface="Barlow"/>
                        </a:rPr>
                        <a:t>1,718</a:t>
                      </a:r>
                    </a:p>
                  </a:txBody>
                  <a:tcPr marL="91440" marR="91440" marT="18288" marB="18288" anchor="ctr">
                    <a:lnL w="0">
                      <a:noFill/>
                    </a:lnL>
                    <a:lnR w="0">
                      <a:noFill/>
                    </a:lnR>
                    <a:lnT w="0">
                      <a:noFill/>
                    </a:lnT>
                    <a:lnB w="9525">
                      <a:solidFill>
                        <a:srgbClr val="202D29"/>
                      </a:solidFill>
                    </a:lnB>
                    <a:solidFill>
                      <a:srgbClr val="0C1A16"/>
                    </a:solidFill>
                  </a:tcPr>
                </a:tc>
                <a:tc>
                  <a:txBody>
                    <a:bodyPr wrap="none"/>
                    <a:lstStyle/>
                    <a:p>
                      <a:pPr algn="l"/>
                      <a:r>
                        <a:rPr sz="1100" b="0" i="0">
                          <a:solidFill>
                            <a:srgbClr val="F3F5F8"/>
                          </a:solidFill>
                          <a:latin typeface="Barlow"/>
                        </a:rPr>
                        <a:t/>
                      </a:r>
                    </a:p>
                  </a:txBody>
                  <a:tcPr marL="91440" marR="91440" marT="18288" marB="18288" anchor="ctr">
                    <a:lnL w="0">
                      <a:noFill/>
                    </a:lnL>
                    <a:lnR w="0">
                      <a:noFill/>
                    </a:lnR>
                    <a:lnT w="0">
                      <a:noFill/>
                    </a:lnT>
                    <a:lnB w="9525">
                      <a:solidFill>
                        <a:srgbClr val="202D29"/>
                      </a:solidFill>
                    </a:lnB>
                    <a:solidFill>
                      <a:srgbClr val="0C1A16"/>
                    </a:solidFill>
                  </a:tcPr>
                </a:tc>
                <a:tc>
                  <a:txBody>
                    <a:bodyPr wrap="none"/>
                    <a:lstStyle/>
                    <a:p>
                      <a:pPr algn="r"/>
                      <a:r>
                        <a:rPr sz="1100" b="0" i="0">
                          <a:solidFill>
                            <a:srgbClr val="F3F5F8"/>
                          </a:solidFill>
                          <a:latin typeface="Barlow"/>
                        </a:rPr>
                        <a:t>4.9%</a:t>
                      </a:r>
                    </a:p>
                  </a:txBody>
                  <a:tcPr marL="91440" marR="91440" marT="18288" marB="18288" anchor="ctr">
                    <a:lnL w="0">
                      <a:noFill/>
                    </a:lnL>
                    <a:lnR w="0">
                      <a:noFill/>
                    </a:lnR>
                    <a:lnT w="0">
                      <a:noFill/>
                    </a:lnT>
                    <a:lnB w="9525">
                      <a:solidFill>
                        <a:srgbClr val="202D29"/>
                      </a:solidFill>
                    </a:lnB>
                    <a:solidFill>
                      <a:srgbClr val="0C1A16"/>
                    </a:solidFill>
                  </a:tcPr>
                </a:tc>
                <a:tc>
                  <a:txBody>
                    <a:bodyPr wrap="none"/>
                    <a:lstStyle/>
                    <a:p>
                      <a:pPr algn="r"/>
                      <a:r>
                        <a:rPr sz="1100" b="0" i="0">
                          <a:solidFill>
                            <a:srgbClr val="F3F5F8"/>
                          </a:solidFill>
                          <a:latin typeface="Barlow"/>
                        </a:rPr>
                        <a:t>23</a:t>
                      </a:r>
                    </a:p>
                  </a:txBody>
                  <a:tcPr marL="91440" marR="91440" marT="18288" marB="18288" anchor="ctr">
                    <a:lnL w="0">
                      <a:noFill/>
                    </a:lnL>
                    <a:lnR w="0">
                      <a:noFill/>
                    </a:lnR>
                    <a:lnT w="0">
                      <a:noFill/>
                    </a:lnT>
                    <a:lnB w="9525">
                      <a:solidFill>
                        <a:srgbClr val="202D29"/>
                      </a:solidFill>
                    </a:lnB>
                    <a:solidFill>
                      <a:srgbClr val="0C1A16"/>
                    </a:solidFill>
                  </a:tcPr>
                </a:tc>
                <a:tc>
                  <a:txBody>
                    <a:bodyPr wrap="none"/>
                    <a:lstStyle/>
                    <a:p>
                      <a:pPr algn="r"/>
                      <a:r>
                        <a:rPr sz="1100" b="0" i="0">
                          <a:solidFill>
                            <a:srgbClr val="F3F5F8"/>
                          </a:solidFill>
                          <a:latin typeface="Barlow"/>
                        </a:rPr>
                        <a:t>$19.3K</a:t>
                      </a:r>
                    </a:p>
                  </a:txBody>
                  <a:tcPr marL="91440" marR="91440" marT="18288" marB="18288" anchor="ctr">
                    <a:lnL w="0">
                      <a:noFill/>
                    </a:lnL>
                    <a:lnR w="0">
                      <a:noFill/>
                    </a:lnR>
                    <a:lnT w="0">
                      <a:noFill/>
                    </a:lnT>
                    <a:lnB w="9525">
                      <a:solidFill>
                        <a:srgbClr val="202D29"/>
                      </a:solidFill>
                    </a:lnB>
                    <a:solidFill>
                      <a:srgbClr val="0C1A16"/>
                    </a:solidFill>
                  </a:tcPr>
                </a:tc>
                <a:tc>
                  <a:txBody>
                    <a:bodyPr wrap="none"/>
                    <a:lstStyle/>
                    <a:p>
                      <a:pPr algn="r"/>
                      <a:r>
                        <a:rPr sz="1100" b="0" i="0">
                          <a:solidFill>
                            <a:srgbClr val="F3F5F8"/>
                          </a:solidFill>
                          <a:latin typeface="Barlow"/>
                        </a:rPr>
                        <a:t>–</a:t>
                      </a:r>
                    </a:p>
                  </a:txBody>
                  <a:tcPr marL="91440" marR="91440" marT="18288" marB="18288" anchor="ctr">
                    <a:lnL w="0">
                      <a:noFill/>
                    </a:lnL>
                    <a:lnR w="0">
                      <a:noFill/>
                    </a:lnR>
                    <a:lnT w="0">
                      <a:noFill/>
                    </a:lnT>
                    <a:lnB w="9525">
                      <a:solidFill>
                        <a:srgbClr val="202D29"/>
                      </a:solidFill>
                    </a:lnB>
                    <a:solidFill>
                      <a:srgbClr val="0C1A16"/>
                    </a:solidFill>
                  </a:tcPr>
                </a:tc>
                <a:tc>
                  <a:txBody>
                    <a:bodyPr wrap="none"/>
                    <a:lstStyle/>
                    <a:p>
                      <a:pPr algn="r"/>
                      <a:r>
                        <a:rPr sz="1100" b="0" i="0">
                          <a:solidFill>
                            <a:srgbClr val="F3F5F8"/>
                          </a:solidFill>
                          <a:latin typeface="Barlow"/>
                        </a:rPr>
                        <a:t>–</a:t>
                      </a:r>
                    </a:p>
                  </a:txBody>
                  <a:tcPr marL="91440" marR="91440" marT="18288" marB="18288" anchor="ctr">
                    <a:lnL w="0">
                      <a:noFill/>
                    </a:lnL>
                    <a:lnR w="0">
                      <a:noFill/>
                    </a:lnR>
                    <a:lnT w="0">
                      <a:noFill/>
                    </a:lnT>
                    <a:lnB w="9525">
                      <a:solidFill>
                        <a:srgbClr val="202D29"/>
                      </a:solidFill>
                    </a:lnB>
                    <a:solidFill>
                      <a:srgbClr val="0C1A16"/>
                    </a:solidFill>
                  </a:tcPr>
                </a:tc>
              </a:tr>
              <a:tr h="426043">
                <a:tc>
                  <a:txBody>
                    <a:bodyPr wrap="none"/>
                    <a:lstStyle/>
                    <a:p>
                      <a:pPr algn="l"/>
                      <a:r>
                        <a:rPr sz="1100" b="1" i="0">
                          <a:solidFill>
                            <a:srgbClr val="F3F5F8"/>
                          </a:solidFill>
                          <a:latin typeface="Barlow"/>
                        </a:rPr>
                        <a:t>Social</a:t>
                      </a:r>
                    </a:p>
                  </a:txBody>
                  <a:tcPr marL="91440" marR="91440" marT="18288" marB="18288" anchor="ctr">
                    <a:lnL w="0">
                      <a:noFill/>
                    </a:lnL>
                    <a:lnR w="0">
                      <a:noFill/>
                    </a:lnR>
                    <a:lnT w="0">
                      <a:noFill/>
                    </a:lnT>
                    <a:lnB w="9525">
                      <a:solidFill>
                        <a:srgbClr val="202D29"/>
                      </a:solidFill>
                    </a:lnB>
                    <a:solidFill>
                      <a:srgbClr val="0C1A16"/>
                    </a:solidFill>
                  </a:tcPr>
                </a:tc>
                <a:tc>
                  <a:txBody>
                    <a:bodyPr wrap="none"/>
                    <a:lstStyle/>
                    <a:p>
                      <a:pPr algn="r"/>
                      <a:r>
                        <a:rPr sz="1100" b="0" i="0">
                          <a:solidFill>
                            <a:srgbClr val="F3F5F8"/>
                          </a:solidFill>
                          <a:latin typeface="Barlow"/>
                        </a:rPr>
                        <a:t>–</a:t>
                      </a:r>
                    </a:p>
                  </a:txBody>
                  <a:tcPr marL="91440" marR="91440" marT="18288" marB="18288" anchor="ctr">
                    <a:lnL w="0">
                      <a:noFill/>
                    </a:lnL>
                    <a:lnR w="0">
                      <a:noFill/>
                    </a:lnR>
                    <a:lnT w="0">
                      <a:noFill/>
                    </a:lnT>
                    <a:lnB w="9525">
                      <a:solidFill>
                        <a:srgbClr val="202D29"/>
                      </a:solidFill>
                    </a:lnB>
                    <a:solidFill>
                      <a:srgbClr val="0C1A16"/>
                    </a:solidFill>
                  </a:tcPr>
                </a:tc>
                <a:tc>
                  <a:txBody>
                    <a:bodyPr wrap="none"/>
                    <a:lstStyle/>
                    <a:p>
                      <a:pPr algn="r"/>
                      <a:r>
                        <a:rPr sz="1100" b="0" i="0">
                          <a:solidFill>
                            <a:srgbClr val="F3F5F8"/>
                          </a:solidFill>
                          <a:latin typeface="Barlow"/>
                        </a:rPr>
                        <a:t>3,362</a:t>
                      </a:r>
                    </a:p>
                  </a:txBody>
                  <a:tcPr marL="91440" marR="91440" marT="18288" marB="18288" anchor="ctr">
                    <a:lnL w="0">
                      <a:noFill/>
                    </a:lnL>
                    <a:lnR w="0">
                      <a:noFill/>
                    </a:lnR>
                    <a:lnT w="0">
                      <a:noFill/>
                    </a:lnT>
                    <a:lnB w="9525">
                      <a:solidFill>
                        <a:srgbClr val="202D29"/>
                      </a:solidFill>
                    </a:lnB>
                    <a:solidFill>
                      <a:srgbClr val="0C1A16"/>
                    </a:solidFill>
                  </a:tcPr>
                </a:tc>
                <a:tc>
                  <a:txBody>
                    <a:bodyPr wrap="none"/>
                    <a:lstStyle/>
                    <a:p>
                      <a:pPr algn="l"/>
                      <a:r>
                        <a:rPr sz="1100" b="0" i="0">
                          <a:solidFill>
                            <a:srgbClr val="F3F5F8"/>
                          </a:solidFill>
                          <a:latin typeface="Barlow"/>
                        </a:rPr>
                        <a:t/>
                      </a:r>
                    </a:p>
                  </a:txBody>
                  <a:tcPr marL="91440" marR="91440" marT="18288" marB="18288" anchor="ctr">
                    <a:lnL w="0">
                      <a:noFill/>
                    </a:lnL>
                    <a:lnR w="0">
                      <a:noFill/>
                    </a:lnR>
                    <a:lnT w="0">
                      <a:noFill/>
                    </a:lnT>
                    <a:lnB w="9525">
                      <a:solidFill>
                        <a:srgbClr val="202D29"/>
                      </a:solidFill>
                    </a:lnB>
                    <a:solidFill>
                      <a:srgbClr val="0C1A16"/>
                    </a:solidFill>
                  </a:tcPr>
                </a:tc>
                <a:tc>
                  <a:txBody>
                    <a:bodyPr wrap="none"/>
                    <a:lstStyle/>
                    <a:p>
                      <a:pPr algn="r"/>
                      <a:r>
                        <a:rPr sz="1100" b="0" i="0">
                          <a:solidFill>
                            <a:srgbClr val="F3F5F8"/>
                          </a:solidFill>
                          <a:latin typeface="Barlow"/>
                        </a:rPr>
                        <a:t>1.1%</a:t>
                      </a:r>
                    </a:p>
                  </a:txBody>
                  <a:tcPr marL="91440" marR="91440" marT="18288" marB="18288" anchor="ctr">
                    <a:lnL w="0">
                      <a:noFill/>
                    </a:lnL>
                    <a:lnR w="0">
                      <a:noFill/>
                    </a:lnR>
                    <a:lnT w="0">
                      <a:noFill/>
                    </a:lnT>
                    <a:lnB w="9525">
                      <a:solidFill>
                        <a:srgbClr val="202D29"/>
                      </a:solidFill>
                    </a:lnB>
                    <a:solidFill>
                      <a:srgbClr val="0C1A16"/>
                    </a:solidFill>
                  </a:tcPr>
                </a:tc>
                <a:tc>
                  <a:txBody>
                    <a:bodyPr wrap="none"/>
                    <a:lstStyle/>
                    <a:p>
                      <a:pPr algn="r"/>
                      <a:r>
                        <a:rPr sz="1100" b="0" i="0">
                          <a:solidFill>
                            <a:srgbClr val="F3F5F8"/>
                          </a:solidFill>
                          <a:latin typeface="Barlow"/>
                        </a:rPr>
                        <a:t>3</a:t>
                      </a:r>
                    </a:p>
                  </a:txBody>
                  <a:tcPr marL="91440" marR="91440" marT="18288" marB="18288" anchor="ctr">
                    <a:lnL w="0">
                      <a:noFill/>
                    </a:lnL>
                    <a:lnR w="0">
                      <a:noFill/>
                    </a:lnR>
                    <a:lnT w="0">
                      <a:noFill/>
                    </a:lnT>
                    <a:lnB w="9525">
                      <a:solidFill>
                        <a:srgbClr val="202D29"/>
                      </a:solidFill>
                    </a:lnB>
                    <a:solidFill>
                      <a:srgbClr val="0C1A16"/>
                    </a:solidFill>
                  </a:tcPr>
                </a:tc>
                <a:tc>
                  <a:txBody>
                    <a:bodyPr wrap="none"/>
                    <a:lstStyle/>
                    <a:p>
                      <a:pPr algn="r"/>
                      <a:r>
                        <a:rPr sz="1100" b="0" i="0">
                          <a:solidFill>
                            <a:srgbClr val="F3F5F8"/>
                          </a:solidFill>
                          <a:latin typeface="Barlow"/>
                        </a:rPr>
                        <a:t>$700</a:t>
                      </a:r>
                    </a:p>
                  </a:txBody>
                  <a:tcPr marL="91440" marR="91440" marT="18288" marB="18288" anchor="ctr">
                    <a:lnL w="0">
                      <a:noFill/>
                    </a:lnL>
                    <a:lnR w="0">
                      <a:noFill/>
                    </a:lnR>
                    <a:lnT w="0">
                      <a:noFill/>
                    </a:lnT>
                    <a:lnB w="9525">
                      <a:solidFill>
                        <a:srgbClr val="202D29"/>
                      </a:solidFill>
                    </a:lnB>
                    <a:solidFill>
                      <a:srgbClr val="0C1A16"/>
                    </a:solidFill>
                  </a:tcPr>
                </a:tc>
                <a:tc>
                  <a:txBody>
                    <a:bodyPr wrap="none"/>
                    <a:lstStyle/>
                    <a:p>
                      <a:pPr algn="r"/>
                      <a:r>
                        <a:rPr sz="1100" b="0" i="0">
                          <a:solidFill>
                            <a:srgbClr val="F3F5F8"/>
                          </a:solidFill>
                          <a:latin typeface="Barlow"/>
                        </a:rPr>
                        <a:t>–</a:t>
                      </a:r>
                    </a:p>
                  </a:txBody>
                  <a:tcPr marL="91440" marR="91440" marT="18288" marB="18288" anchor="ctr">
                    <a:lnL w="0">
                      <a:noFill/>
                    </a:lnL>
                    <a:lnR w="0">
                      <a:noFill/>
                    </a:lnR>
                    <a:lnT w="0">
                      <a:noFill/>
                    </a:lnT>
                    <a:lnB w="9525">
                      <a:solidFill>
                        <a:srgbClr val="202D29"/>
                      </a:solidFill>
                    </a:lnB>
                    <a:solidFill>
                      <a:srgbClr val="0C1A16"/>
                    </a:solidFill>
                  </a:tcPr>
                </a:tc>
                <a:tc>
                  <a:txBody>
                    <a:bodyPr wrap="none"/>
                    <a:lstStyle/>
                    <a:p>
                      <a:pPr algn="r"/>
                      <a:r>
                        <a:rPr sz="1100" b="0" i="0">
                          <a:solidFill>
                            <a:srgbClr val="F3F5F8"/>
                          </a:solidFill>
                          <a:latin typeface="Barlow"/>
                        </a:rPr>
                        <a:t>–</a:t>
                      </a:r>
                    </a:p>
                  </a:txBody>
                  <a:tcPr marL="91440" marR="91440" marT="18288" marB="18288" anchor="ctr">
                    <a:lnL w="0">
                      <a:noFill/>
                    </a:lnL>
                    <a:lnR w="0">
                      <a:noFill/>
                    </a:lnR>
                    <a:lnT w="0">
                      <a:noFill/>
                    </a:lnT>
                    <a:lnB w="9525">
                      <a:solidFill>
                        <a:srgbClr val="202D29"/>
                      </a:solidFill>
                    </a:lnB>
                    <a:solidFill>
                      <a:srgbClr val="0C1A16"/>
                    </a:solidFill>
                  </a:tcPr>
                </a:tc>
              </a:tr>
              <a:tr h="426043">
                <a:tc>
                  <a:txBody>
                    <a:bodyPr wrap="none"/>
                    <a:lstStyle/>
                    <a:p>
                      <a:pPr algn="l"/>
                      <a:r>
                        <a:rPr sz="1100" b="1" i="0">
                          <a:solidFill>
                            <a:srgbClr val="F3F5F8"/>
                          </a:solidFill>
                          <a:latin typeface="Barlow"/>
                        </a:rPr>
                        <a:t>No form lead</a:t>
                      </a:r>
                    </a:p>
                  </a:txBody>
                  <a:tcPr marL="91440" marR="91440" marT="18288" marB="18288" anchor="ctr">
                    <a:lnL w="0">
                      <a:noFill/>
                    </a:lnL>
                    <a:lnR w="0">
                      <a:noFill/>
                    </a:lnR>
                    <a:lnT w="0">
                      <a:noFill/>
                    </a:lnT>
                    <a:lnB w="9525">
                      <a:solidFill>
                        <a:srgbClr val="202D29"/>
                      </a:solidFill>
                    </a:lnB>
                    <a:solidFill>
                      <a:srgbClr val="0C1A16"/>
                    </a:solidFill>
                  </a:tcPr>
                </a:tc>
                <a:tc>
                  <a:txBody>
                    <a:bodyPr wrap="none"/>
                    <a:lstStyle/>
                    <a:p>
                      <a:pPr algn="r"/>
                      <a:r>
                        <a:rPr sz="1100" b="0" i="0">
                          <a:solidFill>
                            <a:srgbClr val="F3F5F8"/>
                          </a:solidFill>
                          <a:latin typeface="Barlow"/>
                        </a:rPr>
                        <a:t>–</a:t>
                      </a:r>
                    </a:p>
                  </a:txBody>
                  <a:tcPr marL="91440" marR="91440" marT="18288" marB="18288" anchor="ctr">
                    <a:lnL w="0">
                      <a:noFill/>
                    </a:lnL>
                    <a:lnR w="0">
                      <a:noFill/>
                    </a:lnR>
                    <a:lnT w="0">
                      <a:noFill/>
                    </a:lnT>
                    <a:lnB w="9525">
                      <a:solidFill>
                        <a:srgbClr val="202D29"/>
                      </a:solidFill>
                    </a:lnB>
                    <a:solidFill>
                      <a:srgbClr val="0C1A16"/>
                    </a:solidFill>
                  </a:tcPr>
                </a:tc>
                <a:tc>
                  <a:txBody>
                    <a:bodyPr wrap="none"/>
                    <a:lstStyle/>
                    <a:p>
                      <a:pPr algn="r"/>
                      <a:r>
                        <a:rPr sz="1100" b="0" i="0">
                          <a:solidFill>
                            <a:srgbClr val="F3F5F8"/>
                          </a:solidFill>
                          <a:latin typeface="Barlow"/>
                        </a:rPr>
                        <a:t>–</a:t>
                      </a:r>
                    </a:p>
                  </a:txBody>
                  <a:tcPr marL="91440" marR="91440" marT="18288" marB="18288" anchor="ctr">
                    <a:lnL w="0">
                      <a:noFill/>
                    </a:lnL>
                    <a:lnR w="0">
                      <a:noFill/>
                    </a:lnR>
                    <a:lnT w="0">
                      <a:noFill/>
                    </a:lnT>
                    <a:lnB w="9525">
                      <a:solidFill>
                        <a:srgbClr val="202D29"/>
                      </a:solidFill>
                    </a:lnB>
                    <a:solidFill>
                      <a:srgbClr val="0C1A16"/>
                    </a:solidFill>
                  </a:tcPr>
                </a:tc>
                <a:tc>
                  <a:txBody>
                    <a:bodyPr wrap="none"/>
                    <a:lstStyle/>
                    <a:p>
                      <a:pPr algn="l"/>
                      <a:r>
                        <a:rPr sz="1100" b="0" i="0">
                          <a:solidFill>
                            <a:srgbClr val="F3F5F8"/>
                          </a:solidFill>
                          <a:latin typeface="Barlow"/>
                        </a:rPr>
                        <a:t/>
                      </a:r>
                    </a:p>
                  </a:txBody>
                  <a:tcPr marL="91440" marR="91440" marT="18288" marB="18288" anchor="ctr">
                    <a:lnL w="0">
                      <a:noFill/>
                    </a:lnL>
                    <a:lnR w="0">
                      <a:noFill/>
                    </a:lnR>
                    <a:lnT w="0">
                      <a:noFill/>
                    </a:lnT>
                    <a:lnB w="9525">
                      <a:solidFill>
                        <a:srgbClr val="202D29"/>
                      </a:solidFill>
                    </a:lnB>
                    <a:solidFill>
                      <a:srgbClr val="0C1A16"/>
                    </a:solidFill>
                  </a:tcPr>
                </a:tc>
                <a:tc>
                  <a:txBody>
                    <a:bodyPr wrap="none"/>
                    <a:lstStyle/>
                    <a:p>
                      <a:pPr algn="r"/>
                      <a:r>
                        <a:rPr sz="1100" b="0" i="0">
                          <a:solidFill>
                            <a:srgbClr val="F3F5F8"/>
                          </a:solidFill>
                          <a:latin typeface="Barlow"/>
                        </a:rPr>
                        <a:t>–</a:t>
                      </a:r>
                    </a:p>
                  </a:txBody>
                  <a:tcPr marL="91440" marR="91440" marT="18288" marB="18288" anchor="ctr">
                    <a:lnL w="0">
                      <a:noFill/>
                    </a:lnL>
                    <a:lnR w="0">
                      <a:noFill/>
                    </a:lnR>
                    <a:lnT w="0">
                      <a:noFill/>
                    </a:lnT>
                    <a:lnB w="9525">
                      <a:solidFill>
                        <a:srgbClr val="202D29"/>
                      </a:solidFill>
                    </a:lnB>
                    <a:solidFill>
                      <a:srgbClr val="0C1A16"/>
                    </a:solidFill>
                  </a:tcPr>
                </a:tc>
                <a:tc>
                  <a:txBody>
                    <a:bodyPr wrap="none"/>
                    <a:lstStyle/>
                    <a:p>
                      <a:pPr algn="r"/>
                      <a:r>
                        <a:rPr sz="1100" b="0" i="0">
                          <a:solidFill>
                            <a:srgbClr val="F3F5F8"/>
                          </a:solidFill>
                          <a:latin typeface="Barlow"/>
                        </a:rPr>
                        <a:t>10</a:t>
                      </a:r>
                    </a:p>
                  </a:txBody>
                  <a:tcPr marL="91440" marR="91440" marT="18288" marB="18288" anchor="ctr">
                    <a:lnL w="0">
                      <a:noFill/>
                    </a:lnL>
                    <a:lnR w="0">
                      <a:noFill/>
                    </a:lnR>
                    <a:lnT w="0">
                      <a:noFill/>
                    </a:lnT>
                    <a:lnB w="9525">
                      <a:solidFill>
                        <a:srgbClr val="202D29"/>
                      </a:solidFill>
                    </a:lnB>
                    <a:solidFill>
                      <a:srgbClr val="0C1A16"/>
                    </a:solidFill>
                  </a:tcPr>
                </a:tc>
                <a:tc>
                  <a:txBody>
                    <a:bodyPr wrap="none"/>
                    <a:lstStyle/>
                    <a:p>
                      <a:pPr algn="r"/>
                      <a:r>
                        <a:rPr sz="1100" b="0" i="0">
                          <a:solidFill>
                            <a:srgbClr val="F3F5F8"/>
                          </a:solidFill>
                          <a:latin typeface="Barlow"/>
                        </a:rPr>
                        <a:t>$20K</a:t>
                      </a:r>
                    </a:p>
                  </a:txBody>
                  <a:tcPr marL="91440" marR="91440" marT="18288" marB="18288" anchor="ctr">
                    <a:lnL w="0">
                      <a:noFill/>
                    </a:lnL>
                    <a:lnR w="0">
                      <a:noFill/>
                    </a:lnR>
                    <a:lnT w="0">
                      <a:noFill/>
                    </a:lnT>
                    <a:lnB w="9525">
                      <a:solidFill>
                        <a:srgbClr val="202D29"/>
                      </a:solidFill>
                    </a:lnB>
                    <a:solidFill>
                      <a:srgbClr val="0C1A16"/>
                    </a:solidFill>
                  </a:tcPr>
                </a:tc>
                <a:tc>
                  <a:txBody>
                    <a:bodyPr wrap="none"/>
                    <a:lstStyle/>
                    <a:p>
                      <a:pPr algn="r"/>
                      <a:r>
                        <a:rPr sz="1100" b="0" i="0">
                          <a:solidFill>
                            <a:srgbClr val="F3F5F8"/>
                          </a:solidFill>
                          <a:latin typeface="Barlow"/>
                        </a:rPr>
                        <a:t>–</a:t>
                      </a:r>
                    </a:p>
                  </a:txBody>
                  <a:tcPr marL="91440" marR="91440" marT="18288" marB="18288" anchor="ctr">
                    <a:lnL w="0">
                      <a:noFill/>
                    </a:lnL>
                    <a:lnR w="0">
                      <a:noFill/>
                    </a:lnR>
                    <a:lnT w="0">
                      <a:noFill/>
                    </a:lnT>
                    <a:lnB w="9525">
                      <a:solidFill>
                        <a:srgbClr val="202D29"/>
                      </a:solidFill>
                    </a:lnB>
                    <a:solidFill>
                      <a:srgbClr val="0C1A16"/>
                    </a:solidFill>
                  </a:tcPr>
                </a:tc>
                <a:tc>
                  <a:txBody>
                    <a:bodyPr wrap="none"/>
                    <a:lstStyle/>
                    <a:p>
                      <a:pPr algn="r"/>
                      <a:r>
                        <a:rPr sz="1100" b="0" i="0">
                          <a:solidFill>
                            <a:srgbClr val="F3F5F8"/>
                          </a:solidFill>
                          <a:latin typeface="Barlow"/>
                        </a:rPr>
                        <a:t>–</a:t>
                      </a:r>
                    </a:p>
                  </a:txBody>
                  <a:tcPr marL="91440" marR="91440" marT="18288" marB="18288" anchor="ctr">
                    <a:lnL w="0">
                      <a:noFill/>
                    </a:lnL>
                    <a:lnR w="0">
                      <a:noFill/>
                    </a:lnR>
                    <a:lnT w="0">
                      <a:noFill/>
                    </a:lnT>
                    <a:lnB w="9525">
                      <a:solidFill>
                        <a:srgbClr val="202D29"/>
                      </a:solidFill>
                    </a:lnB>
                    <a:solidFill>
                      <a:srgbClr val="0C1A16"/>
                    </a:solidFill>
                  </a:tcPr>
                </a:tc>
              </a:tr>
              <a:tr h="426043">
                <a:tc>
                  <a:txBody>
                    <a:bodyPr wrap="none"/>
                    <a:lstStyle/>
                    <a:p>
                      <a:pPr algn="l"/>
                      <a:r>
                        <a:rPr sz="1100" b="1" i="0">
                          <a:solidFill>
                            <a:srgbClr val="F3F5F8"/>
                          </a:solidFill>
                          <a:latin typeface="Barlow"/>
                        </a:rPr>
                        <a:t>Total</a:t>
                      </a:r>
                    </a:p>
                  </a:txBody>
                  <a:tcPr marL="91440" marR="91440" marT="18288" marB="18288" anchor="ctr">
                    <a:lnL w="0">
                      <a:noFill/>
                    </a:lnL>
                    <a:lnR w="0">
                      <a:noFill/>
                    </a:lnR>
                    <a:lnT w="9525">
                      <a:solidFill>
                        <a:srgbClr val="859791"/>
                      </a:solidFill>
                    </a:lnT>
                    <a:lnB w="0">
                      <a:noFill/>
                    </a:lnB>
                    <a:solidFill>
                      <a:srgbClr val="142420"/>
                    </a:solidFill>
                  </a:tcPr>
                </a:tc>
                <a:tc>
                  <a:txBody>
                    <a:bodyPr wrap="none"/>
                    <a:lstStyle/>
                    <a:p>
                      <a:pPr algn="r"/>
                      <a:r>
                        <a:rPr sz="1100" b="1" i="0">
                          <a:solidFill>
                            <a:srgbClr val="F3F5F8"/>
                          </a:solidFill>
                          <a:latin typeface="Barlow"/>
                        </a:rPr>
                        <a:t>$27.9K</a:t>
                      </a:r>
                    </a:p>
                  </a:txBody>
                  <a:tcPr marL="91440" marR="91440" marT="18288" marB="18288" anchor="ctr">
                    <a:lnL w="0">
                      <a:noFill/>
                    </a:lnL>
                    <a:lnR w="0">
                      <a:noFill/>
                    </a:lnR>
                    <a:lnT w="9525">
                      <a:solidFill>
                        <a:srgbClr val="859791"/>
                      </a:solidFill>
                    </a:lnT>
                    <a:lnB w="0">
                      <a:noFill/>
                    </a:lnB>
                    <a:solidFill>
                      <a:srgbClr val="142420"/>
                    </a:solidFill>
                  </a:tcPr>
                </a:tc>
                <a:tc>
                  <a:txBody>
                    <a:bodyPr wrap="none"/>
                    <a:lstStyle/>
                    <a:p>
                      <a:pPr algn="r"/>
                      <a:r>
                        <a:rPr sz="1100" b="1" i="0">
                          <a:solidFill>
                            <a:srgbClr val="F3F5F8"/>
                          </a:solidFill>
                          <a:latin typeface="Barlow"/>
                        </a:rPr>
                        <a:t>40,822</a:t>
                      </a:r>
                    </a:p>
                  </a:txBody>
                  <a:tcPr marL="91440" marR="91440" marT="18288" marB="18288" anchor="ctr">
                    <a:lnL w="0">
                      <a:noFill/>
                    </a:lnL>
                    <a:lnR w="0">
                      <a:noFill/>
                    </a:lnR>
                    <a:lnT w="9525">
                      <a:solidFill>
                        <a:srgbClr val="859791"/>
                      </a:solidFill>
                    </a:lnT>
                    <a:lnB w="0">
                      <a:noFill/>
                    </a:lnB>
                    <a:solidFill>
                      <a:srgbClr val="142420"/>
                    </a:solidFill>
                  </a:tcPr>
                </a:tc>
                <a:tc>
                  <a:txBody>
                    <a:bodyPr wrap="none"/>
                    <a:lstStyle/>
                    <a:p>
                      <a:pPr algn="l"/>
                      <a:r>
                        <a:rPr sz="1100" b="1" i="0">
                          <a:solidFill>
                            <a:srgbClr val="F3F5F8"/>
                          </a:solidFill>
                          <a:latin typeface="Barlow"/>
                        </a:rPr>
                        <a:t>1,120</a:t>
                      </a:r>
                    </a:p>
                  </a:txBody>
                  <a:tcPr marL="91440" marR="91440" marT="18288" marB="18288" anchor="ctr">
                    <a:lnL w="0">
                      <a:noFill/>
                    </a:lnL>
                    <a:lnR w="0">
                      <a:noFill/>
                    </a:lnR>
                    <a:lnT w="9525">
                      <a:solidFill>
                        <a:srgbClr val="859791"/>
                      </a:solidFill>
                    </a:lnT>
                    <a:lnB w="0">
                      <a:noFill/>
                    </a:lnB>
                    <a:solidFill>
                      <a:srgbClr val="142420"/>
                    </a:solidFill>
                  </a:tcPr>
                </a:tc>
                <a:tc>
                  <a:txBody>
                    <a:bodyPr wrap="none"/>
                    <a:lstStyle/>
                    <a:p>
                      <a:pPr algn="r"/>
                      <a:r>
                        <a:rPr sz="1100" b="1" i="0">
                          <a:solidFill>
                            <a:srgbClr val="F3F5F8"/>
                          </a:solidFill>
                          <a:latin typeface="Barlow"/>
                        </a:rPr>
                        <a:t>2.7%</a:t>
                      </a:r>
                    </a:p>
                  </a:txBody>
                  <a:tcPr marL="91440" marR="91440" marT="18288" marB="18288" anchor="ctr">
                    <a:lnL w="0">
                      <a:noFill/>
                    </a:lnL>
                    <a:lnR w="0">
                      <a:noFill/>
                    </a:lnR>
                    <a:lnT w="9525">
                      <a:solidFill>
                        <a:srgbClr val="859791"/>
                      </a:solidFill>
                    </a:lnT>
                    <a:lnB w="0">
                      <a:noFill/>
                    </a:lnB>
                    <a:solidFill>
                      <a:srgbClr val="142420"/>
                    </a:solidFill>
                  </a:tcPr>
                </a:tc>
                <a:tc>
                  <a:txBody>
                    <a:bodyPr wrap="none"/>
                    <a:lstStyle/>
                    <a:p>
                      <a:pPr algn="r"/>
                      <a:r>
                        <a:rPr sz="1100" b="1" i="0">
                          <a:solidFill>
                            <a:srgbClr val="F3F5F8"/>
                          </a:solidFill>
                          <a:latin typeface="Barlow"/>
                        </a:rPr>
                        <a:t>229</a:t>
                      </a:r>
                    </a:p>
                  </a:txBody>
                  <a:tcPr marL="91440" marR="91440" marT="18288" marB="18288" anchor="ctr">
                    <a:lnL w="0">
                      <a:noFill/>
                    </a:lnL>
                    <a:lnR w="0">
                      <a:noFill/>
                    </a:lnR>
                    <a:lnT w="9525">
                      <a:solidFill>
                        <a:srgbClr val="859791"/>
                      </a:solidFill>
                    </a:lnT>
                    <a:lnB w="0">
                      <a:noFill/>
                    </a:lnB>
                    <a:solidFill>
                      <a:srgbClr val="142420"/>
                    </a:solidFill>
                  </a:tcPr>
                </a:tc>
                <a:tc>
                  <a:txBody>
                    <a:bodyPr wrap="none"/>
                    <a:lstStyle/>
                    <a:p>
                      <a:pPr algn="r"/>
                      <a:r>
                        <a:rPr sz="1100" b="1" i="0">
                          <a:solidFill>
                            <a:srgbClr val="F3F5F8"/>
                          </a:solidFill>
                          <a:latin typeface="Barlow"/>
                        </a:rPr>
                        <a:t>$271K</a:t>
                      </a:r>
                    </a:p>
                  </a:txBody>
                  <a:tcPr marL="91440" marR="91440" marT="18288" marB="18288" anchor="ctr">
                    <a:lnL w="0">
                      <a:noFill/>
                    </a:lnL>
                    <a:lnR w="0">
                      <a:noFill/>
                    </a:lnR>
                    <a:lnT w="9525">
                      <a:solidFill>
                        <a:srgbClr val="859791"/>
                      </a:solidFill>
                    </a:lnT>
                    <a:lnB w="0">
                      <a:noFill/>
                    </a:lnB>
                    <a:solidFill>
                      <a:srgbClr val="142420"/>
                    </a:solidFill>
                  </a:tcPr>
                </a:tc>
                <a:tc>
                  <a:txBody>
                    <a:bodyPr wrap="none"/>
                    <a:lstStyle/>
                    <a:p>
                      <a:pPr algn="r"/>
                      <a:r>
                        <a:rPr sz="1100" b="1" i="0">
                          <a:solidFill>
                            <a:srgbClr val="F3F5F8"/>
                          </a:solidFill>
                          <a:latin typeface="Barlow"/>
                        </a:rPr>
                        <a:t>5.9x</a:t>
                      </a:r>
                    </a:p>
                  </a:txBody>
                  <a:tcPr marL="91440" marR="91440" marT="18288" marB="18288" anchor="ctr">
                    <a:lnL w="0">
                      <a:noFill/>
                    </a:lnL>
                    <a:lnR w="0">
                      <a:noFill/>
                    </a:lnR>
                    <a:lnT w="9525">
                      <a:solidFill>
                        <a:srgbClr val="859791"/>
                      </a:solidFill>
                    </a:lnT>
                    <a:lnB w="0">
                      <a:noFill/>
                    </a:lnB>
                    <a:solidFill>
                      <a:srgbClr val="142420"/>
                    </a:solidFill>
                  </a:tcPr>
                </a:tc>
                <a:tc>
                  <a:txBody>
                    <a:bodyPr wrap="none"/>
                    <a:lstStyle/>
                    <a:p>
                      <a:pPr algn="r"/>
                      <a:r>
                        <a:rPr sz="1100" b="1" i="0">
                          <a:solidFill>
                            <a:srgbClr val="F3F5F8"/>
                          </a:solidFill>
                          <a:latin typeface="Barlow"/>
                        </a:rPr>
                        <a:t>$231</a:t>
                      </a:r>
                    </a:p>
                  </a:txBody>
                  <a:tcPr marL="91440" marR="91440" marT="18288" marB="18288" anchor="ctr">
                    <a:lnL w="0">
                      <a:noFill/>
                    </a:lnL>
                    <a:lnR w="0">
                      <a:noFill/>
                    </a:lnR>
                    <a:lnT w="9525">
                      <a:solidFill>
                        <a:srgbClr val="859791"/>
                      </a:solidFill>
                    </a:lnT>
                    <a:lnB w="0">
                      <a:noFill/>
                    </a:lnB>
                    <a:solidFill>
                      <a:srgbClr val="142420"/>
                    </a:solidFill>
                  </a:tcPr>
                </a:tc>
              </a:tr>
            </a:tbl>
          </a:graphicData>
        </a:graphic>
      </p:graphicFrame>
      <p:sp>
        <p:nvSpPr>
          <p:cNvPr id="7" name="TextBox 6"/>
          <p:cNvSpPr txBox="1"/>
          <p:nvPr/>
        </p:nvSpPr>
        <p:spPr>
          <a:xfrm>
            <a:off x="4866218" y="2720848"/>
            <a:ext cx="502920" cy="237744"/>
          </a:xfrm>
          <a:prstGeom prst="rect">
            <a:avLst/>
          </a:prstGeom>
          <a:noFill/>
        </p:spPr>
        <p:txBody>
          <a:bodyPr wrap="square" lIns="0" rIns="0" tIns="0" bIns="0" anchor="ctr">
            <a:noAutofit/>
          </a:bodyPr>
          <a:lstStyle/>
          <a:p>
            <a:pPr algn="r"/>
            <a:r>
              <a:rPr sz="1100" b="1" i="0">
                <a:solidFill>
                  <a:srgbClr val="F3F5F8"/>
                </a:solidFill>
                <a:latin typeface="Barlow"/>
              </a:rPr>
              <a:t>415</a:t>
            </a:r>
          </a:p>
        </p:txBody>
      </p:sp>
      <p:sp>
        <p:nvSpPr>
          <p:cNvPr id="8" name="Rounded Rectangle 7"/>
          <p:cNvSpPr/>
          <p:nvPr/>
        </p:nvSpPr>
        <p:spPr>
          <a:xfrm>
            <a:off x="5460578" y="2794000"/>
            <a:ext cx="1179900" cy="91440"/>
          </a:xfrm>
          <a:prstGeom prst="roundRect">
            <a:avLst>
              <a:gd name="adj" fmla="val 10000"/>
            </a:avLst>
          </a:prstGeom>
          <a:solidFill>
            <a:srgbClr val="1A272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Rounded Rectangle 8"/>
          <p:cNvSpPr/>
          <p:nvPr/>
        </p:nvSpPr>
        <p:spPr>
          <a:xfrm>
            <a:off x="5460578" y="2794000"/>
            <a:ext cx="1179900" cy="91440"/>
          </a:xfrm>
          <a:prstGeom prst="roundRect">
            <a:avLst>
              <a:gd name="adj" fmla="val 10000"/>
            </a:avLst>
          </a:prstGeom>
          <a:solidFill>
            <a:srgbClr val="2C937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0" name="TextBox 9"/>
          <p:cNvSpPr txBox="1"/>
          <p:nvPr/>
        </p:nvSpPr>
        <p:spPr>
          <a:xfrm>
            <a:off x="4866218" y="3146891"/>
            <a:ext cx="502920" cy="237744"/>
          </a:xfrm>
          <a:prstGeom prst="rect">
            <a:avLst/>
          </a:prstGeom>
          <a:noFill/>
        </p:spPr>
        <p:txBody>
          <a:bodyPr wrap="square" lIns="0" rIns="0" tIns="0" bIns="0" anchor="ctr">
            <a:noAutofit/>
          </a:bodyPr>
          <a:lstStyle/>
          <a:p>
            <a:pPr algn="r"/>
            <a:r>
              <a:rPr sz="1100" b="1" i="0">
                <a:solidFill>
                  <a:srgbClr val="F3F5F8"/>
                </a:solidFill>
                <a:latin typeface="Barlow"/>
              </a:rPr>
              <a:t>287</a:t>
            </a:r>
          </a:p>
        </p:txBody>
      </p:sp>
      <p:sp>
        <p:nvSpPr>
          <p:cNvPr id="11" name="Rounded Rectangle 10"/>
          <p:cNvSpPr/>
          <p:nvPr/>
        </p:nvSpPr>
        <p:spPr>
          <a:xfrm>
            <a:off x="5460578" y="3220043"/>
            <a:ext cx="1179900" cy="91440"/>
          </a:xfrm>
          <a:prstGeom prst="roundRect">
            <a:avLst>
              <a:gd name="adj" fmla="val 10000"/>
            </a:avLst>
          </a:prstGeom>
          <a:solidFill>
            <a:srgbClr val="1A272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2" name="Rounded Rectangle 11"/>
          <p:cNvSpPr/>
          <p:nvPr/>
        </p:nvSpPr>
        <p:spPr>
          <a:xfrm>
            <a:off x="5460578" y="3220043"/>
            <a:ext cx="815979" cy="91440"/>
          </a:xfrm>
          <a:prstGeom prst="roundRect">
            <a:avLst>
              <a:gd name="adj" fmla="val 10000"/>
            </a:avLst>
          </a:prstGeom>
          <a:solidFill>
            <a:srgbClr val="2C937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TextBox 12"/>
          <p:cNvSpPr txBox="1"/>
          <p:nvPr/>
        </p:nvSpPr>
        <p:spPr>
          <a:xfrm>
            <a:off x="4866218" y="3572933"/>
            <a:ext cx="502920" cy="237744"/>
          </a:xfrm>
          <a:prstGeom prst="rect">
            <a:avLst/>
          </a:prstGeom>
          <a:noFill/>
        </p:spPr>
        <p:txBody>
          <a:bodyPr wrap="square" lIns="0" rIns="0" tIns="0" bIns="0" anchor="ctr">
            <a:noAutofit/>
          </a:bodyPr>
          <a:lstStyle/>
          <a:p>
            <a:pPr algn="r"/>
            <a:r>
              <a:rPr sz="1100" b="1" i="0">
                <a:solidFill>
                  <a:srgbClr val="F3F5F8"/>
                </a:solidFill>
                <a:latin typeface="Barlow"/>
              </a:rPr>
              <a:t>210</a:t>
            </a:r>
          </a:p>
        </p:txBody>
      </p:sp>
      <p:sp>
        <p:nvSpPr>
          <p:cNvPr id="14" name="Rounded Rectangle 13"/>
          <p:cNvSpPr/>
          <p:nvPr/>
        </p:nvSpPr>
        <p:spPr>
          <a:xfrm>
            <a:off x="5460578" y="3646085"/>
            <a:ext cx="1179900" cy="91440"/>
          </a:xfrm>
          <a:prstGeom prst="roundRect">
            <a:avLst>
              <a:gd name="adj" fmla="val 10000"/>
            </a:avLst>
          </a:prstGeom>
          <a:solidFill>
            <a:srgbClr val="1A272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5" name="Rounded Rectangle 14"/>
          <p:cNvSpPr/>
          <p:nvPr/>
        </p:nvSpPr>
        <p:spPr>
          <a:xfrm>
            <a:off x="5460578" y="3646085"/>
            <a:ext cx="597058" cy="91440"/>
          </a:xfrm>
          <a:prstGeom prst="roundRect">
            <a:avLst>
              <a:gd name="adj" fmla="val 10000"/>
            </a:avLst>
          </a:prstGeom>
          <a:solidFill>
            <a:srgbClr val="2C937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6" name="TextBox 15"/>
          <p:cNvSpPr txBox="1"/>
          <p:nvPr/>
        </p:nvSpPr>
        <p:spPr>
          <a:xfrm>
            <a:off x="4866218" y="3998976"/>
            <a:ext cx="502920" cy="237744"/>
          </a:xfrm>
          <a:prstGeom prst="rect">
            <a:avLst/>
          </a:prstGeom>
          <a:noFill/>
        </p:spPr>
        <p:txBody>
          <a:bodyPr wrap="square" lIns="0" rIns="0" tIns="0" bIns="0" anchor="ctr">
            <a:noAutofit/>
          </a:bodyPr>
          <a:lstStyle/>
          <a:p>
            <a:pPr algn="r"/>
            <a:r>
              <a:rPr sz="1100" b="1" i="0">
                <a:solidFill>
                  <a:srgbClr val="F3F5F8"/>
                </a:solidFill>
                <a:latin typeface="Barlow"/>
              </a:rPr>
              <a:t>85</a:t>
            </a:r>
          </a:p>
        </p:txBody>
      </p:sp>
      <p:sp>
        <p:nvSpPr>
          <p:cNvPr id="17" name="Rounded Rectangle 16"/>
          <p:cNvSpPr/>
          <p:nvPr/>
        </p:nvSpPr>
        <p:spPr>
          <a:xfrm>
            <a:off x="5460578" y="4072128"/>
            <a:ext cx="1179900" cy="91440"/>
          </a:xfrm>
          <a:prstGeom prst="roundRect">
            <a:avLst>
              <a:gd name="adj" fmla="val 10000"/>
            </a:avLst>
          </a:prstGeom>
          <a:solidFill>
            <a:srgbClr val="1A272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8" name="Rounded Rectangle 17"/>
          <p:cNvSpPr/>
          <p:nvPr/>
        </p:nvSpPr>
        <p:spPr>
          <a:xfrm>
            <a:off x="5460578" y="4072128"/>
            <a:ext cx="241666" cy="91440"/>
          </a:xfrm>
          <a:prstGeom prst="roundRect">
            <a:avLst>
              <a:gd name="adj" fmla="val 10000"/>
            </a:avLst>
          </a:prstGeom>
          <a:solidFill>
            <a:srgbClr val="2C937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9" name="TextBox 18"/>
          <p:cNvSpPr txBox="1"/>
          <p:nvPr/>
        </p:nvSpPr>
        <p:spPr>
          <a:xfrm>
            <a:off x="4866218" y="4425019"/>
            <a:ext cx="502920" cy="237744"/>
          </a:xfrm>
          <a:prstGeom prst="rect">
            <a:avLst/>
          </a:prstGeom>
          <a:noFill/>
        </p:spPr>
        <p:txBody>
          <a:bodyPr wrap="square" lIns="0" rIns="0" tIns="0" bIns="0" anchor="ctr">
            <a:noAutofit/>
          </a:bodyPr>
          <a:lstStyle/>
          <a:p>
            <a:pPr algn="r"/>
            <a:r>
              <a:rPr sz="1100" b="1" i="0">
                <a:solidFill>
                  <a:srgbClr val="F3F5F8"/>
                </a:solidFill>
                <a:latin typeface="Barlow"/>
              </a:rPr>
              <a:t>85</a:t>
            </a:r>
          </a:p>
        </p:txBody>
      </p:sp>
      <p:sp>
        <p:nvSpPr>
          <p:cNvPr id="20" name="Rounded Rectangle 19"/>
          <p:cNvSpPr/>
          <p:nvPr/>
        </p:nvSpPr>
        <p:spPr>
          <a:xfrm>
            <a:off x="5460578" y="4498171"/>
            <a:ext cx="1179900" cy="91440"/>
          </a:xfrm>
          <a:prstGeom prst="roundRect">
            <a:avLst>
              <a:gd name="adj" fmla="val 10000"/>
            </a:avLst>
          </a:prstGeom>
          <a:solidFill>
            <a:srgbClr val="1A272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1" name="Rounded Rectangle 20"/>
          <p:cNvSpPr/>
          <p:nvPr/>
        </p:nvSpPr>
        <p:spPr>
          <a:xfrm>
            <a:off x="5460578" y="4498171"/>
            <a:ext cx="241666" cy="91440"/>
          </a:xfrm>
          <a:prstGeom prst="roundRect">
            <a:avLst>
              <a:gd name="adj" fmla="val 10000"/>
            </a:avLst>
          </a:prstGeom>
          <a:solidFill>
            <a:srgbClr val="2C937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2" name="TextBox 21"/>
          <p:cNvSpPr txBox="1"/>
          <p:nvPr/>
        </p:nvSpPr>
        <p:spPr>
          <a:xfrm>
            <a:off x="4866218" y="4851061"/>
            <a:ext cx="502920" cy="237744"/>
          </a:xfrm>
          <a:prstGeom prst="rect">
            <a:avLst/>
          </a:prstGeom>
          <a:noFill/>
        </p:spPr>
        <p:txBody>
          <a:bodyPr wrap="square" lIns="0" rIns="0" tIns="0" bIns="0" anchor="ctr">
            <a:noAutofit/>
          </a:bodyPr>
          <a:lstStyle/>
          <a:p>
            <a:pPr algn="r"/>
            <a:r>
              <a:rPr sz="1100" b="1" i="0">
                <a:solidFill>
                  <a:srgbClr val="F3F5F8"/>
                </a:solidFill>
                <a:latin typeface="Barlow"/>
              </a:rPr>
              <a:t>38</a:t>
            </a:r>
          </a:p>
        </p:txBody>
      </p:sp>
      <p:sp>
        <p:nvSpPr>
          <p:cNvPr id="23" name="Rounded Rectangle 22"/>
          <p:cNvSpPr/>
          <p:nvPr/>
        </p:nvSpPr>
        <p:spPr>
          <a:xfrm>
            <a:off x="5460578" y="4924213"/>
            <a:ext cx="1179900" cy="91440"/>
          </a:xfrm>
          <a:prstGeom prst="roundRect">
            <a:avLst>
              <a:gd name="adj" fmla="val 10000"/>
            </a:avLst>
          </a:prstGeom>
          <a:solidFill>
            <a:srgbClr val="1A272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4" name="Rounded Rectangle 23"/>
          <p:cNvSpPr/>
          <p:nvPr/>
        </p:nvSpPr>
        <p:spPr>
          <a:xfrm>
            <a:off x="5460578" y="4924213"/>
            <a:ext cx="108039" cy="91440"/>
          </a:xfrm>
          <a:prstGeom prst="roundRect">
            <a:avLst>
              <a:gd name="adj" fmla="val 10000"/>
            </a:avLst>
          </a:prstGeom>
          <a:solidFill>
            <a:srgbClr val="2C937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5" name="TextBox 24"/>
          <p:cNvSpPr txBox="1"/>
          <p:nvPr/>
        </p:nvSpPr>
        <p:spPr>
          <a:xfrm>
            <a:off x="4866218" y="5277104"/>
            <a:ext cx="502920" cy="237744"/>
          </a:xfrm>
          <a:prstGeom prst="rect">
            <a:avLst/>
          </a:prstGeom>
          <a:noFill/>
        </p:spPr>
        <p:txBody>
          <a:bodyPr wrap="square" lIns="0" rIns="0" tIns="0" bIns="0" anchor="ctr">
            <a:noAutofit/>
          </a:bodyPr>
          <a:lstStyle/>
          <a:p>
            <a:pPr algn="r"/>
            <a:r>
              <a:rPr sz="1100" b="1" i="0">
                <a:solidFill>
                  <a:srgbClr val="F3F5F8"/>
                </a:solidFill>
                <a:latin typeface="Barlow"/>
              </a:rPr>
              <a:t>0</a:t>
            </a:r>
          </a:p>
        </p:txBody>
      </p:sp>
      <p:sp>
        <p:nvSpPr>
          <p:cNvPr id="26" name="Rounded Rectangle 25"/>
          <p:cNvSpPr/>
          <p:nvPr/>
        </p:nvSpPr>
        <p:spPr>
          <a:xfrm>
            <a:off x="5460578" y="5350256"/>
            <a:ext cx="1179900" cy="91440"/>
          </a:xfrm>
          <a:prstGeom prst="roundRect">
            <a:avLst>
              <a:gd name="adj" fmla="val 10000"/>
            </a:avLst>
          </a:prstGeom>
          <a:solidFill>
            <a:srgbClr val="1A272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7" name="TextBox 26"/>
          <p:cNvSpPr txBox="1"/>
          <p:nvPr/>
        </p:nvSpPr>
        <p:spPr>
          <a:xfrm>
            <a:off x="566928" y="6053328"/>
            <a:ext cx="11057839" cy="228600"/>
          </a:xfrm>
          <a:prstGeom prst="rect">
            <a:avLst/>
          </a:prstGeom>
          <a:noFill/>
        </p:spPr>
        <p:txBody>
          <a:bodyPr wrap="square" lIns="0" rIns="0" tIns="0" bIns="0" anchor="t">
            <a:noAutofit/>
          </a:bodyPr>
          <a:lstStyle/>
          <a:p>
            <a:pPr algn="l"/>
            <a:r>
              <a:rPr sz="1000" b="0" i="0">
                <a:solidFill>
                  <a:srgbClr val="859791"/>
                </a:solidFill>
                <a:latin typeface="Barlow"/>
              </a:rPr>
              <a:t>Leads count toward the channel of their form fill. Sessions are grouped the same way from Google Analytics source and medium. ROAS and cost per customer in the Total line cover your ad platforms only.</a:t>
            </a:r>
          </a:p>
        </p:txBody>
      </p:sp>
      <p:sp>
        <p:nvSpPr>
          <p:cNvPr id="28" name="TextBox 27"/>
          <p:cNvSpPr txBox="1"/>
          <p:nvPr/>
        </p:nvSpPr>
        <p:spPr>
          <a:xfrm>
            <a:off x="566928" y="6437376"/>
            <a:ext cx="7315200" cy="228600"/>
          </a:xfrm>
          <a:prstGeom prst="rect">
            <a:avLst/>
          </a:prstGeom>
          <a:noFill/>
        </p:spPr>
        <p:txBody>
          <a:bodyPr wrap="square" lIns="0" rIns="0" tIns="0" bIns="0" anchor="t">
            <a:noAutofit/>
          </a:bodyPr>
          <a:lstStyle/>
          <a:p>
            <a:pPr algn="l"/>
            <a:r>
              <a:rPr sz="900" b="0" i="0">
                <a:solidFill>
                  <a:srgbClr val="859791"/>
                </a:solidFill>
                <a:latin typeface="Barlow Condensed"/>
              </a:rPr>
              <a:t>Full-funnel performance, Northwind Dental</a:t>
            </a:r>
          </a:p>
        </p:txBody>
      </p:sp>
      <p:sp>
        <p:nvSpPr>
          <p:cNvPr id="29" name="TextBox 28"/>
          <p:cNvSpPr txBox="1"/>
          <p:nvPr/>
        </p:nvSpPr>
        <p:spPr>
          <a:xfrm>
            <a:off x="9795967" y="6437376"/>
            <a:ext cx="1828800" cy="228600"/>
          </a:xfrm>
          <a:prstGeom prst="rect">
            <a:avLst/>
          </a:prstGeom>
          <a:noFill/>
        </p:spPr>
        <p:txBody>
          <a:bodyPr wrap="square" lIns="0" rIns="0" tIns="0" bIns="0" anchor="t">
            <a:noAutofit/>
          </a:bodyPr>
          <a:lstStyle/>
          <a:p>
            <a:pPr algn="r"/>
            <a:r>
              <a:rPr sz="900" b="0" i="0">
                <a:solidFill>
                  <a:srgbClr val="859791"/>
                </a:solidFill>
                <a:latin typeface="Barlow Condensed"/>
              </a:rPr>
              <a:t>4 / 9</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05110E"/>
        </a:solidFill>
        <a:effectLst/>
      </p:bgPr>
    </p:bg>
    <p:spTree>
      <p:nvGrpSpPr>
        <p:cNvPr id="1" name=""/>
        <p:cNvGrpSpPr/>
        <p:nvPr/>
      </p:nvGrpSpPr>
      <p:grpSpPr/>
      <p:sp>
        <p:nvSpPr>
          <p:cNvPr id="2" name="TextBox 1"/>
          <p:cNvSpPr txBox="1"/>
          <p:nvPr/>
        </p:nvSpPr>
        <p:spPr>
          <a:xfrm>
            <a:off x="566928" y="420624"/>
            <a:ext cx="11057839" cy="256032"/>
          </a:xfrm>
          <a:prstGeom prst="rect">
            <a:avLst/>
          </a:prstGeom>
          <a:noFill/>
        </p:spPr>
        <p:txBody>
          <a:bodyPr wrap="square" lIns="0" rIns="0" tIns="0" bIns="0" anchor="t">
            <a:noAutofit/>
          </a:bodyPr>
          <a:lstStyle/>
          <a:p>
            <a:pPr algn="l"/>
            <a:r>
              <a:rPr sz="1200" b="1" i="0">
                <a:solidFill>
                  <a:srgbClr val="47A58E"/>
                </a:solidFill>
                <a:latin typeface="Barlow"/>
              </a:rPr>
              <a:t>Spend to revenue</a:t>
            </a:r>
          </a:p>
        </p:txBody>
      </p:sp>
      <p:sp>
        <p:nvSpPr>
          <p:cNvPr id="3" name="TextBox 2"/>
          <p:cNvSpPr txBox="1"/>
          <p:nvPr/>
        </p:nvSpPr>
        <p:spPr>
          <a:xfrm>
            <a:off x="566928" y="713232"/>
            <a:ext cx="11057839" cy="573024"/>
          </a:xfrm>
          <a:prstGeom prst="rect">
            <a:avLst/>
          </a:prstGeom>
          <a:noFill/>
        </p:spPr>
        <p:txBody>
          <a:bodyPr wrap="square" lIns="0" rIns="0" tIns="0" bIns="0" anchor="t">
            <a:noAutofit/>
          </a:bodyPr>
          <a:lstStyle/>
          <a:p>
            <a:pPr algn="l">
              <a:lnSpc>
                <a:spcPct val="100000"/>
              </a:lnSpc>
            </a:pPr>
            <a:r>
              <a:rPr sz="3400" b="1" i="0">
                <a:solidFill>
                  <a:srgbClr val="F3F5F8"/>
                </a:solidFill>
                <a:latin typeface="Barlow"/>
              </a:rPr>
              <a:t>What each ad </a:t>
            </a:r>
            <a:r>
              <a:rPr sz="3400" b="1" i="0">
                <a:solidFill>
                  <a:srgbClr val="47A58E"/>
                </a:solidFill>
                <a:latin typeface="Barlow"/>
              </a:rPr>
              <a:t>dollar</a:t>
            </a:r>
            <a:r>
              <a:rPr sz="3400" b="1" i="0">
                <a:solidFill>
                  <a:srgbClr val="F3F5F8"/>
                </a:solidFill>
                <a:latin typeface="Barlow"/>
              </a:rPr>
              <a:t> brought back.</a:t>
            </a:r>
          </a:p>
        </p:txBody>
      </p:sp>
      <p:sp>
        <p:nvSpPr>
          <p:cNvPr id="4" name="Rounded Rectangle 3"/>
          <p:cNvSpPr/>
          <p:nvPr/>
        </p:nvSpPr>
        <p:spPr>
          <a:xfrm>
            <a:off x="566928" y="1505712"/>
            <a:ext cx="7086600" cy="4730496"/>
          </a:xfrm>
          <a:prstGeom prst="roundRect">
            <a:avLst>
              <a:gd name="adj" fmla="val 3092"/>
            </a:avLst>
          </a:prstGeom>
          <a:solidFill>
            <a:srgbClr val="0C1A16"/>
          </a:solidFill>
          <a:ln w="9525">
            <a:solidFill>
              <a:srgbClr val="202D29"/>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5" name="TextBox 4"/>
          <p:cNvSpPr txBox="1"/>
          <p:nvPr/>
        </p:nvSpPr>
        <p:spPr>
          <a:xfrm>
            <a:off x="795528" y="1734312"/>
            <a:ext cx="6629400" cy="292608"/>
          </a:xfrm>
          <a:prstGeom prst="rect">
            <a:avLst/>
          </a:prstGeom>
          <a:noFill/>
        </p:spPr>
        <p:txBody>
          <a:bodyPr wrap="square" lIns="0" rIns="0" tIns="0" bIns="0" anchor="t">
            <a:noAutofit/>
          </a:bodyPr>
          <a:lstStyle/>
          <a:p>
            <a:pPr algn="l"/>
            <a:r>
              <a:rPr sz="1400" b="1" i="0">
                <a:solidFill>
                  <a:srgbClr val="F3F5F8"/>
                </a:solidFill>
                <a:latin typeface="Barlow"/>
              </a:rPr>
              <a:t>From ad spend to </a:t>
            </a:r>
            <a:r>
              <a:rPr sz="1400" b="1" i="0">
                <a:solidFill>
                  <a:srgbClr val="47A58E"/>
                </a:solidFill>
                <a:latin typeface="Barlow"/>
              </a:rPr>
              <a:t>revenue</a:t>
            </a:r>
          </a:p>
        </p:txBody>
      </p:sp>
      <p:graphicFrame>
        <p:nvGraphicFramePr>
          <p:cNvPr id="6" name="Chart 5"/>
          <p:cNvGraphicFramePr>
            <a:graphicFrameLocks noGrp="1"/>
          </p:cNvGraphicFramePr>
          <p:nvPr/>
        </p:nvGraphicFramePr>
        <p:xfrm>
          <a:off x="795528" y="2118360"/>
          <a:ext cx="6629400" cy="3614928"/>
        </p:xfrm>
        <a:graphic>
          <a:graphicData uri="http://schemas.openxmlformats.org/drawingml/2006/chart">
            <c:chart xmlns:c="http://schemas.openxmlformats.org/drawingml/2006/chart" r:id="rId2"/>
          </a:graphicData>
        </a:graphic>
      </p:graphicFrame>
      <p:sp>
        <p:nvSpPr>
          <p:cNvPr id="7" name="TextBox 6"/>
          <p:cNvSpPr txBox="1"/>
          <p:nvPr/>
        </p:nvSpPr>
        <p:spPr>
          <a:xfrm>
            <a:off x="795528" y="5788152"/>
            <a:ext cx="6629400" cy="237744"/>
          </a:xfrm>
          <a:prstGeom prst="rect">
            <a:avLst/>
          </a:prstGeom>
          <a:noFill/>
        </p:spPr>
        <p:txBody>
          <a:bodyPr wrap="square" lIns="0" rIns="0" tIns="0" bIns="0" anchor="t">
            <a:noAutofit/>
          </a:bodyPr>
          <a:lstStyle/>
          <a:p>
            <a:pPr algn="l"/>
            <a:r>
              <a:rPr sz="1000" b="0" i="0">
                <a:solidFill>
                  <a:srgbClr val="859791"/>
                </a:solidFill>
                <a:latin typeface="Barlow"/>
              </a:rPr>
              <a:t>Middle bars: each platform's revenue minus its own spend. Green adds, red loses.</a:t>
            </a:r>
          </a:p>
        </p:txBody>
      </p:sp>
      <p:sp>
        <p:nvSpPr>
          <p:cNvPr id="8" name="Rounded Rectangle 7"/>
          <p:cNvSpPr/>
          <p:nvPr/>
        </p:nvSpPr>
        <p:spPr>
          <a:xfrm>
            <a:off x="7836408" y="1505712"/>
            <a:ext cx="3788359" cy="4730496"/>
          </a:xfrm>
          <a:prstGeom prst="roundRect">
            <a:avLst>
              <a:gd name="adj" fmla="val 3861"/>
            </a:avLst>
          </a:prstGeom>
          <a:solidFill>
            <a:srgbClr val="142420"/>
          </a:solidFill>
          <a:ln w="9525">
            <a:solidFill>
              <a:srgbClr val="202D29"/>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8092440" y="1761744"/>
            <a:ext cx="3276295" cy="256032"/>
          </a:xfrm>
          <a:prstGeom prst="rect">
            <a:avLst/>
          </a:prstGeom>
          <a:noFill/>
        </p:spPr>
        <p:txBody>
          <a:bodyPr wrap="square" lIns="0" rIns="0" tIns="0" bIns="0" anchor="t">
            <a:noAutofit/>
          </a:bodyPr>
          <a:lstStyle/>
          <a:p>
            <a:pPr algn="l"/>
            <a:r>
              <a:rPr sz="1050" b="1" i="0">
                <a:solidFill>
                  <a:srgbClr val="47A58E"/>
                </a:solidFill>
                <a:latin typeface="Barlow"/>
              </a:rPr>
              <a:t>Return on ad spend</a:t>
            </a:r>
          </a:p>
        </p:txBody>
      </p:sp>
      <p:sp>
        <p:nvSpPr>
          <p:cNvPr id="10" name="TextBox 9"/>
          <p:cNvSpPr txBox="1"/>
          <p:nvPr/>
        </p:nvSpPr>
        <p:spPr>
          <a:xfrm>
            <a:off x="8092440" y="2054352"/>
            <a:ext cx="3276295" cy="645160"/>
          </a:xfrm>
          <a:prstGeom prst="rect">
            <a:avLst/>
          </a:prstGeom>
          <a:noFill/>
        </p:spPr>
        <p:txBody>
          <a:bodyPr wrap="square" lIns="0" rIns="0" tIns="0" bIns="0" anchor="t">
            <a:noAutofit/>
          </a:bodyPr>
          <a:lstStyle/>
          <a:p>
            <a:pPr algn="l">
              <a:lnSpc>
                <a:spcPct val="105000"/>
              </a:lnSpc>
            </a:pPr>
            <a:r>
              <a:rPr sz="2000" b="1" i="0">
                <a:solidFill>
                  <a:srgbClr val="47A58E"/>
                </a:solidFill>
                <a:latin typeface="Barlow"/>
              </a:rPr>
              <a:t>Meta Ads</a:t>
            </a:r>
            <a:r>
              <a:rPr sz="2000" b="1" i="0">
                <a:solidFill>
                  <a:srgbClr val="F3F5F8"/>
                </a:solidFill>
                <a:latin typeface="Barlow"/>
              </a:rPr>
              <a:t> returned $7.08 per $1.</a:t>
            </a:r>
          </a:p>
        </p:txBody>
      </p:sp>
      <p:sp>
        <p:nvSpPr>
          <p:cNvPr id="11" name="TextBox 10"/>
          <p:cNvSpPr txBox="1"/>
          <p:nvPr/>
        </p:nvSpPr>
        <p:spPr>
          <a:xfrm>
            <a:off x="8092440" y="2809240"/>
            <a:ext cx="3276295" cy="3170936"/>
          </a:xfrm>
          <a:prstGeom prst="rect">
            <a:avLst/>
          </a:prstGeom>
          <a:noFill/>
        </p:spPr>
        <p:txBody>
          <a:bodyPr wrap="square" lIns="0" rIns="0" tIns="0" bIns="0" anchor="t">
            <a:noAutofit/>
          </a:bodyPr>
          <a:lstStyle/>
          <a:p>
            <a:pPr algn="l">
              <a:lnSpc>
                <a:spcPct val="118000"/>
              </a:lnSpc>
            </a:pPr>
            <a:r>
              <a:rPr sz="1350" b="0" i="0">
                <a:solidFill>
                  <a:srgbClr val="B3C2BD"/>
                </a:solidFill>
                <a:latin typeface="Barlow"/>
              </a:rPr>
              <a:t>It turned $9,100 of spend into $64.4K from 34 customers.</a:t>
            </a:r>
          </a:p>
          <a:p>
            <a:pPr algn="l">
              <a:lnSpc>
                <a:spcPct val="118000"/>
              </a:lnSpc>
              <a:spcBef>
                <a:spcPts val="742"/>
              </a:spcBef>
            </a:pPr>
            <a:r>
              <a:rPr sz="1350" b="0" i="0">
                <a:solidFill>
                  <a:srgbClr val="B3C2BD"/>
                </a:solidFill>
                <a:latin typeface="Barlow"/>
              </a:rPr>
              <a:t>Google Ads returned $5.31 per $1 on $18.9K.</a:t>
            </a:r>
          </a:p>
        </p:txBody>
      </p:sp>
      <p:sp>
        <p:nvSpPr>
          <p:cNvPr id="12" name="TextBox 11"/>
          <p:cNvSpPr txBox="1"/>
          <p:nvPr/>
        </p:nvSpPr>
        <p:spPr>
          <a:xfrm>
            <a:off x="566928" y="6437376"/>
            <a:ext cx="7315200" cy="228600"/>
          </a:xfrm>
          <a:prstGeom prst="rect">
            <a:avLst/>
          </a:prstGeom>
          <a:noFill/>
        </p:spPr>
        <p:txBody>
          <a:bodyPr wrap="square" lIns="0" rIns="0" tIns="0" bIns="0" anchor="t">
            <a:noAutofit/>
          </a:bodyPr>
          <a:lstStyle/>
          <a:p>
            <a:pPr algn="l"/>
            <a:r>
              <a:rPr sz="900" b="0" i="0">
                <a:solidFill>
                  <a:srgbClr val="859791"/>
                </a:solidFill>
                <a:latin typeface="Barlow Condensed"/>
              </a:rPr>
              <a:t>Full-funnel performance, Northwind Dental</a:t>
            </a:r>
          </a:p>
        </p:txBody>
      </p:sp>
      <p:sp>
        <p:nvSpPr>
          <p:cNvPr id="13" name="TextBox 12"/>
          <p:cNvSpPr txBox="1"/>
          <p:nvPr/>
        </p:nvSpPr>
        <p:spPr>
          <a:xfrm>
            <a:off x="9795967" y="6437376"/>
            <a:ext cx="1828800" cy="228600"/>
          </a:xfrm>
          <a:prstGeom prst="rect">
            <a:avLst/>
          </a:prstGeom>
          <a:noFill/>
        </p:spPr>
        <p:txBody>
          <a:bodyPr wrap="square" lIns="0" rIns="0" tIns="0" bIns="0" anchor="t">
            <a:noAutofit/>
          </a:bodyPr>
          <a:lstStyle/>
          <a:p>
            <a:pPr algn="r"/>
            <a:r>
              <a:rPr sz="900" b="0" i="0">
                <a:solidFill>
                  <a:srgbClr val="859791"/>
                </a:solidFill>
                <a:latin typeface="Barlow Condensed"/>
              </a:rPr>
              <a:t>5 / 9</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05110E"/>
        </a:solidFill>
        <a:effectLst/>
      </p:bgPr>
    </p:bg>
    <p:spTree>
      <p:nvGrpSpPr>
        <p:cNvPr id="1" name=""/>
        <p:cNvGrpSpPr/>
        <p:nvPr/>
      </p:nvGrpSpPr>
      <p:grpSpPr/>
      <p:sp>
        <p:nvSpPr>
          <p:cNvPr id="2" name="TextBox 1"/>
          <p:cNvSpPr txBox="1"/>
          <p:nvPr/>
        </p:nvSpPr>
        <p:spPr>
          <a:xfrm>
            <a:off x="566928" y="420624"/>
            <a:ext cx="11057839" cy="573024"/>
          </a:xfrm>
          <a:prstGeom prst="rect">
            <a:avLst/>
          </a:prstGeom>
          <a:noFill/>
        </p:spPr>
        <p:txBody>
          <a:bodyPr wrap="square" lIns="0" rIns="0" tIns="0" bIns="0" anchor="t">
            <a:noAutofit/>
          </a:bodyPr>
          <a:lstStyle/>
          <a:p>
            <a:pPr algn="l">
              <a:lnSpc>
                <a:spcPct val="100000"/>
              </a:lnSpc>
            </a:pPr>
            <a:r>
              <a:rPr sz="3400" b="1" i="0">
                <a:solidFill>
                  <a:srgbClr val="F3F5F8"/>
                </a:solidFill>
                <a:latin typeface="Barlow"/>
              </a:rPr>
              <a:t>Google Ads vs </a:t>
            </a:r>
            <a:r>
              <a:rPr sz="3400" b="1" i="0">
                <a:solidFill>
                  <a:srgbClr val="47A58E"/>
                </a:solidFill>
                <a:latin typeface="Barlow"/>
              </a:rPr>
              <a:t>Meta Ads</a:t>
            </a:r>
          </a:p>
        </p:txBody>
      </p:sp>
      <p:sp>
        <p:nvSpPr>
          <p:cNvPr id="3" name="Rounded Rectangle 2"/>
          <p:cNvSpPr/>
          <p:nvPr/>
        </p:nvSpPr>
        <p:spPr>
          <a:xfrm>
            <a:off x="566928" y="1371600"/>
            <a:ext cx="11057839" cy="4206240"/>
          </a:xfrm>
          <a:prstGeom prst="roundRect">
            <a:avLst>
              <a:gd name="adj" fmla="val 3478"/>
            </a:avLst>
          </a:prstGeom>
          <a:solidFill>
            <a:srgbClr val="0C1A16"/>
          </a:solidFill>
          <a:ln w="9525">
            <a:solidFill>
              <a:srgbClr val="202D29"/>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Rounded Rectangle 3"/>
          <p:cNvSpPr/>
          <p:nvPr/>
        </p:nvSpPr>
        <p:spPr>
          <a:xfrm>
            <a:off x="6021781" y="1673352"/>
            <a:ext cx="118872" cy="118872"/>
          </a:xfrm>
          <a:prstGeom prst="roundRect">
            <a:avLst>
              <a:gd name="adj" fmla="val 23076"/>
            </a:avLst>
          </a:prstGeom>
          <a:solidFill>
            <a:srgbClr val="2C937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5" name="TextBox 4"/>
          <p:cNvSpPr txBox="1"/>
          <p:nvPr/>
        </p:nvSpPr>
        <p:spPr>
          <a:xfrm>
            <a:off x="3493008" y="1591056"/>
            <a:ext cx="3791560" cy="292608"/>
          </a:xfrm>
          <a:prstGeom prst="rect">
            <a:avLst/>
          </a:prstGeom>
          <a:noFill/>
        </p:spPr>
        <p:txBody>
          <a:bodyPr wrap="square" lIns="0" rIns="0" tIns="0" bIns="0" anchor="t">
            <a:noAutofit/>
          </a:bodyPr>
          <a:lstStyle/>
          <a:p>
            <a:pPr algn="r"/>
            <a:r>
              <a:rPr sz="1500" b="1" i="0">
                <a:solidFill>
                  <a:srgbClr val="F3F5F8"/>
                </a:solidFill>
                <a:latin typeface="Barlow"/>
              </a:rPr>
              <a:t>Google Ads</a:t>
            </a:r>
          </a:p>
        </p:txBody>
      </p:sp>
      <p:sp>
        <p:nvSpPr>
          <p:cNvPr id="6" name="Rounded Rectangle 5"/>
          <p:cNvSpPr/>
          <p:nvPr/>
        </p:nvSpPr>
        <p:spPr>
          <a:xfrm>
            <a:off x="7741768" y="1673352"/>
            <a:ext cx="118872" cy="118872"/>
          </a:xfrm>
          <a:prstGeom prst="roundRect">
            <a:avLst>
              <a:gd name="adj" fmla="val 23076"/>
            </a:avLst>
          </a:prstGeom>
          <a:solidFill>
            <a:srgbClr val="C985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TextBox 6"/>
          <p:cNvSpPr txBox="1"/>
          <p:nvPr/>
        </p:nvSpPr>
        <p:spPr>
          <a:xfrm>
            <a:off x="7952080" y="1591056"/>
            <a:ext cx="3928720" cy="292608"/>
          </a:xfrm>
          <a:prstGeom prst="rect">
            <a:avLst/>
          </a:prstGeom>
          <a:noFill/>
        </p:spPr>
        <p:txBody>
          <a:bodyPr wrap="square" lIns="0" rIns="0" tIns="0" bIns="0" anchor="t">
            <a:noAutofit/>
          </a:bodyPr>
          <a:lstStyle/>
          <a:p>
            <a:pPr algn="l"/>
            <a:r>
              <a:rPr sz="1500" b="1" i="0">
                <a:solidFill>
                  <a:srgbClr val="F3F5F8"/>
                </a:solidFill>
                <a:latin typeface="Barlow"/>
              </a:rPr>
              <a:t>Meta Ads</a:t>
            </a:r>
          </a:p>
        </p:txBody>
      </p:sp>
      <p:cxnSp>
        <p:nvCxnSpPr>
          <p:cNvPr id="8" name="Connector 7"/>
          <p:cNvCxnSpPr/>
          <p:nvPr/>
        </p:nvCxnSpPr>
        <p:spPr>
          <a:xfrm>
            <a:off x="841248" y="2020824"/>
            <a:ext cx="10509199" cy="0"/>
          </a:xfrm>
          <a:prstGeom prst="line">
            <a:avLst/>
          </a:prstGeom>
          <a:ln w="9525">
            <a:solidFill>
              <a:srgbClr val="202D29"/>
            </a:solidFill>
          </a:ln>
        </p:spPr>
        <p:style>
          <a:lnRef idx="2">
            <a:schemeClr val="accent1"/>
          </a:lnRef>
          <a:fillRef idx="0">
            <a:schemeClr val="accent1"/>
          </a:fillRef>
          <a:effectRef idx="1">
            <a:schemeClr val="accent1"/>
          </a:effectRef>
          <a:fontRef idx="minor">
            <a:schemeClr val="tx1"/>
          </a:fontRef>
        </p:style>
      </p:cxnSp>
      <p:sp>
        <p:nvSpPr>
          <p:cNvPr id="9" name="TextBox 8"/>
          <p:cNvSpPr txBox="1"/>
          <p:nvPr/>
        </p:nvSpPr>
        <p:spPr>
          <a:xfrm>
            <a:off x="841248" y="2057400"/>
            <a:ext cx="2651760" cy="365760"/>
          </a:xfrm>
          <a:prstGeom prst="rect">
            <a:avLst/>
          </a:prstGeom>
          <a:noFill/>
        </p:spPr>
        <p:txBody>
          <a:bodyPr wrap="square" lIns="0" rIns="0" tIns="0" bIns="0" anchor="ctr">
            <a:noAutofit/>
          </a:bodyPr>
          <a:lstStyle/>
          <a:p>
            <a:pPr algn="l"/>
            <a:r>
              <a:rPr sz="1200" b="0" i="0">
                <a:solidFill>
                  <a:srgbClr val="B3C2BD"/>
                </a:solidFill>
                <a:latin typeface="Barlow"/>
              </a:rPr>
              <a:t>Ad spend</a:t>
            </a:r>
          </a:p>
        </p:txBody>
      </p:sp>
      <p:sp>
        <p:nvSpPr>
          <p:cNvPr id="10" name="TextBox 9"/>
          <p:cNvSpPr txBox="1"/>
          <p:nvPr/>
        </p:nvSpPr>
        <p:spPr>
          <a:xfrm>
            <a:off x="3493008" y="2057400"/>
            <a:ext cx="1005840" cy="365760"/>
          </a:xfrm>
          <a:prstGeom prst="rect">
            <a:avLst/>
          </a:prstGeom>
          <a:noFill/>
        </p:spPr>
        <p:txBody>
          <a:bodyPr wrap="square" lIns="0" rIns="0" tIns="0" bIns="0" anchor="ctr">
            <a:noAutofit/>
          </a:bodyPr>
          <a:lstStyle/>
          <a:p>
            <a:pPr algn="l"/>
            <a:r>
              <a:rPr sz="1250" b="1" i="0">
                <a:solidFill>
                  <a:srgbClr val="F3F5F8"/>
                </a:solidFill>
                <a:latin typeface="Barlow"/>
              </a:rPr>
              <a:t>$18.9K</a:t>
            </a:r>
          </a:p>
        </p:txBody>
      </p:sp>
      <p:sp>
        <p:nvSpPr>
          <p:cNvPr id="11" name="Rounded Rectangle 10"/>
          <p:cNvSpPr/>
          <p:nvPr/>
        </p:nvSpPr>
        <p:spPr>
          <a:xfrm>
            <a:off x="4544568" y="2185416"/>
            <a:ext cx="2785720" cy="109728"/>
          </a:xfrm>
          <a:prstGeom prst="roundRect">
            <a:avLst>
              <a:gd name="adj" fmla="val 16666"/>
            </a:avLst>
          </a:prstGeom>
          <a:solidFill>
            <a:srgbClr val="1A272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2" name="Rounded Rectangle 11"/>
          <p:cNvSpPr/>
          <p:nvPr/>
        </p:nvSpPr>
        <p:spPr>
          <a:xfrm>
            <a:off x="4544568" y="2185416"/>
            <a:ext cx="2785720" cy="109728"/>
          </a:xfrm>
          <a:prstGeom prst="roundRect">
            <a:avLst>
              <a:gd name="adj" fmla="val 16666"/>
            </a:avLst>
          </a:prstGeom>
          <a:solidFill>
            <a:srgbClr val="2C937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Rounded Rectangle 12"/>
          <p:cNvSpPr/>
          <p:nvPr/>
        </p:nvSpPr>
        <p:spPr>
          <a:xfrm>
            <a:off x="7604608" y="2185416"/>
            <a:ext cx="2785720" cy="109728"/>
          </a:xfrm>
          <a:prstGeom prst="roundRect">
            <a:avLst>
              <a:gd name="adj" fmla="val 16666"/>
            </a:avLst>
          </a:prstGeom>
          <a:solidFill>
            <a:srgbClr val="1A272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4" name="Rounded Rectangle 13"/>
          <p:cNvSpPr/>
          <p:nvPr/>
        </p:nvSpPr>
        <p:spPr>
          <a:xfrm>
            <a:off x="7604608" y="2185416"/>
            <a:ext cx="1344829" cy="109728"/>
          </a:xfrm>
          <a:prstGeom prst="roundRect">
            <a:avLst>
              <a:gd name="adj" fmla="val 16666"/>
            </a:avLst>
          </a:prstGeom>
          <a:solidFill>
            <a:srgbClr val="C985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5" name="TextBox 14"/>
          <p:cNvSpPr txBox="1"/>
          <p:nvPr/>
        </p:nvSpPr>
        <p:spPr>
          <a:xfrm>
            <a:off x="10481767" y="2057400"/>
            <a:ext cx="1188720" cy="365760"/>
          </a:xfrm>
          <a:prstGeom prst="rect">
            <a:avLst/>
          </a:prstGeom>
          <a:noFill/>
        </p:spPr>
        <p:txBody>
          <a:bodyPr wrap="square" lIns="0" rIns="0" tIns="0" bIns="0" anchor="ctr">
            <a:noAutofit/>
          </a:bodyPr>
          <a:lstStyle/>
          <a:p>
            <a:pPr algn="l"/>
            <a:r>
              <a:rPr sz="1250" b="1" i="0">
                <a:solidFill>
                  <a:srgbClr val="F3F5F8"/>
                </a:solidFill>
                <a:latin typeface="Barlow"/>
              </a:rPr>
              <a:t>$9,100</a:t>
            </a:r>
          </a:p>
        </p:txBody>
      </p:sp>
      <p:cxnSp>
        <p:nvCxnSpPr>
          <p:cNvPr id="16" name="Connector 15"/>
          <p:cNvCxnSpPr/>
          <p:nvPr/>
        </p:nvCxnSpPr>
        <p:spPr>
          <a:xfrm>
            <a:off x="841248" y="2478024"/>
            <a:ext cx="10509199" cy="0"/>
          </a:xfrm>
          <a:prstGeom prst="line">
            <a:avLst/>
          </a:prstGeom>
          <a:ln w="9525">
            <a:solidFill>
              <a:srgbClr val="202D29"/>
            </a:solidFill>
          </a:ln>
        </p:spPr>
        <p:style>
          <a:lnRef idx="2">
            <a:schemeClr val="accent1"/>
          </a:lnRef>
          <a:fillRef idx="0">
            <a:schemeClr val="accent1"/>
          </a:fillRef>
          <a:effectRef idx="1">
            <a:schemeClr val="accent1"/>
          </a:effectRef>
          <a:fontRef idx="minor">
            <a:schemeClr val="tx1"/>
          </a:fontRef>
        </p:style>
      </p:cxnSp>
      <p:sp>
        <p:nvSpPr>
          <p:cNvPr id="17" name="TextBox 16"/>
          <p:cNvSpPr txBox="1"/>
          <p:nvPr/>
        </p:nvSpPr>
        <p:spPr>
          <a:xfrm>
            <a:off x="841248" y="2514600"/>
            <a:ext cx="2651760" cy="365760"/>
          </a:xfrm>
          <a:prstGeom prst="rect">
            <a:avLst/>
          </a:prstGeom>
          <a:noFill/>
        </p:spPr>
        <p:txBody>
          <a:bodyPr wrap="square" lIns="0" rIns="0" tIns="0" bIns="0" anchor="ctr">
            <a:noAutofit/>
          </a:bodyPr>
          <a:lstStyle/>
          <a:p>
            <a:pPr algn="l"/>
            <a:r>
              <a:rPr sz="1200" b="0" i="0">
                <a:solidFill>
                  <a:srgbClr val="B3C2BD"/>
                </a:solidFill>
                <a:latin typeface="Barlow"/>
              </a:rPr>
              <a:t>Leads</a:t>
            </a:r>
          </a:p>
        </p:txBody>
      </p:sp>
      <p:sp>
        <p:nvSpPr>
          <p:cNvPr id="18" name="TextBox 17"/>
          <p:cNvSpPr txBox="1"/>
          <p:nvPr/>
        </p:nvSpPr>
        <p:spPr>
          <a:xfrm>
            <a:off x="3493008" y="2514600"/>
            <a:ext cx="1005840" cy="365760"/>
          </a:xfrm>
          <a:prstGeom prst="rect">
            <a:avLst/>
          </a:prstGeom>
          <a:noFill/>
        </p:spPr>
        <p:txBody>
          <a:bodyPr wrap="square" lIns="0" rIns="0" tIns="0" bIns="0" anchor="ctr">
            <a:noAutofit/>
          </a:bodyPr>
          <a:lstStyle/>
          <a:p>
            <a:pPr algn="l"/>
            <a:r>
              <a:rPr sz="1250" b="1" i="0">
                <a:solidFill>
                  <a:srgbClr val="F3F5F8"/>
                </a:solidFill>
                <a:latin typeface="Barlow"/>
              </a:rPr>
              <a:t>415 ✓</a:t>
            </a:r>
          </a:p>
        </p:txBody>
      </p:sp>
      <p:sp>
        <p:nvSpPr>
          <p:cNvPr id="19" name="Rounded Rectangle 18"/>
          <p:cNvSpPr/>
          <p:nvPr/>
        </p:nvSpPr>
        <p:spPr>
          <a:xfrm>
            <a:off x="4544568" y="2642616"/>
            <a:ext cx="2785720" cy="109728"/>
          </a:xfrm>
          <a:prstGeom prst="roundRect">
            <a:avLst>
              <a:gd name="adj" fmla="val 16666"/>
            </a:avLst>
          </a:prstGeom>
          <a:solidFill>
            <a:srgbClr val="1A272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0" name="Rounded Rectangle 19"/>
          <p:cNvSpPr/>
          <p:nvPr/>
        </p:nvSpPr>
        <p:spPr>
          <a:xfrm>
            <a:off x="4544568" y="2642616"/>
            <a:ext cx="2785720" cy="109728"/>
          </a:xfrm>
          <a:prstGeom prst="roundRect">
            <a:avLst>
              <a:gd name="adj" fmla="val 16666"/>
            </a:avLst>
          </a:prstGeom>
          <a:solidFill>
            <a:srgbClr val="2C937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1" name="Rounded Rectangle 20"/>
          <p:cNvSpPr/>
          <p:nvPr/>
        </p:nvSpPr>
        <p:spPr>
          <a:xfrm>
            <a:off x="7604608" y="2642616"/>
            <a:ext cx="2785720" cy="109728"/>
          </a:xfrm>
          <a:prstGeom prst="roundRect">
            <a:avLst>
              <a:gd name="adj" fmla="val 16666"/>
            </a:avLst>
          </a:prstGeom>
          <a:solidFill>
            <a:srgbClr val="1A272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2" name="Rounded Rectangle 21"/>
          <p:cNvSpPr/>
          <p:nvPr/>
        </p:nvSpPr>
        <p:spPr>
          <a:xfrm>
            <a:off x="7604608" y="2642616"/>
            <a:ext cx="1926510" cy="109728"/>
          </a:xfrm>
          <a:prstGeom prst="roundRect">
            <a:avLst>
              <a:gd name="adj" fmla="val 16666"/>
            </a:avLst>
          </a:prstGeom>
          <a:solidFill>
            <a:srgbClr val="C985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3" name="TextBox 22"/>
          <p:cNvSpPr txBox="1"/>
          <p:nvPr/>
        </p:nvSpPr>
        <p:spPr>
          <a:xfrm>
            <a:off x="10481767" y="2514600"/>
            <a:ext cx="1188720" cy="365760"/>
          </a:xfrm>
          <a:prstGeom prst="rect">
            <a:avLst/>
          </a:prstGeom>
          <a:noFill/>
        </p:spPr>
        <p:txBody>
          <a:bodyPr wrap="square" lIns="0" rIns="0" tIns="0" bIns="0" anchor="ctr">
            <a:noAutofit/>
          </a:bodyPr>
          <a:lstStyle/>
          <a:p>
            <a:pPr algn="l"/>
            <a:r>
              <a:rPr sz="1250" b="1" i="0">
                <a:solidFill>
                  <a:srgbClr val="F3F5F8"/>
                </a:solidFill>
                <a:latin typeface="Barlow"/>
              </a:rPr>
              <a:t>287</a:t>
            </a:r>
          </a:p>
        </p:txBody>
      </p:sp>
      <p:cxnSp>
        <p:nvCxnSpPr>
          <p:cNvPr id="24" name="Connector 23"/>
          <p:cNvCxnSpPr/>
          <p:nvPr/>
        </p:nvCxnSpPr>
        <p:spPr>
          <a:xfrm>
            <a:off x="841248" y="2935224"/>
            <a:ext cx="10509199" cy="0"/>
          </a:xfrm>
          <a:prstGeom prst="line">
            <a:avLst/>
          </a:prstGeom>
          <a:ln w="9525">
            <a:solidFill>
              <a:srgbClr val="202D29"/>
            </a:solidFill>
          </a:ln>
        </p:spPr>
        <p:style>
          <a:lnRef idx="2">
            <a:schemeClr val="accent1"/>
          </a:lnRef>
          <a:fillRef idx="0">
            <a:schemeClr val="accent1"/>
          </a:fillRef>
          <a:effectRef idx="1">
            <a:schemeClr val="accent1"/>
          </a:effectRef>
          <a:fontRef idx="minor">
            <a:schemeClr val="tx1"/>
          </a:fontRef>
        </p:style>
      </p:cxnSp>
      <p:sp>
        <p:nvSpPr>
          <p:cNvPr id="25" name="TextBox 24"/>
          <p:cNvSpPr txBox="1"/>
          <p:nvPr/>
        </p:nvSpPr>
        <p:spPr>
          <a:xfrm>
            <a:off x="841248" y="2971800"/>
            <a:ext cx="2651760" cy="365760"/>
          </a:xfrm>
          <a:prstGeom prst="rect">
            <a:avLst/>
          </a:prstGeom>
          <a:noFill/>
        </p:spPr>
        <p:txBody>
          <a:bodyPr wrap="square" lIns="0" rIns="0" tIns="0" bIns="0" anchor="ctr">
            <a:noAutofit/>
          </a:bodyPr>
          <a:lstStyle/>
          <a:p>
            <a:pPr algn="l"/>
            <a:r>
              <a:rPr sz="1200" b="0" i="0">
                <a:solidFill>
                  <a:srgbClr val="B3C2BD"/>
                </a:solidFill>
                <a:latin typeface="Barlow"/>
              </a:rPr>
              <a:t>Cost per lead</a:t>
            </a:r>
          </a:p>
        </p:txBody>
      </p:sp>
      <p:sp>
        <p:nvSpPr>
          <p:cNvPr id="26" name="TextBox 25"/>
          <p:cNvSpPr txBox="1"/>
          <p:nvPr/>
        </p:nvSpPr>
        <p:spPr>
          <a:xfrm>
            <a:off x="3493008" y="2971800"/>
            <a:ext cx="1005840" cy="365760"/>
          </a:xfrm>
          <a:prstGeom prst="rect">
            <a:avLst/>
          </a:prstGeom>
          <a:noFill/>
        </p:spPr>
        <p:txBody>
          <a:bodyPr wrap="square" lIns="0" rIns="0" tIns="0" bIns="0" anchor="ctr">
            <a:noAutofit/>
          </a:bodyPr>
          <a:lstStyle/>
          <a:p>
            <a:pPr algn="l"/>
            <a:r>
              <a:rPr sz="1250" b="1" i="0">
                <a:solidFill>
                  <a:srgbClr val="F3F5F8"/>
                </a:solidFill>
                <a:latin typeface="Barlow"/>
              </a:rPr>
              <a:t>$45.42</a:t>
            </a:r>
          </a:p>
        </p:txBody>
      </p:sp>
      <p:sp>
        <p:nvSpPr>
          <p:cNvPr id="27" name="Rounded Rectangle 26"/>
          <p:cNvSpPr/>
          <p:nvPr/>
        </p:nvSpPr>
        <p:spPr>
          <a:xfrm>
            <a:off x="4544568" y="3099816"/>
            <a:ext cx="2785720" cy="109728"/>
          </a:xfrm>
          <a:prstGeom prst="roundRect">
            <a:avLst>
              <a:gd name="adj" fmla="val 16666"/>
            </a:avLst>
          </a:prstGeom>
          <a:solidFill>
            <a:srgbClr val="1A272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8" name="Rounded Rectangle 27"/>
          <p:cNvSpPr/>
          <p:nvPr/>
        </p:nvSpPr>
        <p:spPr>
          <a:xfrm>
            <a:off x="4544568" y="3099816"/>
            <a:ext cx="2785720" cy="109728"/>
          </a:xfrm>
          <a:prstGeom prst="roundRect">
            <a:avLst>
              <a:gd name="adj" fmla="val 16666"/>
            </a:avLst>
          </a:prstGeom>
          <a:solidFill>
            <a:srgbClr val="2C937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9" name="Rounded Rectangle 28"/>
          <p:cNvSpPr/>
          <p:nvPr/>
        </p:nvSpPr>
        <p:spPr>
          <a:xfrm>
            <a:off x="7604608" y="3099816"/>
            <a:ext cx="2785720" cy="109728"/>
          </a:xfrm>
          <a:prstGeom prst="roundRect">
            <a:avLst>
              <a:gd name="adj" fmla="val 16666"/>
            </a:avLst>
          </a:prstGeom>
          <a:solidFill>
            <a:srgbClr val="1A272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0" name="Rounded Rectangle 29"/>
          <p:cNvSpPr/>
          <p:nvPr/>
        </p:nvSpPr>
        <p:spPr>
          <a:xfrm>
            <a:off x="7604608" y="3099816"/>
            <a:ext cx="1944852" cy="109728"/>
          </a:xfrm>
          <a:prstGeom prst="roundRect">
            <a:avLst>
              <a:gd name="adj" fmla="val 16666"/>
            </a:avLst>
          </a:prstGeom>
          <a:solidFill>
            <a:srgbClr val="C985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1" name="TextBox 30"/>
          <p:cNvSpPr txBox="1"/>
          <p:nvPr/>
        </p:nvSpPr>
        <p:spPr>
          <a:xfrm>
            <a:off x="10481767" y="2971800"/>
            <a:ext cx="1188720" cy="365760"/>
          </a:xfrm>
          <a:prstGeom prst="rect">
            <a:avLst/>
          </a:prstGeom>
          <a:noFill/>
        </p:spPr>
        <p:txBody>
          <a:bodyPr wrap="square" lIns="0" rIns="0" tIns="0" bIns="0" anchor="ctr">
            <a:noAutofit/>
          </a:bodyPr>
          <a:lstStyle/>
          <a:p>
            <a:pPr algn="l"/>
            <a:r>
              <a:rPr sz="1250" b="1" i="0">
                <a:solidFill>
                  <a:srgbClr val="F3F5F8"/>
                </a:solidFill>
                <a:latin typeface="Barlow"/>
              </a:rPr>
              <a:t>$31.71 ✓</a:t>
            </a:r>
          </a:p>
        </p:txBody>
      </p:sp>
      <p:cxnSp>
        <p:nvCxnSpPr>
          <p:cNvPr id="32" name="Connector 31"/>
          <p:cNvCxnSpPr/>
          <p:nvPr/>
        </p:nvCxnSpPr>
        <p:spPr>
          <a:xfrm>
            <a:off x="841248" y="3392424"/>
            <a:ext cx="10509199" cy="0"/>
          </a:xfrm>
          <a:prstGeom prst="line">
            <a:avLst/>
          </a:prstGeom>
          <a:ln w="9525">
            <a:solidFill>
              <a:srgbClr val="202D29"/>
            </a:solidFill>
          </a:ln>
        </p:spPr>
        <p:style>
          <a:lnRef idx="2">
            <a:schemeClr val="accent1"/>
          </a:lnRef>
          <a:fillRef idx="0">
            <a:schemeClr val="accent1"/>
          </a:fillRef>
          <a:effectRef idx="1">
            <a:schemeClr val="accent1"/>
          </a:effectRef>
          <a:fontRef idx="minor">
            <a:schemeClr val="tx1"/>
          </a:fontRef>
        </p:style>
      </p:cxnSp>
      <p:sp>
        <p:nvSpPr>
          <p:cNvPr id="33" name="TextBox 32"/>
          <p:cNvSpPr txBox="1"/>
          <p:nvPr/>
        </p:nvSpPr>
        <p:spPr>
          <a:xfrm>
            <a:off x="841248" y="3429000"/>
            <a:ext cx="2651760" cy="365760"/>
          </a:xfrm>
          <a:prstGeom prst="rect">
            <a:avLst/>
          </a:prstGeom>
          <a:noFill/>
        </p:spPr>
        <p:txBody>
          <a:bodyPr wrap="square" lIns="0" rIns="0" tIns="0" bIns="0" anchor="ctr">
            <a:noAutofit/>
          </a:bodyPr>
          <a:lstStyle/>
          <a:p>
            <a:pPr algn="l"/>
            <a:r>
              <a:rPr sz="1200" b="0" i="0">
                <a:solidFill>
                  <a:srgbClr val="B3C2BD"/>
                </a:solidFill>
                <a:latin typeface="Barlow"/>
              </a:rPr>
              <a:t>Customers</a:t>
            </a:r>
          </a:p>
        </p:txBody>
      </p:sp>
      <p:sp>
        <p:nvSpPr>
          <p:cNvPr id="34" name="TextBox 33"/>
          <p:cNvSpPr txBox="1"/>
          <p:nvPr/>
        </p:nvSpPr>
        <p:spPr>
          <a:xfrm>
            <a:off x="3493008" y="3429000"/>
            <a:ext cx="1005840" cy="365760"/>
          </a:xfrm>
          <a:prstGeom prst="rect">
            <a:avLst/>
          </a:prstGeom>
          <a:noFill/>
        </p:spPr>
        <p:txBody>
          <a:bodyPr wrap="square" lIns="0" rIns="0" tIns="0" bIns="0" anchor="ctr">
            <a:noAutofit/>
          </a:bodyPr>
          <a:lstStyle/>
          <a:p>
            <a:pPr algn="l"/>
            <a:r>
              <a:rPr sz="1250" b="1" i="0">
                <a:solidFill>
                  <a:srgbClr val="F3F5F8"/>
                </a:solidFill>
                <a:latin typeface="Barlow"/>
              </a:rPr>
              <a:t>87 ✓</a:t>
            </a:r>
          </a:p>
        </p:txBody>
      </p:sp>
      <p:sp>
        <p:nvSpPr>
          <p:cNvPr id="35" name="Rounded Rectangle 34"/>
          <p:cNvSpPr/>
          <p:nvPr/>
        </p:nvSpPr>
        <p:spPr>
          <a:xfrm>
            <a:off x="4544568" y="3557016"/>
            <a:ext cx="2785720" cy="109728"/>
          </a:xfrm>
          <a:prstGeom prst="roundRect">
            <a:avLst>
              <a:gd name="adj" fmla="val 16666"/>
            </a:avLst>
          </a:prstGeom>
          <a:solidFill>
            <a:srgbClr val="1A272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6" name="Rounded Rectangle 35"/>
          <p:cNvSpPr/>
          <p:nvPr/>
        </p:nvSpPr>
        <p:spPr>
          <a:xfrm>
            <a:off x="4544568" y="3557016"/>
            <a:ext cx="2785720" cy="109728"/>
          </a:xfrm>
          <a:prstGeom prst="roundRect">
            <a:avLst>
              <a:gd name="adj" fmla="val 16666"/>
            </a:avLst>
          </a:prstGeom>
          <a:solidFill>
            <a:srgbClr val="2C937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7" name="Rounded Rectangle 36"/>
          <p:cNvSpPr/>
          <p:nvPr/>
        </p:nvSpPr>
        <p:spPr>
          <a:xfrm>
            <a:off x="7604608" y="3557016"/>
            <a:ext cx="2785720" cy="109728"/>
          </a:xfrm>
          <a:prstGeom prst="roundRect">
            <a:avLst>
              <a:gd name="adj" fmla="val 16666"/>
            </a:avLst>
          </a:prstGeom>
          <a:solidFill>
            <a:srgbClr val="1A272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8" name="Rounded Rectangle 37"/>
          <p:cNvSpPr/>
          <p:nvPr/>
        </p:nvSpPr>
        <p:spPr>
          <a:xfrm>
            <a:off x="7604608" y="3557016"/>
            <a:ext cx="1088672" cy="109728"/>
          </a:xfrm>
          <a:prstGeom prst="roundRect">
            <a:avLst>
              <a:gd name="adj" fmla="val 16666"/>
            </a:avLst>
          </a:prstGeom>
          <a:solidFill>
            <a:srgbClr val="C985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9" name="TextBox 38"/>
          <p:cNvSpPr txBox="1"/>
          <p:nvPr/>
        </p:nvSpPr>
        <p:spPr>
          <a:xfrm>
            <a:off x="10481767" y="3429000"/>
            <a:ext cx="1188720" cy="365760"/>
          </a:xfrm>
          <a:prstGeom prst="rect">
            <a:avLst/>
          </a:prstGeom>
          <a:noFill/>
        </p:spPr>
        <p:txBody>
          <a:bodyPr wrap="square" lIns="0" rIns="0" tIns="0" bIns="0" anchor="ctr">
            <a:noAutofit/>
          </a:bodyPr>
          <a:lstStyle/>
          <a:p>
            <a:pPr algn="l"/>
            <a:r>
              <a:rPr sz="1250" b="1" i="0">
                <a:solidFill>
                  <a:srgbClr val="F3F5F8"/>
                </a:solidFill>
                <a:latin typeface="Barlow"/>
              </a:rPr>
              <a:t>34</a:t>
            </a:r>
          </a:p>
        </p:txBody>
      </p:sp>
      <p:cxnSp>
        <p:nvCxnSpPr>
          <p:cNvPr id="40" name="Connector 39"/>
          <p:cNvCxnSpPr/>
          <p:nvPr/>
        </p:nvCxnSpPr>
        <p:spPr>
          <a:xfrm>
            <a:off x="841248" y="3849624"/>
            <a:ext cx="10509199" cy="0"/>
          </a:xfrm>
          <a:prstGeom prst="line">
            <a:avLst/>
          </a:prstGeom>
          <a:ln w="9525">
            <a:solidFill>
              <a:srgbClr val="202D29"/>
            </a:solidFill>
          </a:ln>
        </p:spPr>
        <p:style>
          <a:lnRef idx="2">
            <a:schemeClr val="accent1"/>
          </a:lnRef>
          <a:fillRef idx="0">
            <a:schemeClr val="accent1"/>
          </a:fillRef>
          <a:effectRef idx="1">
            <a:schemeClr val="accent1"/>
          </a:effectRef>
          <a:fontRef idx="minor">
            <a:schemeClr val="tx1"/>
          </a:fontRef>
        </p:style>
      </p:cxnSp>
      <p:sp>
        <p:nvSpPr>
          <p:cNvPr id="41" name="TextBox 40"/>
          <p:cNvSpPr txBox="1"/>
          <p:nvPr/>
        </p:nvSpPr>
        <p:spPr>
          <a:xfrm>
            <a:off x="841248" y="3886200"/>
            <a:ext cx="2651760" cy="365760"/>
          </a:xfrm>
          <a:prstGeom prst="rect">
            <a:avLst/>
          </a:prstGeom>
          <a:noFill/>
        </p:spPr>
        <p:txBody>
          <a:bodyPr wrap="square" lIns="0" rIns="0" tIns="0" bIns="0" anchor="ctr">
            <a:noAutofit/>
          </a:bodyPr>
          <a:lstStyle/>
          <a:p>
            <a:pPr algn="l"/>
            <a:r>
              <a:rPr sz="1200" b="0" i="0">
                <a:solidFill>
                  <a:srgbClr val="B3C2BD"/>
                </a:solidFill>
                <a:latin typeface="Barlow"/>
              </a:rPr>
              <a:t>Cost per customer</a:t>
            </a:r>
          </a:p>
        </p:txBody>
      </p:sp>
      <p:sp>
        <p:nvSpPr>
          <p:cNvPr id="42" name="TextBox 41"/>
          <p:cNvSpPr txBox="1"/>
          <p:nvPr/>
        </p:nvSpPr>
        <p:spPr>
          <a:xfrm>
            <a:off x="3493008" y="3886200"/>
            <a:ext cx="1005840" cy="365760"/>
          </a:xfrm>
          <a:prstGeom prst="rect">
            <a:avLst/>
          </a:prstGeom>
          <a:noFill/>
        </p:spPr>
        <p:txBody>
          <a:bodyPr wrap="square" lIns="0" rIns="0" tIns="0" bIns="0" anchor="ctr">
            <a:noAutofit/>
          </a:bodyPr>
          <a:lstStyle/>
          <a:p>
            <a:pPr algn="l"/>
            <a:r>
              <a:rPr sz="1250" b="1" i="0">
                <a:solidFill>
                  <a:srgbClr val="F3F5F8"/>
                </a:solidFill>
                <a:latin typeface="Barlow"/>
              </a:rPr>
              <a:t>$217 ✓</a:t>
            </a:r>
          </a:p>
        </p:txBody>
      </p:sp>
      <p:sp>
        <p:nvSpPr>
          <p:cNvPr id="43" name="Rounded Rectangle 42"/>
          <p:cNvSpPr/>
          <p:nvPr/>
        </p:nvSpPr>
        <p:spPr>
          <a:xfrm>
            <a:off x="4544568" y="4014216"/>
            <a:ext cx="2785720" cy="109728"/>
          </a:xfrm>
          <a:prstGeom prst="roundRect">
            <a:avLst>
              <a:gd name="adj" fmla="val 16666"/>
            </a:avLst>
          </a:prstGeom>
          <a:solidFill>
            <a:srgbClr val="1A272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4" name="Rounded Rectangle 43"/>
          <p:cNvSpPr/>
          <p:nvPr/>
        </p:nvSpPr>
        <p:spPr>
          <a:xfrm>
            <a:off x="5075171" y="4014216"/>
            <a:ext cx="2255116" cy="109728"/>
          </a:xfrm>
          <a:prstGeom prst="roundRect">
            <a:avLst>
              <a:gd name="adj" fmla="val 16666"/>
            </a:avLst>
          </a:prstGeom>
          <a:solidFill>
            <a:srgbClr val="2C937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5" name="Rounded Rectangle 44"/>
          <p:cNvSpPr/>
          <p:nvPr/>
        </p:nvSpPr>
        <p:spPr>
          <a:xfrm>
            <a:off x="7604608" y="4014216"/>
            <a:ext cx="2785720" cy="109728"/>
          </a:xfrm>
          <a:prstGeom prst="roundRect">
            <a:avLst>
              <a:gd name="adj" fmla="val 16666"/>
            </a:avLst>
          </a:prstGeom>
          <a:solidFill>
            <a:srgbClr val="1A272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6" name="Rounded Rectangle 45"/>
          <p:cNvSpPr/>
          <p:nvPr/>
        </p:nvSpPr>
        <p:spPr>
          <a:xfrm>
            <a:off x="7604608" y="4014216"/>
            <a:ext cx="2785720" cy="109728"/>
          </a:xfrm>
          <a:prstGeom prst="roundRect">
            <a:avLst>
              <a:gd name="adj" fmla="val 16666"/>
            </a:avLst>
          </a:prstGeom>
          <a:solidFill>
            <a:srgbClr val="C985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7" name="TextBox 46"/>
          <p:cNvSpPr txBox="1"/>
          <p:nvPr/>
        </p:nvSpPr>
        <p:spPr>
          <a:xfrm>
            <a:off x="10481767" y="3886200"/>
            <a:ext cx="1188720" cy="365760"/>
          </a:xfrm>
          <a:prstGeom prst="rect">
            <a:avLst/>
          </a:prstGeom>
          <a:noFill/>
        </p:spPr>
        <p:txBody>
          <a:bodyPr wrap="square" lIns="0" rIns="0" tIns="0" bIns="0" anchor="ctr">
            <a:noAutofit/>
          </a:bodyPr>
          <a:lstStyle/>
          <a:p>
            <a:pPr algn="l"/>
            <a:r>
              <a:rPr sz="1250" b="1" i="0">
                <a:solidFill>
                  <a:srgbClr val="F3F5F8"/>
                </a:solidFill>
                <a:latin typeface="Barlow"/>
              </a:rPr>
              <a:t>$268</a:t>
            </a:r>
          </a:p>
        </p:txBody>
      </p:sp>
      <p:cxnSp>
        <p:nvCxnSpPr>
          <p:cNvPr id="48" name="Connector 47"/>
          <p:cNvCxnSpPr/>
          <p:nvPr/>
        </p:nvCxnSpPr>
        <p:spPr>
          <a:xfrm>
            <a:off x="841248" y="4306824"/>
            <a:ext cx="10509199" cy="0"/>
          </a:xfrm>
          <a:prstGeom prst="line">
            <a:avLst/>
          </a:prstGeom>
          <a:ln w="9525">
            <a:solidFill>
              <a:srgbClr val="202D29"/>
            </a:solidFill>
          </a:ln>
        </p:spPr>
        <p:style>
          <a:lnRef idx="2">
            <a:schemeClr val="accent1"/>
          </a:lnRef>
          <a:fillRef idx="0">
            <a:schemeClr val="accent1"/>
          </a:fillRef>
          <a:effectRef idx="1">
            <a:schemeClr val="accent1"/>
          </a:effectRef>
          <a:fontRef idx="minor">
            <a:schemeClr val="tx1"/>
          </a:fontRef>
        </p:style>
      </p:cxnSp>
      <p:sp>
        <p:nvSpPr>
          <p:cNvPr id="49" name="TextBox 48"/>
          <p:cNvSpPr txBox="1"/>
          <p:nvPr/>
        </p:nvSpPr>
        <p:spPr>
          <a:xfrm>
            <a:off x="841248" y="4343400"/>
            <a:ext cx="2651760" cy="365760"/>
          </a:xfrm>
          <a:prstGeom prst="rect">
            <a:avLst/>
          </a:prstGeom>
          <a:noFill/>
        </p:spPr>
        <p:txBody>
          <a:bodyPr wrap="square" lIns="0" rIns="0" tIns="0" bIns="0" anchor="ctr">
            <a:noAutofit/>
          </a:bodyPr>
          <a:lstStyle/>
          <a:p>
            <a:pPr algn="l"/>
            <a:r>
              <a:rPr sz="1200" b="0" i="0">
                <a:solidFill>
                  <a:srgbClr val="B3C2BD"/>
                </a:solidFill>
                <a:latin typeface="Barlow"/>
              </a:rPr>
              <a:t>Revenue</a:t>
            </a:r>
          </a:p>
        </p:txBody>
      </p:sp>
      <p:sp>
        <p:nvSpPr>
          <p:cNvPr id="50" name="TextBox 49"/>
          <p:cNvSpPr txBox="1"/>
          <p:nvPr/>
        </p:nvSpPr>
        <p:spPr>
          <a:xfrm>
            <a:off x="3493008" y="4343400"/>
            <a:ext cx="1005840" cy="365760"/>
          </a:xfrm>
          <a:prstGeom prst="rect">
            <a:avLst/>
          </a:prstGeom>
          <a:noFill/>
        </p:spPr>
        <p:txBody>
          <a:bodyPr wrap="square" lIns="0" rIns="0" tIns="0" bIns="0" anchor="ctr">
            <a:noAutofit/>
          </a:bodyPr>
          <a:lstStyle/>
          <a:p>
            <a:pPr algn="l"/>
            <a:r>
              <a:rPr sz="1250" b="1" i="0">
                <a:solidFill>
                  <a:srgbClr val="F3F5F8"/>
                </a:solidFill>
                <a:latin typeface="Barlow"/>
              </a:rPr>
              <a:t>$100K ✓</a:t>
            </a:r>
          </a:p>
        </p:txBody>
      </p:sp>
      <p:sp>
        <p:nvSpPr>
          <p:cNvPr id="51" name="Rounded Rectangle 50"/>
          <p:cNvSpPr/>
          <p:nvPr/>
        </p:nvSpPr>
        <p:spPr>
          <a:xfrm>
            <a:off x="4544568" y="4471416"/>
            <a:ext cx="2785720" cy="109728"/>
          </a:xfrm>
          <a:prstGeom prst="roundRect">
            <a:avLst>
              <a:gd name="adj" fmla="val 16666"/>
            </a:avLst>
          </a:prstGeom>
          <a:solidFill>
            <a:srgbClr val="1A272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52" name="Rounded Rectangle 51"/>
          <p:cNvSpPr/>
          <p:nvPr/>
        </p:nvSpPr>
        <p:spPr>
          <a:xfrm>
            <a:off x="4544568" y="4471416"/>
            <a:ext cx="2785720" cy="109728"/>
          </a:xfrm>
          <a:prstGeom prst="roundRect">
            <a:avLst>
              <a:gd name="adj" fmla="val 16666"/>
            </a:avLst>
          </a:prstGeom>
          <a:solidFill>
            <a:srgbClr val="2C937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53" name="Rounded Rectangle 52"/>
          <p:cNvSpPr/>
          <p:nvPr/>
        </p:nvSpPr>
        <p:spPr>
          <a:xfrm>
            <a:off x="7604608" y="4471416"/>
            <a:ext cx="2785720" cy="109728"/>
          </a:xfrm>
          <a:prstGeom prst="roundRect">
            <a:avLst>
              <a:gd name="adj" fmla="val 16666"/>
            </a:avLst>
          </a:prstGeom>
          <a:solidFill>
            <a:srgbClr val="1A272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54" name="Rounded Rectangle 53"/>
          <p:cNvSpPr/>
          <p:nvPr/>
        </p:nvSpPr>
        <p:spPr>
          <a:xfrm>
            <a:off x="7604608" y="4471416"/>
            <a:ext cx="1793772" cy="109728"/>
          </a:xfrm>
          <a:prstGeom prst="roundRect">
            <a:avLst>
              <a:gd name="adj" fmla="val 16666"/>
            </a:avLst>
          </a:prstGeom>
          <a:solidFill>
            <a:srgbClr val="C985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55" name="TextBox 54"/>
          <p:cNvSpPr txBox="1"/>
          <p:nvPr/>
        </p:nvSpPr>
        <p:spPr>
          <a:xfrm>
            <a:off x="10481767" y="4343400"/>
            <a:ext cx="1188720" cy="365760"/>
          </a:xfrm>
          <a:prstGeom prst="rect">
            <a:avLst/>
          </a:prstGeom>
          <a:noFill/>
        </p:spPr>
        <p:txBody>
          <a:bodyPr wrap="square" lIns="0" rIns="0" tIns="0" bIns="0" anchor="ctr">
            <a:noAutofit/>
          </a:bodyPr>
          <a:lstStyle/>
          <a:p>
            <a:pPr algn="l"/>
            <a:r>
              <a:rPr sz="1250" b="1" i="0">
                <a:solidFill>
                  <a:srgbClr val="F3F5F8"/>
                </a:solidFill>
                <a:latin typeface="Barlow"/>
              </a:rPr>
              <a:t>$64.4K</a:t>
            </a:r>
          </a:p>
        </p:txBody>
      </p:sp>
      <p:cxnSp>
        <p:nvCxnSpPr>
          <p:cNvPr id="56" name="Connector 55"/>
          <p:cNvCxnSpPr/>
          <p:nvPr/>
        </p:nvCxnSpPr>
        <p:spPr>
          <a:xfrm>
            <a:off x="841248" y="4764024"/>
            <a:ext cx="10509199" cy="0"/>
          </a:xfrm>
          <a:prstGeom prst="line">
            <a:avLst/>
          </a:prstGeom>
          <a:ln w="9525">
            <a:solidFill>
              <a:srgbClr val="202D29"/>
            </a:solidFill>
          </a:ln>
        </p:spPr>
        <p:style>
          <a:lnRef idx="2">
            <a:schemeClr val="accent1"/>
          </a:lnRef>
          <a:fillRef idx="0">
            <a:schemeClr val="accent1"/>
          </a:fillRef>
          <a:effectRef idx="1">
            <a:schemeClr val="accent1"/>
          </a:effectRef>
          <a:fontRef idx="minor">
            <a:schemeClr val="tx1"/>
          </a:fontRef>
        </p:style>
      </p:cxnSp>
      <p:sp>
        <p:nvSpPr>
          <p:cNvPr id="57" name="TextBox 56"/>
          <p:cNvSpPr txBox="1"/>
          <p:nvPr/>
        </p:nvSpPr>
        <p:spPr>
          <a:xfrm>
            <a:off x="841248" y="4800600"/>
            <a:ext cx="2651760" cy="365760"/>
          </a:xfrm>
          <a:prstGeom prst="rect">
            <a:avLst/>
          </a:prstGeom>
          <a:noFill/>
        </p:spPr>
        <p:txBody>
          <a:bodyPr wrap="square" lIns="0" rIns="0" tIns="0" bIns="0" anchor="ctr">
            <a:noAutofit/>
          </a:bodyPr>
          <a:lstStyle/>
          <a:p>
            <a:pPr algn="l"/>
            <a:r>
              <a:rPr sz="1200" b="0" i="0">
                <a:solidFill>
                  <a:srgbClr val="B3C2BD"/>
                </a:solidFill>
                <a:latin typeface="Barlow"/>
              </a:rPr>
              <a:t>ROAS</a:t>
            </a:r>
          </a:p>
        </p:txBody>
      </p:sp>
      <p:sp>
        <p:nvSpPr>
          <p:cNvPr id="58" name="TextBox 57"/>
          <p:cNvSpPr txBox="1"/>
          <p:nvPr/>
        </p:nvSpPr>
        <p:spPr>
          <a:xfrm>
            <a:off x="3493008" y="4800600"/>
            <a:ext cx="1005840" cy="365760"/>
          </a:xfrm>
          <a:prstGeom prst="rect">
            <a:avLst/>
          </a:prstGeom>
          <a:noFill/>
        </p:spPr>
        <p:txBody>
          <a:bodyPr wrap="square" lIns="0" rIns="0" tIns="0" bIns="0" anchor="ctr">
            <a:noAutofit/>
          </a:bodyPr>
          <a:lstStyle/>
          <a:p>
            <a:pPr algn="l"/>
            <a:r>
              <a:rPr sz="1250" b="1" i="0">
                <a:solidFill>
                  <a:srgbClr val="F3F5F8"/>
                </a:solidFill>
                <a:latin typeface="Barlow"/>
              </a:rPr>
              <a:t>5.3x</a:t>
            </a:r>
          </a:p>
        </p:txBody>
      </p:sp>
      <p:sp>
        <p:nvSpPr>
          <p:cNvPr id="59" name="Rounded Rectangle 58"/>
          <p:cNvSpPr/>
          <p:nvPr/>
        </p:nvSpPr>
        <p:spPr>
          <a:xfrm>
            <a:off x="4544568" y="4928616"/>
            <a:ext cx="2785720" cy="109728"/>
          </a:xfrm>
          <a:prstGeom prst="roundRect">
            <a:avLst>
              <a:gd name="adj" fmla="val 16666"/>
            </a:avLst>
          </a:prstGeom>
          <a:solidFill>
            <a:srgbClr val="1A272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60" name="Rounded Rectangle 59"/>
          <p:cNvSpPr/>
          <p:nvPr/>
        </p:nvSpPr>
        <p:spPr>
          <a:xfrm>
            <a:off x="5240998" y="4928616"/>
            <a:ext cx="2089290" cy="109728"/>
          </a:xfrm>
          <a:prstGeom prst="roundRect">
            <a:avLst>
              <a:gd name="adj" fmla="val 16666"/>
            </a:avLst>
          </a:prstGeom>
          <a:solidFill>
            <a:srgbClr val="2C937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61" name="Rounded Rectangle 60"/>
          <p:cNvSpPr/>
          <p:nvPr/>
        </p:nvSpPr>
        <p:spPr>
          <a:xfrm>
            <a:off x="7604608" y="4928616"/>
            <a:ext cx="2785720" cy="109728"/>
          </a:xfrm>
          <a:prstGeom prst="roundRect">
            <a:avLst>
              <a:gd name="adj" fmla="val 16666"/>
            </a:avLst>
          </a:prstGeom>
          <a:solidFill>
            <a:srgbClr val="1A272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62" name="Rounded Rectangle 61"/>
          <p:cNvSpPr/>
          <p:nvPr/>
        </p:nvSpPr>
        <p:spPr>
          <a:xfrm>
            <a:off x="7604608" y="4928616"/>
            <a:ext cx="2785720" cy="109728"/>
          </a:xfrm>
          <a:prstGeom prst="roundRect">
            <a:avLst>
              <a:gd name="adj" fmla="val 16666"/>
            </a:avLst>
          </a:prstGeom>
          <a:solidFill>
            <a:srgbClr val="C985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63" name="TextBox 62"/>
          <p:cNvSpPr txBox="1"/>
          <p:nvPr/>
        </p:nvSpPr>
        <p:spPr>
          <a:xfrm>
            <a:off x="10481767" y="4800600"/>
            <a:ext cx="1188720" cy="365760"/>
          </a:xfrm>
          <a:prstGeom prst="rect">
            <a:avLst/>
          </a:prstGeom>
          <a:noFill/>
        </p:spPr>
        <p:txBody>
          <a:bodyPr wrap="square" lIns="0" rIns="0" tIns="0" bIns="0" anchor="ctr">
            <a:noAutofit/>
          </a:bodyPr>
          <a:lstStyle/>
          <a:p>
            <a:pPr algn="l"/>
            <a:r>
              <a:rPr sz="1250" b="1" i="0">
                <a:solidFill>
                  <a:srgbClr val="F3F5F8"/>
                </a:solidFill>
                <a:latin typeface="Barlow"/>
              </a:rPr>
              <a:t>7.1x ✓</a:t>
            </a:r>
          </a:p>
        </p:txBody>
      </p:sp>
      <p:sp>
        <p:nvSpPr>
          <p:cNvPr id="64" name="TextBox 63"/>
          <p:cNvSpPr txBox="1"/>
          <p:nvPr/>
        </p:nvSpPr>
        <p:spPr>
          <a:xfrm>
            <a:off x="841248" y="5276088"/>
            <a:ext cx="10509199" cy="237744"/>
          </a:xfrm>
          <a:prstGeom prst="rect">
            <a:avLst/>
          </a:prstGeom>
          <a:noFill/>
        </p:spPr>
        <p:txBody>
          <a:bodyPr wrap="square" lIns="0" rIns="0" tIns="0" bIns="0" anchor="t">
            <a:noAutofit/>
          </a:bodyPr>
          <a:lstStyle/>
          <a:p>
            <a:pPr algn="l"/>
            <a:r>
              <a:rPr sz="1050" b="0" i="0">
                <a:solidFill>
                  <a:srgbClr val="859791"/>
                </a:solidFill>
                <a:latin typeface="Barlow"/>
              </a:rPr>
              <a:t>Google Ads vs Meta Ads in September. A check marks the better value on each line.</a:t>
            </a:r>
          </a:p>
        </p:txBody>
      </p:sp>
      <p:sp>
        <p:nvSpPr>
          <p:cNvPr id="65" name="TextBox 64"/>
          <p:cNvSpPr txBox="1"/>
          <p:nvPr/>
        </p:nvSpPr>
        <p:spPr>
          <a:xfrm>
            <a:off x="566928" y="6437376"/>
            <a:ext cx="7315200" cy="228600"/>
          </a:xfrm>
          <a:prstGeom prst="rect">
            <a:avLst/>
          </a:prstGeom>
          <a:noFill/>
        </p:spPr>
        <p:txBody>
          <a:bodyPr wrap="square" lIns="0" rIns="0" tIns="0" bIns="0" anchor="t">
            <a:noAutofit/>
          </a:bodyPr>
          <a:lstStyle/>
          <a:p>
            <a:pPr algn="l"/>
            <a:r>
              <a:rPr sz="900" b="0" i="0">
                <a:solidFill>
                  <a:srgbClr val="859791"/>
                </a:solidFill>
                <a:latin typeface="Barlow Condensed"/>
              </a:rPr>
              <a:t>Full-funnel performance, Northwind Dental</a:t>
            </a:r>
          </a:p>
        </p:txBody>
      </p:sp>
      <p:sp>
        <p:nvSpPr>
          <p:cNvPr id="66" name="TextBox 65"/>
          <p:cNvSpPr txBox="1"/>
          <p:nvPr/>
        </p:nvSpPr>
        <p:spPr>
          <a:xfrm>
            <a:off x="9795967" y="6437376"/>
            <a:ext cx="1828800" cy="228600"/>
          </a:xfrm>
          <a:prstGeom prst="rect">
            <a:avLst/>
          </a:prstGeom>
          <a:noFill/>
        </p:spPr>
        <p:txBody>
          <a:bodyPr wrap="square" lIns="0" rIns="0" tIns="0" bIns="0" anchor="t">
            <a:noAutofit/>
          </a:bodyPr>
          <a:lstStyle/>
          <a:p>
            <a:pPr algn="r"/>
            <a:r>
              <a:rPr sz="900" b="0" i="0">
                <a:solidFill>
                  <a:srgbClr val="859791"/>
                </a:solidFill>
                <a:latin typeface="Barlow Condensed"/>
              </a:rPr>
              <a:t>6 / 9</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05110E"/>
        </a:solidFill>
        <a:effectLst/>
      </p:bgPr>
    </p:bg>
    <p:spTree>
      <p:nvGrpSpPr>
        <p:cNvPr id="1" name=""/>
        <p:cNvGrpSpPr/>
        <p:nvPr/>
      </p:nvGrpSpPr>
      <p:grpSpPr/>
      <p:sp>
        <p:nvSpPr>
          <p:cNvPr id="2" name="TextBox 1"/>
          <p:cNvSpPr txBox="1"/>
          <p:nvPr/>
        </p:nvSpPr>
        <p:spPr>
          <a:xfrm>
            <a:off x="566928" y="420624"/>
            <a:ext cx="11057839" cy="256032"/>
          </a:xfrm>
          <a:prstGeom prst="rect">
            <a:avLst/>
          </a:prstGeom>
          <a:noFill/>
        </p:spPr>
        <p:txBody>
          <a:bodyPr wrap="square" lIns="0" rIns="0" tIns="0" bIns="0" anchor="t">
            <a:noAutofit/>
          </a:bodyPr>
          <a:lstStyle/>
          <a:p>
            <a:pPr algn="l"/>
            <a:r>
              <a:rPr sz="1200" b="1" i="0">
                <a:solidFill>
                  <a:srgbClr val="47A58E"/>
                </a:solidFill>
                <a:latin typeface="Barlow"/>
              </a:rPr>
              <a:t>Next steps</a:t>
            </a:r>
          </a:p>
        </p:txBody>
      </p:sp>
      <p:sp>
        <p:nvSpPr>
          <p:cNvPr id="3" name="TextBox 2"/>
          <p:cNvSpPr txBox="1"/>
          <p:nvPr/>
        </p:nvSpPr>
        <p:spPr>
          <a:xfrm>
            <a:off x="566928" y="713232"/>
            <a:ext cx="11057839" cy="573024"/>
          </a:xfrm>
          <a:prstGeom prst="rect">
            <a:avLst/>
          </a:prstGeom>
          <a:noFill/>
        </p:spPr>
        <p:txBody>
          <a:bodyPr wrap="square" lIns="0" rIns="0" tIns="0" bIns="0" anchor="t">
            <a:noAutofit/>
          </a:bodyPr>
          <a:lstStyle/>
          <a:p>
            <a:pPr algn="l">
              <a:lnSpc>
                <a:spcPct val="100000"/>
              </a:lnSpc>
            </a:pPr>
            <a:r>
              <a:rPr sz="3400" b="1" i="0">
                <a:solidFill>
                  <a:srgbClr val="F3F5F8"/>
                </a:solidFill>
                <a:latin typeface="Barlow"/>
              </a:rPr>
              <a:t>What to do </a:t>
            </a:r>
            <a:r>
              <a:rPr sz="3400" b="1" i="0">
                <a:solidFill>
                  <a:srgbClr val="47A58E"/>
                </a:solidFill>
                <a:latin typeface="Barlow"/>
              </a:rPr>
              <a:t>next</a:t>
            </a:r>
            <a:r>
              <a:rPr sz="3400" b="1" i="0">
                <a:solidFill>
                  <a:srgbClr val="F3F5F8"/>
                </a:solidFill>
                <a:latin typeface="Barlow"/>
              </a:rPr>
              <a:t>.</a:t>
            </a:r>
          </a:p>
        </p:txBody>
      </p:sp>
      <p:sp>
        <p:nvSpPr>
          <p:cNvPr id="4" name="Rounded Rectangle 3"/>
          <p:cNvSpPr/>
          <p:nvPr/>
        </p:nvSpPr>
        <p:spPr>
          <a:xfrm>
            <a:off x="566928" y="1505712"/>
            <a:ext cx="5437480" cy="2194560"/>
          </a:xfrm>
          <a:prstGeom prst="roundRect">
            <a:avLst>
              <a:gd name="adj" fmla="val 6666"/>
            </a:avLst>
          </a:prstGeom>
          <a:solidFill>
            <a:srgbClr val="0C1A16"/>
          </a:solidFill>
          <a:ln w="9525">
            <a:solidFill>
              <a:srgbClr val="202D29"/>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5" name="TextBox 4"/>
          <p:cNvSpPr txBox="1"/>
          <p:nvPr/>
        </p:nvSpPr>
        <p:spPr>
          <a:xfrm>
            <a:off x="804672" y="1706880"/>
            <a:ext cx="822960" cy="457200"/>
          </a:xfrm>
          <a:prstGeom prst="rect">
            <a:avLst/>
          </a:prstGeom>
          <a:noFill/>
        </p:spPr>
        <p:txBody>
          <a:bodyPr wrap="square" lIns="0" rIns="0" tIns="0" bIns="0" anchor="t">
            <a:noAutofit/>
          </a:bodyPr>
          <a:lstStyle/>
          <a:p>
            <a:pPr algn="l"/>
            <a:r>
              <a:rPr sz="2600" b="1" i="0">
                <a:solidFill>
                  <a:srgbClr val="47A58E"/>
                </a:solidFill>
                <a:latin typeface="Barlow Condensed"/>
              </a:rPr>
              <a:t>01</a:t>
            </a:r>
          </a:p>
        </p:txBody>
      </p:sp>
      <p:sp>
        <p:nvSpPr>
          <p:cNvPr id="6" name="TextBox 5"/>
          <p:cNvSpPr txBox="1"/>
          <p:nvPr/>
        </p:nvSpPr>
        <p:spPr>
          <a:xfrm>
            <a:off x="804672" y="2200656"/>
            <a:ext cx="4961992" cy="201168"/>
          </a:xfrm>
          <a:prstGeom prst="rect">
            <a:avLst/>
          </a:prstGeom>
          <a:noFill/>
        </p:spPr>
        <p:txBody>
          <a:bodyPr wrap="square" lIns="0" rIns="0" tIns="0" bIns="0" anchor="t">
            <a:noAutofit/>
          </a:bodyPr>
          <a:lstStyle/>
          <a:p>
            <a:pPr algn="l"/>
            <a:r>
              <a:rPr sz="950" b="0" i="0">
                <a:solidFill>
                  <a:srgbClr val="859791"/>
                </a:solidFill>
                <a:latin typeface="Barlow Condensed"/>
              </a:rPr>
              <a:t>This week</a:t>
            </a:r>
          </a:p>
        </p:txBody>
      </p:sp>
      <p:sp>
        <p:nvSpPr>
          <p:cNvPr id="7" name="TextBox 6"/>
          <p:cNvSpPr txBox="1"/>
          <p:nvPr/>
        </p:nvSpPr>
        <p:spPr>
          <a:xfrm>
            <a:off x="804672" y="2420112"/>
            <a:ext cx="4961992" cy="320040"/>
          </a:xfrm>
          <a:prstGeom prst="rect">
            <a:avLst/>
          </a:prstGeom>
          <a:noFill/>
        </p:spPr>
        <p:txBody>
          <a:bodyPr wrap="square" lIns="0" rIns="0" tIns="0" bIns="0" anchor="t">
            <a:noAutofit/>
          </a:bodyPr>
          <a:lstStyle/>
          <a:p>
            <a:pPr algn="l"/>
            <a:r>
              <a:rPr sz="1800" b="1" i="0">
                <a:solidFill>
                  <a:srgbClr val="F3F5F8"/>
                </a:solidFill>
                <a:latin typeface="Barlow"/>
              </a:rPr>
              <a:t>Follow up every </a:t>
            </a:r>
            <a:r>
              <a:rPr sz="1800" b="1" i="0">
                <a:solidFill>
                  <a:srgbClr val="47A58E"/>
                </a:solidFill>
                <a:latin typeface="Barlow"/>
              </a:rPr>
              <a:t>form lead</a:t>
            </a:r>
          </a:p>
        </p:txBody>
      </p:sp>
      <p:sp>
        <p:nvSpPr>
          <p:cNvPr id="8" name="TextBox 7"/>
          <p:cNvSpPr txBox="1"/>
          <p:nvPr/>
        </p:nvSpPr>
        <p:spPr>
          <a:xfrm>
            <a:off x="804672" y="2785872"/>
            <a:ext cx="4961992" cy="493776"/>
          </a:xfrm>
          <a:prstGeom prst="rect">
            <a:avLst/>
          </a:prstGeom>
          <a:noFill/>
        </p:spPr>
        <p:txBody>
          <a:bodyPr wrap="square" lIns="0" rIns="0" tIns="0" bIns="0" anchor="t">
            <a:noAutofit/>
          </a:bodyPr>
          <a:lstStyle/>
          <a:p>
            <a:pPr algn="l">
              <a:lnSpc>
                <a:spcPct val="112000"/>
              </a:lnSpc>
            </a:pPr>
            <a:r>
              <a:rPr sz="1200" b="0" i="0">
                <a:solidFill>
                  <a:srgbClr val="B3C2BD"/>
                </a:solidFill>
                <a:latin typeface="Barlow"/>
              </a:rPr>
              <a:t>621 of 1,120 leads (55%) never became a deal in HubSpot. Make sure each form submission lands in HubSpot and gets a reply.</a:t>
            </a:r>
          </a:p>
        </p:txBody>
      </p:sp>
      <p:sp>
        <p:nvSpPr>
          <p:cNvPr id="9" name="Rounded Rectangle 8"/>
          <p:cNvSpPr/>
          <p:nvPr/>
        </p:nvSpPr>
        <p:spPr>
          <a:xfrm>
            <a:off x="804672" y="3352800"/>
            <a:ext cx="902056" cy="219456"/>
          </a:xfrm>
          <a:prstGeom prst="roundRect">
            <a:avLst>
              <a:gd name="adj" fmla="val 50000"/>
            </a:avLst>
          </a:prstGeom>
          <a:solidFill>
            <a:srgbClr val="302A2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0" name="TextBox 9"/>
          <p:cNvSpPr txBox="1"/>
          <p:nvPr/>
        </p:nvSpPr>
        <p:spPr>
          <a:xfrm>
            <a:off x="804672" y="3352800"/>
            <a:ext cx="902056" cy="219456"/>
          </a:xfrm>
          <a:prstGeom prst="rect">
            <a:avLst/>
          </a:prstGeom>
          <a:noFill/>
        </p:spPr>
        <p:txBody>
          <a:bodyPr wrap="square" lIns="0" rIns="0" tIns="0" bIns="0" anchor="ctr">
            <a:noAutofit/>
          </a:bodyPr>
          <a:lstStyle/>
          <a:p>
            <a:pPr algn="ctr"/>
            <a:r>
              <a:rPr sz="900" b="1" i="0">
                <a:solidFill>
                  <a:srgbClr val="FF7B7B"/>
                </a:solidFill>
                <a:latin typeface="Barlow"/>
              </a:rPr>
              <a:t>High impact</a:t>
            </a:r>
          </a:p>
        </p:txBody>
      </p:sp>
      <p:sp>
        <p:nvSpPr>
          <p:cNvPr id="11" name="Rounded Rectangle 10"/>
          <p:cNvSpPr/>
          <p:nvPr/>
        </p:nvSpPr>
        <p:spPr>
          <a:xfrm>
            <a:off x="1798168" y="3352800"/>
            <a:ext cx="844448" cy="219456"/>
          </a:xfrm>
          <a:prstGeom prst="roundRect">
            <a:avLst>
              <a:gd name="adj" fmla="val 50000"/>
            </a:avLst>
          </a:prstGeom>
          <a:solidFill>
            <a:srgbClr val="1424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2" name="TextBox 11"/>
          <p:cNvSpPr txBox="1"/>
          <p:nvPr/>
        </p:nvSpPr>
        <p:spPr>
          <a:xfrm>
            <a:off x="1798168" y="3352800"/>
            <a:ext cx="844448" cy="219456"/>
          </a:xfrm>
          <a:prstGeom prst="rect">
            <a:avLst/>
          </a:prstGeom>
          <a:noFill/>
        </p:spPr>
        <p:txBody>
          <a:bodyPr wrap="square" lIns="0" rIns="0" tIns="0" bIns="0" anchor="ctr">
            <a:noAutofit/>
          </a:bodyPr>
          <a:lstStyle/>
          <a:p>
            <a:pPr algn="ctr"/>
            <a:r>
              <a:rPr sz="900" b="1" i="0">
                <a:solidFill>
                  <a:srgbClr val="B3C2BD"/>
                </a:solidFill>
                <a:latin typeface="Barlow"/>
              </a:rPr>
              <a:t>Low effort</a:t>
            </a:r>
          </a:p>
        </p:txBody>
      </p:sp>
      <p:sp>
        <p:nvSpPr>
          <p:cNvPr id="13" name="Rounded Rectangle 12"/>
          <p:cNvSpPr/>
          <p:nvPr/>
        </p:nvSpPr>
        <p:spPr>
          <a:xfrm>
            <a:off x="6187288" y="1505712"/>
            <a:ext cx="5437480" cy="2194560"/>
          </a:xfrm>
          <a:prstGeom prst="roundRect">
            <a:avLst>
              <a:gd name="adj" fmla="val 6666"/>
            </a:avLst>
          </a:prstGeom>
          <a:solidFill>
            <a:srgbClr val="0C1A16"/>
          </a:solidFill>
          <a:ln w="9525">
            <a:solidFill>
              <a:srgbClr val="202D29"/>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4" name="TextBox 13"/>
          <p:cNvSpPr txBox="1"/>
          <p:nvPr/>
        </p:nvSpPr>
        <p:spPr>
          <a:xfrm>
            <a:off x="6425032" y="1706880"/>
            <a:ext cx="822960" cy="457200"/>
          </a:xfrm>
          <a:prstGeom prst="rect">
            <a:avLst/>
          </a:prstGeom>
          <a:noFill/>
        </p:spPr>
        <p:txBody>
          <a:bodyPr wrap="square" lIns="0" rIns="0" tIns="0" bIns="0" anchor="t">
            <a:noAutofit/>
          </a:bodyPr>
          <a:lstStyle/>
          <a:p>
            <a:pPr algn="l"/>
            <a:r>
              <a:rPr sz="2600" b="1" i="0">
                <a:solidFill>
                  <a:srgbClr val="47A58E"/>
                </a:solidFill>
                <a:latin typeface="Barlow Condensed"/>
              </a:rPr>
              <a:t>02</a:t>
            </a:r>
          </a:p>
        </p:txBody>
      </p:sp>
      <p:sp>
        <p:nvSpPr>
          <p:cNvPr id="15" name="TextBox 14"/>
          <p:cNvSpPr txBox="1"/>
          <p:nvPr/>
        </p:nvSpPr>
        <p:spPr>
          <a:xfrm>
            <a:off x="6425032" y="2200656"/>
            <a:ext cx="4961992" cy="201168"/>
          </a:xfrm>
          <a:prstGeom prst="rect">
            <a:avLst/>
          </a:prstGeom>
          <a:noFill/>
        </p:spPr>
        <p:txBody>
          <a:bodyPr wrap="square" lIns="0" rIns="0" tIns="0" bIns="0" anchor="t">
            <a:noAutofit/>
          </a:bodyPr>
          <a:lstStyle/>
          <a:p>
            <a:pPr algn="l"/>
            <a:r>
              <a:rPr sz="950" b="0" i="0">
                <a:solidFill>
                  <a:srgbClr val="859791"/>
                </a:solidFill>
                <a:latin typeface="Barlow Condensed"/>
              </a:rPr>
              <a:t>This month</a:t>
            </a:r>
          </a:p>
        </p:txBody>
      </p:sp>
      <p:sp>
        <p:nvSpPr>
          <p:cNvPr id="16" name="TextBox 15"/>
          <p:cNvSpPr txBox="1"/>
          <p:nvPr/>
        </p:nvSpPr>
        <p:spPr>
          <a:xfrm>
            <a:off x="6425032" y="2420112"/>
            <a:ext cx="4961992" cy="320040"/>
          </a:xfrm>
          <a:prstGeom prst="rect">
            <a:avLst/>
          </a:prstGeom>
          <a:noFill/>
        </p:spPr>
        <p:txBody>
          <a:bodyPr wrap="square" lIns="0" rIns="0" tIns="0" bIns="0" anchor="t">
            <a:noAutofit/>
          </a:bodyPr>
          <a:lstStyle/>
          <a:p>
            <a:pPr algn="l"/>
            <a:r>
              <a:rPr sz="1800" b="1" i="0">
                <a:solidFill>
                  <a:srgbClr val="F3F5F8"/>
                </a:solidFill>
                <a:latin typeface="Barlow"/>
              </a:rPr>
              <a:t>Test more budget on </a:t>
            </a:r>
            <a:r>
              <a:rPr sz="1800" b="1" i="0">
                <a:solidFill>
                  <a:srgbClr val="47A58E"/>
                </a:solidFill>
                <a:latin typeface="Barlow"/>
              </a:rPr>
              <a:t>Meta Ads</a:t>
            </a:r>
          </a:p>
        </p:txBody>
      </p:sp>
      <p:sp>
        <p:nvSpPr>
          <p:cNvPr id="17" name="TextBox 16"/>
          <p:cNvSpPr txBox="1"/>
          <p:nvPr/>
        </p:nvSpPr>
        <p:spPr>
          <a:xfrm>
            <a:off x="6425032" y="2785872"/>
            <a:ext cx="4961992" cy="493776"/>
          </a:xfrm>
          <a:prstGeom prst="rect">
            <a:avLst/>
          </a:prstGeom>
          <a:noFill/>
        </p:spPr>
        <p:txBody>
          <a:bodyPr wrap="square" lIns="0" rIns="0" tIns="0" bIns="0" anchor="t">
            <a:noAutofit/>
          </a:bodyPr>
          <a:lstStyle/>
          <a:p>
            <a:pPr algn="l">
              <a:lnSpc>
                <a:spcPct val="112000"/>
              </a:lnSpc>
            </a:pPr>
            <a:r>
              <a:rPr sz="1050" b="0" i="0">
                <a:solidFill>
                  <a:srgbClr val="B3C2BD"/>
                </a:solidFill>
                <a:latin typeface="Barlow"/>
              </a:rPr>
              <a:t>It returned $7.08 per $1 of spend (34 customers at $268 each), the best of your ad platforms (Google Ads $5.31). Add budget in steps and watch cost per customer.</a:t>
            </a:r>
          </a:p>
        </p:txBody>
      </p:sp>
      <p:sp>
        <p:nvSpPr>
          <p:cNvPr id="18" name="Rounded Rectangle 17"/>
          <p:cNvSpPr/>
          <p:nvPr/>
        </p:nvSpPr>
        <p:spPr>
          <a:xfrm>
            <a:off x="6425032" y="3352800"/>
            <a:ext cx="1085850" cy="219456"/>
          </a:xfrm>
          <a:prstGeom prst="roundRect">
            <a:avLst>
              <a:gd name="adj" fmla="val 50000"/>
            </a:avLst>
          </a:prstGeom>
          <a:solidFill>
            <a:srgbClr val="2D312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9" name="TextBox 18"/>
          <p:cNvSpPr txBox="1"/>
          <p:nvPr/>
        </p:nvSpPr>
        <p:spPr>
          <a:xfrm>
            <a:off x="6425032" y="3352800"/>
            <a:ext cx="1085850" cy="219456"/>
          </a:xfrm>
          <a:prstGeom prst="rect">
            <a:avLst/>
          </a:prstGeom>
          <a:noFill/>
        </p:spPr>
        <p:txBody>
          <a:bodyPr wrap="square" lIns="0" rIns="0" tIns="0" bIns="0" anchor="ctr">
            <a:noAutofit/>
          </a:bodyPr>
          <a:lstStyle/>
          <a:p>
            <a:pPr algn="ctr"/>
            <a:r>
              <a:rPr sz="900" b="1" i="0">
                <a:solidFill>
                  <a:srgbClr val="F6BE5A"/>
                </a:solidFill>
                <a:latin typeface="Barlow"/>
              </a:rPr>
              <a:t>Medium impact</a:t>
            </a:r>
          </a:p>
        </p:txBody>
      </p:sp>
      <p:sp>
        <p:nvSpPr>
          <p:cNvPr id="20" name="Rounded Rectangle 19"/>
          <p:cNvSpPr/>
          <p:nvPr/>
        </p:nvSpPr>
        <p:spPr>
          <a:xfrm>
            <a:off x="7602322" y="3352800"/>
            <a:ext cx="844448" cy="219456"/>
          </a:xfrm>
          <a:prstGeom prst="roundRect">
            <a:avLst>
              <a:gd name="adj" fmla="val 50000"/>
            </a:avLst>
          </a:prstGeom>
          <a:solidFill>
            <a:srgbClr val="1424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1" name="TextBox 20"/>
          <p:cNvSpPr txBox="1"/>
          <p:nvPr/>
        </p:nvSpPr>
        <p:spPr>
          <a:xfrm>
            <a:off x="7602322" y="3352800"/>
            <a:ext cx="844448" cy="219456"/>
          </a:xfrm>
          <a:prstGeom prst="rect">
            <a:avLst/>
          </a:prstGeom>
          <a:noFill/>
        </p:spPr>
        <p:txBody>
          <a:bodyPr wrap="square" lIns="0" rIns="0" tIns="0" bIns="0" anchor="ctr">
            <a:noAutofit/>
          </a:bodyPr>
          <a:lstStyle/>
          <a:p>
            <a:pPr algn="ctr"/>
            <a:r>
              <a:rPr sz="900" b="1" i="0">
                <a:solidFill>
                  <a:srgbClr val="B3C2BD"/>
                </a:solidFill>
                <a:latin typeface="Barlow"/>
              </a:rPr>
              <a:t>Low effort</a:t>
            </a:r>
          </a:p>
        </p:txBody>
      </p:sp>
      <p:sp>
        <p:nvSpPr>
          <p:cNvPr id="22" name="TextBox 21"/>
          <p:cNvSpPr txBox="1"/>
          <p:nvPr/>
        </p:nvSpPr>
        <p:spPr>
          <a:xfrm>
            <a:off x="566928" y="6437376"/>
            <a:ext cx="7315200" cy="228600"/>
          </a:xfrm>
          <a:prstGeom prst="rect">
            <a:avLst/>
          </a:prstGeom>
          <a:noFill/>
        </p:spPr>
        <p:txBody>
          <a:bodyPr wrap="square" lIns="0" rIns="0" tIns="0" bIns="0" anchor="t">
            <a:noAutofit/>
          </a:bodyPr>
          <a:lstStyle/>
          <a:p>
            <a:pPr algn="l"/>
            <a:r>
              <a:rPr sz="900" b="0" i="0">
                <a:solidFill>
                  <a:srgbClr val="859791"/>
                </a:solidFill>
                <a:latin typeface="Barlow Condensed"/>
              </a:rPr>
              <a:t>Full-funnel performance, Northwind Dental</a:t>
            </a:r>
          </a:p>
        </p:txBody>
      </p:sp>
      <p:sp>
        <p:nvSpPr>
          <p:cNvPr id="23" name="TextBox 22"/>
          <p:cNvSpPr txBox="1"/>
          <p:nvPr/>
        </p:nvSpPr>
        <p:spPr>
          <a:xfrm>
            <a:off x="9795967" y="6437376"/>
            <a:ext cx="1828800" cy="228600"/>
          </a:xfrm>
          <a:prstGeom prst="rect">
            <a:avLst/>
          </a:prstGeom>
          <a:noFill/>
        </p:spPr>
        <p:txBody>
          <a:bodyPr wrap="square" lIns="0" rIns="0" tIns="0" bIns="0" anchor="t">
            <a:noAutofit/>
          </a:bodyPr>
          <a:lstStyle/>
          <a:p>
            <a:pPr algn="r"/>
            <a:r>
              <a:rPr sz="900" b="0" i="0">
                <a:solidFill>
                  <a:srgbClr val="859791"/>
                </a:solidFill>
                <a:latin typeface="Barlow Condensed"/>
              </a:rPr>
              <a:t>7 / 9</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gradFill rotWithShape="1">
          <a:gsLst>
            <a:gs pos="0">
              <a:srgbClr val="0B2E26"/>
            </a:gs>
            <a:gs pos="70000">
              <a:srgbClr val="05110E"/>
            </a:gs>
            <a:gs pos="100000">
              <a:srgbClr val="05110E"/>
            </a:gs>
          </a:gsLst>
          <a:lin ang="2700000" scaled="0"/>
        </a:gradFill>
        <a:effectLst/>
      </p:bgPr>
    </p:bg>
    <p:spTree>
      <p:nvGrpSpPr>
        <p:cNvPr id="1" name=""/>
        <p:cNvGrpSpPr/>
        <p:nvPr/>
      </p:nvGrpSpPr>
      <p:grpSpPr/>
      <p:sp>
        <p:nvSpPr>
          <p:cNvPr id="2" name="TextBox 1"/>
          <p:cNvSpPr txBox="1"/>
          <p:nvPr/>
        </p:nvSpPr>
        <p:spPr>
          <a:xfrm>
            <a:off x="566928" y="914400"/>
            <a:ext cx="9144000" cy="256032"/>
          </a:xfrm>
          <a:prstGeom prst="rect">
            <a:avLst/>
          </a:prstGeom>
          <a:noFill/>
        </p:spPr>
        <p:txBody>
          <a:bodyPr wrap="square" lIns="0" rIns="0" tIns="0" bIns="0" anchor="t">
            <a:noAutofit/>
          </a:bodyPr>
          <a:lstStyle/>
          <a:p>
            <a:pPr algn="l"/>
            <a:r>
              <a:rPr sz="1200" b="1" i="0">
                <a:solidFill>
                  <a:srgbClr val="47A58E"/>
                </a:solidFill>
                <a:latin typeface="Barlow"/>
              </a:rPr>
              <a:t>The funnel in one line</a:t>
            </a:r>
          </a:p>
        </p:txBody>
      </p:sp>
      <p:sp>
        <p:nvSpPr>
          <p:cNvPr id="3" name="TextBox 2"/>
          <p:cNvSpPr txBox="1"/>
          <p:nvPr/>
        </p:nvSpPr>
        <p:spPr>
          <a:xfrm>
            <a:off x="566928" y="1207008"/>
            <a:ext cx="11057839" cy="1227328"/>
          </a:xfrm>
          <a:prstGeom prst="rect">
            <a:avLst/>
          </a:prstGeom>
          <a:noFill/>
        </p:spPr>
        <p:txBody>
          <a:bodyPr wrap="square" lIns="0" rIns="0" tIns="0" bIns="0" anchor="t">
            <a:noAutofit/>
          </a:bodyPr>
          <a:lstStyle/>
          <a:p>
            <a:pPr algn="l">
              <a:lnSpc>
                <a:spcPct val="102000"/>
              </a:lnSpc>
            </a:pPr>
            <a:r>
              <a:rPr sz="4000" b="1" i="0">
                <a:solidFill>
                  <a:srgbClr val="F3F5F8"/>
                </a:solidFill>
                <a:latin typeface="Barlow"/>
              </a:rPr>
              <a:t>Next: follow up the </a:t>
            </a:r>
            <a:r>
              <a:rPr sz="4000" b="1" i="0">
                <a:solidFill>
                  <a:srgbClr val="47A58E"/>
                </a:solidFill>
                <a:latin typeface="Barlow"/>
              </a:rPr>
              <a:t>621 leads</a:t>
            </a:r>
            <a:r>
              <a:rPr sz="4000" b="1" i="0">
                <a:solidFill>
                  <a:srgbClr val="F3F5F8"/>
                </a:solidFill>
                <a:latin typeface="Barlow"/>
              </a:rPr>
              <a:t> with no deal yet.</a:t>
            </a:r>
          </a:p>
        </p:txBody>
      </p:sp>
      <p:cxnSp>
        <p:nvCxnSpPr>
          <p:cNvPr id="4" name="Connector 3"/>
          <p:cNvCxnSpPr/>
          <p:nvPr/>
        </p:nvCxnSpPr>
        <p:spPr>
          <a:xfrm>
            <a:off x="566928" y="2845816"/>
            <a:ext cx="2593010" cy="0"/>
          </a:xfrm>
          <a:prstGeom prst="line">
            <a:avLst/>
          </a:prstGeom>
          <a:ln w="12700">
            <a:solidFill>
              <a:srgbClr val="202D29"/>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566928" y="2982976"/>
            <a:ext cx="2593010" cy="228600"/>
          </a:xfrm>
          <a:prstGeom prst="rect">
            <a:avLst/>
          </a:prstGeom>
          <a:noFill/>
        </p:spPr>
        <p:txBody>
          <a:bodyPr wrap="square" lIns="0" rIns="0" tIns="0" bIns="0" anchor="t">
            <a:noAutofit/>
          </a:bodyPr>
          <a:lstStyle/>
          <a:p>
            <a:pPr algn="l"/>
            <a:r>
              <a:rPr sz="1100" b="0" i="0">
                <a:solidFill>
                  <a:srgbClr val="859791"/>
                </a:solidFill>
                <a:latin typeface="Barlow Condensed"/>
              </a:rPr>
              <a:t>Leads</a:t>
            </a:r>
          </a:p>
        </p:txBody>
      </p:sp>
      <p:sp>
        <p:nvSpPr>
          <p:cNvPr id="6" name="TextBox 5"/>
          <p:cNvSpPr txBox="1"/>
          <p:nvPr/>
        </p:nvSpPr>
        <p:spPr>
          <a:xfrm>
            <a:off x="566928" y="3229864"/>
            <a:ext cx="2593010" cy="548640"/>
          </a:xfrm>
          <a:prstGeom prst="rect">
            <a:avLst/>
          </a:prstGeom>
          <a:noFill/>
        </p:spPr>
        <p:txBody>
          <a:bodyPr wrap="square" lIns="0" rIns="0" tIns="0" bIns="0" anchor="t">
            <a:noAutofit/>
          </a:bodyPr>
          <a:lstStyle/>
          <a:p>
            <a:pPr algn="l"/>
            <a:r>
              <a:rPr sz="3600" b="1" i="0">
                <a:solidFill>
                  <a:srgbClr val="F3F5F8"/>
                </a:solidFill>
                <a:latin typeface="Barlow Condensed"/>
              </a:rPr>
              <a:t>1,120</a:t>
            </a:r>
          </a:p>
        </p:txBody>
      </p:sp>
      <p:cxnSp>
        <p:nvCxnSpPr>
          <p:cNvPr id="7" name="Connector 6"/>
          <p:cNvCxnSpPr/>
          <p:nvPr/>
        </p:nvCxnSpPr>
        <p:spPr>
          <a:xfrm>
            <a:off x="3388538" y="2845816"/>
            <a:ext cx="2593010" cy="0"/>
          </a:xfrm>
          <a:prstGeom prst="line">
            <a:avLst/>
          </a:prstGeom>
          <a:ln w="12700">
            <a:solidFill>
              <a:srgbClr val="202D29"/>
            </a:solidFill>
          </a:ln>
        </p:spPr>
        <p:style>
          <a:lnRef idx="2">
            <a:schemeClr val="accent1"/>
          </a:lnRef>
          <a:fillRef idx="0">
            <a:schemeClr val="accent1"/>
          </a:fillRef>
          <a:effectRef idx="1">
            <a:schemeClr val="accent1"/>
          </a:effectRef>
          <a:fontRef idx="minor">
            <a:schemeClr val="tx1"/>
          </a:fontRef>
        </p:style>
      </p:cxnSp>
      <p:sp>
        <p:nvSpPr>
          <p:cNvPr id="8" name="TextBox 7"/>
          <p:cNvSpPr txBox="1"/>
          <p:nvPr/>
        </p:nvSpPr>
        <p:spPr>
          <a:xfrm>
            <a:off x="3388538" y="2982976"/>
            <a:ext cx="2593010" cy="228600"/>
          </a:xfrm>
          <a:prstGeom prst="rect">
            <a:avLst/>
          </a:prstGeom>
          <a:noFill/>
        </p:spPr>
        <p:txBody>
          <a:bodyPr wrap="square" lIns="0" rIns="0" tIns="0" bIns="0" anchor="t">
            <a:noAutofit/>
          </a:bodyPr>
          <a:lstStyle/>
          <a:p>
            <a:pPr algn="l"/>
            <a:r>
              <a:rPr sz="1100" b="0" i="0">
                <a:solidFill>
                  <a:srgbClr val="859791"/>
                </a:solidFill>
                <a:latin typeface="Barlow Condensed"/>
              </a:rPr>
              <a:t>Customers</a:t>
            </a:r>
          </a:p>
        </p:txBody>
      </p:sp>
      <p:sp>
        <p:nvSpPr>
          <p:cNvPr id="9" name="TextBox 8"/>
          <p:cNvSpPr txBox="1"/>
          <p:nvPr/>
        </p:nvSpPr>
        <p:spPr>
          <a:xfrm>
            <a:off x="3388538" y="3229864"/>
            <a:ext cx="2593010" cy="548640"/>
          </a:xfrm>
          <a:prstGeom prst="rect">
            <a:avLst/>
          </a:prstGeom>
          <a:noFill/>
        </p:spPr>
        <p:txBody>
          <a:bodyPr wrap="square" lIns="0" rIns="0" tIns="0" bIns="0" anchor="t">
            <a:noAutofit/>
          </a:bodyPr>
          <a:lstStyle/>
          <a:p>
            <a:pPr algn="l"/>
            <a:r>
              <a:rPr sz="3600" b="1" i="0">
                <a:solidFill>
                  <a:srgbClr val="F3F5F8"/>
                </a:solidFill>
                <a:latin typeface="Barlow Condensed"/>
              </a:rPr>
              <a:t>229</a:t>
            </a:r>
          </a:p>
        </p:txBody>
      </p:sp>
      <p:cxnSp>
        <p:nvCxnSpPr>
          <p:cNvPr id="10" name="Connector 9"/>
          <p:cNvCxnSpPr/>
          <p:nvPr/>
        </p:nvCxnSpPr>
        <p:spPr>
          <a:xfrm>
            <a:off x="6210148" y="2845816"/>
            <a:ext cx="2593009" cy="0"/>
          </a:xfrm>
          <a:prstGeom prst="line">
            <a:avLst/>
          </a:prstGeom>
          <a:ln w="12700">
            <a:solidFill>
              <a:srgbClr val="202D29"/>
            </a:solidFill>
          </a:ln>
        </p:spPr>
        <p:style>
          <a:lnRef idx="2">
            <a:schemeClr val="accent1"/>
          </a:lnRef>
          <a:fillRef idx="0">
            <a:schemeClr val="accent1"/>
          </a:fillRef>
          <a:effectRef idx="1">
            <a:schemeClr val="accent1"/>
          </a:effectRef>
          <a:fontRef idx="minor">
            <a:schemeClr val="tx1"/>
          </a:fontRef>
        </p:style>
      </p:cxnSp>
      <p:sp>
        <p:nvSpPr>
          <p:cNvPr id="11" name="TextBox 10"/>
          <p:cNvSpPr txBox="1"/>
          <p:nvPr/>
        </p:nvSpPr>
        <p:spPr>
          <a:xfrm>
            <a:off x="6210148" y="2982976"/>
            <a:ext cx="2593010" cy="228600"/>
          </a:xfrm>
          <a:prstGeom prst="rect">
            <a:avLst/>
          </a:prstGeom>
          <a:noFill/>
        </p:spPr>
        <p:txBody>
          <a:bodyPr wrap="square" lIns="0" rIns="0" tIns="0" bIns="0" anchor="t">
            <a:noAutofit/>
          </a:bodyPr>
          <a:lstStyle/>
          <a:p>
            <a:pPr algn="l"/>
            <a:r>
              <a:rPr sz="1100" b="0" i="0">
                <a:solidFill>
                  <a:srgbClr val="859791"/>
                </a:solidFill>
                <a:latin typeface="Barlow Condensed"/>
              </a:rPr>
              <a:t>Revenue</a:t>
            </a:r>
          </a:p>
        </p:txBody>
      </p:sp>
      <p:sp>
        <p:nvSpPr>
          <p:cNvPr id="12" name="TextBox 11"/>
          <p:cNvSpPr txBox="1"/>
          <p:nvPr/>
        </p:nvSpPr>
        <p:spPr>
          <a:xfrm>
            <a:off x="6210148" y="3229864"/>
            <a:ext cx="2593010" cy="548640"/>
          </a:xfrm>
          <a:prstGeom prst="rect">
            <a:avLst/>
          </a:prstGeom>
          <a:noFill/>
        </p:spPr>
        <p:txBody>
          <a:bodyPr wrap="square" lIns="0" rIns="0" tIns="0" bIns="0" anchor="t">
            <a:noAutofit/>
          </a:bodyPr>
          <a:lstStyle/>
          <a:p>
            <a:pPr algn="l"/>
            <a:r>
              <a:rPr sz="3600" b="1" i="0">
                <a:solidFill>
                  <a:srgbClr val="F3F5F8"/>
                </a:solidFill>
                <a:latin typeface="Barlow Condensed"/>
              </a:rPr>
              <a:t>$271K</a:t>
            </a:r>
          </a:p>
        </p:txBody>
      </p:sp>
      <p:cxnSp>
        <p:nvCxnSpPr>
          <p:cNvPr id="13" name="Connector 12"/>
          <p:cNvCxnSpPr/>
          <p:nvPr/>
        </p:nvCxnSpPr>
        <p:spPr>
          <a:xfrm>
            <a:off x="9031757" y="2845816"/>
            <a:ext cx="2593010" cy="0"/>
          </a:xfrm>
          <a:prstGeom prst="line">
            <a:avLst/>
          </a:prstGeom>
          <a:ln w="12700">
            <a:solidFill>
              <a:srgbClr val="202D29"/>
            </a:solidFill>
          </a:ln>
        </p:spPr>
        <p:style>
          <a:lnRef idx="2">
            <a:schemeClr val="accent1"/>
          </a:lnRef>
          <a:fillRef idx="0">
            <a:schemeClr val="accent1"/>
          </a:fillRef>
          <a:effectRef idx="1">
            <a:schemeClr val="accent1"/>
          </a:effectRef>
          <a:fontRef idx="minor">
            <a:schemeClr val="tx1"/>
          </a:fontRef>
        </p:style>
      </p:cxnSp>
      <p:sp>
        <p:nvSpPr>
          <p:cNvPr id="14" name="TextBox 13"/>
          <p:cNvSpPr txBox="1"/>
          <p:nvPr/>
        </p:nvSpPr>
        <p:spPr>
          <a:xfrm>
            <a:off x="9031757" y="2982976"/>
            <a:ext cx="2593010" cy="228600"/>
          </a:xfrm>
          <a:prstGeom prst="rect">
            <a:avLst/>
          </a:prstGeom>
          <a:noFill/>
        </p:spPr>
        <p:txBody>
          <a:bodyPr wrap="square" lIns="0" rIns="0" tIns="0" bIns="0" anchor="t">
            <a:noAutofit/>
          </a:bodyPr>
          <a:lstStyle/>
          <a:p>
            <a:pPr algn="l"/>
            <a:r>
              <a:rPr sz="1100" b="0" i="0">
                <a:solidFill>
                  <a:srgbClr val="859791"/>
                </a:solidFill>
                <a:latin typeface="Barlow Condensed"/>
              </a:rPr>
              <a:t>ROAS</a:t>
            </a:r>
          </a:p>
        </p:txBody>
      </p:sp>
      <p:sp>
        <p:nvSpPr>
          <p:cNvPr id="15" name="TextBox 14"/>
          <p:cNvSpPr txBox="1"/>
          <p:nvPr/>
        </p:nvSpPr>
        <p:spPr>
          <a:xfrm>
            <a:off x="9031757" y="3229864"/>
            <a:ext cx="2593010" cy="548640"/>
          </a:xfrm>
          <a:prstGeom prst="rect">
            <a:avLst/>
          </a:prstGeom>
          <a:noFill/>
        </p:spPr>
        <p:txBody>
          <a:bodyPr wrap="square" lIns="0" rIns="0" tIns="0" bIns="0" anchor="t">
            <a:noAutofit/>
          </a:bodyPr>
          <a:lstStyle/>
          <a:p>
            <a:pPr algn="l"/>
            <a:r>
              <a:rPr sz="3600" b="1" i="0">
                <a:solidFill>
                  <a:srgbClr val="F3F5F8"/>
                </a:solidFill>
                <a:latin typeface="Barlow Condensed"/>
              </a:rPr>
              <a:t>5.9x</a:t>
            </a:r>
          </a:p>
        </p:txBody>
      </p:sp>
      <p:sp>
        <p:nvSpPr>
          <p:cNvPr id="16" name="Oval 15"/>
          <p:cNvSpPr/>
          <p:nvPr/>
        </p:nvSpPr>
        <p:spPr>
          <a:xfrm>
            <a:off x="576072" y="4162552"/>
            <a:ext cx="91440" cy="91440"/>
          </a:xfrm>
          <a:prstGeom prst="ellipse">
            <a:avLst/>
          </a:prstGeom>
          <a:solidFill>
            <a:srgbClr val="47A58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795528" y="4080256"/>
            <a:ext cx="10783519" cy="292608"/>
          </a:xfrm>
          <a:prstGeom prst="rect">
            <a:avLst/>
          </a:prstGeom>
          <a:noFill/>
        </p:spPr>
        <p:txBody>
          <a:bodyPr wrap="square" lIns="0" rIns="0" tIns="0" bIns="0" anchor="t">
            <a:noAutofit/>
          </a:bodyPr>
          <a:lstStyle/>
          <a:p>
            <a:pPr algn="l"/>
            <a:r>
              <a:rPr sz="1400" b="0" i="0">
                <a:solidFill>
                  <a:srgbClr val="B3C2BD"/>
                </a:solidFill>
                <a:latin typeface="Barlow"/>
              </a:rPr>
              <a:t>Meta Ads: $9,100 spend, 34 customers, $64.4K revenue.</a:t>
            </a:r>
          </a:p>
        </p:txBody>
      </p:sp>
      <p:sp>
        <p:nvSpPr>
          <p:cNvPr id="18" name="Oval 17"/>
          <p:cNvSpPr/>
          <p:nvPr/>
        </p:nvSpPr>
        <p:spPr>
          <a:xfrm>
            <a:off x="576072" y="4510024"/>
            <a:ext cx="91440" cy="91440"/>
          </a:xfrm>
          <a:prstGeom prst="ellipse">
            <a:avLst/>
          </a:prstGeom>
          <a:solidFill>
            <a:srgbClr val="47A58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795528" y="4427728"/>
            <a:ext cx="10783519" cy="292608"/>
          </a:xfrm>
          <a:prstGeom prst="rect">
            <a:avLst/>
          </a:prstGeom>
          <a:noFill/>
        </p:spPr>
        <p:txBody>
          <a:bodyPr wrap="square" lIns="0" rIns="0" tIns="0" bIns="0" anchor="t">
            <a:noAutofit/>
          </a:bodyPr>
          <a:lstStyle/>
          <a:p>
            <a:pPr algn="l"/>
            <a:r>
              <a:rPr sz="1400" b="0" i="0">
                <a:solidFill>
                  <a:srgbClr val="B3C2BD"/>
                </a:solidFill>
                <a:latin typeface="Barlow"/>
              </a:rPr>
              <a:t>Google Ads: $18.9K spend, 87 customers, $100K revenue.</a:t>
            </a:r>
          </a:p>
        </p:txBody>
      </p:sp>
      <p:sp>
        <p:nvSpPr>
          <p:cNvPr id="20" name="Oval 19"/>
          <p:cNvSpPr/>
          <p:nvPr/>
        </p:nvSpPr>
        <p:spPr>
          <a:xfrm>
            <a:off x="576072" y="4857496"/>
            <a:ext cx="91440" cy="91440"/>
          </a:xfrm>
          <a:prstGeom prst="ellipse">
            <a:avLst/>
          </a:prstGeom>
          <a:solidFill>
            <a:srgbClr val="47A58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795528" y="4775200"/>
            <a:ext cx="10783519" cy="292608"/>
          </a:xfrm>
          <a:prstGeom prst="rect">
            <a:avLst/>
          </a:prstGeom>
          <a:noFill/>
        </p:spPr>
        <p:txBody>
          <a:bodyPr wrap="square" lIns="0" rIns="0" tIns="0" bIns="0" anchor="t">
            <a:noAutofit/>
          </a:bodyPr>
          <a:lstStyle/>
          <a:p>
            <a:pPr algn="l"/>
            <a:r>
              <a:rPr sz="1400" b="0" i="0">
                <a:solidFill>
                  <a:srgbClr val="B3C2BD"/>
                </a:solidFill>
                <a:latin typeface="Barlow"/>
              </a:rPr>
              <a:t>45% of leads became a deal; 112 are still open.</a:t>
            </a:r>
          </a:p>
        </p:txBody>
      </p:sp>
      <p:sp>
        <p:nvSpPr>
          <p:cNvPr id="22" name="TextBox 21"/>
          <p:cNvSpPr txBox="1"/>
          <p:nvPr/>
        </p:nvSpPr>
        <p:spPr>
          <a:xfrm>
            <a:off x="566928" y="6437376"/>
            <a:ext cx="7315200" cy="228600"/>
          </a:xfrm>
          <a:prstGeom prst="rect">
            <a:avLst/>
          </a:prstGeom>
          <a:noFill/>
        </p:spPr>
        <p:txBody>
          <a:bodyPr wrap="square" lIns="0" rIns="0" tIns="0" bIns="0" anchor="t">
            <a:noAutofit/>
          </a:bodyPr>
          <a:lstStyle/>
          <a:p>
            <a:pPr algn="l"/>
            <a:r>
              <a:rPr sz="900" b="0" i="0">
                <a:solidFill>
                  <a:srgbClr val="859791"/>
                </a:solidFill>
                <a:latin typeface="Barlow Condensed"/>
              </a:rPr>
              <a:t>Full-funnel performance, Northwind Dental</a:t>
            </a:r>
          </a:p>
        </p:txBody>
      </p:sp>
      <p:sp>
        <p:nvSpPr>
          <p:cNvPr id="23" name="TextBox 22"/>
          <p:cNvSpPr txBox="1"/>
          <p:nvPr/>
        </p:nvSpPr>
        <p:spPr>
          <a:xfrm>
            <a:off x="9795967" y="6437376"/>
            <a:ext cx="1828800" cy="228600"/>
          </a:xfrm>
          <a:prstGeom prst="rect">
            <a:avLst/>
          </a:prstGeom>
          <a:noFill/>
        </p:spPr>
        <p:txBody>
          <a:bodyPr wrap="square" lIns="0" rIns="0" tIns="0" bIns="0" anchor="t">
            <a:noAutofit/>
          </a:bodyPr>
          <a:lstStyle/>
          <a:p>
            <a:pPr algn="r"/>
            <a:r>
              <a:rPr sz="900" b="0" i="0">
                <a:solidFill>
                  <a:srgbClr val="859791"/>
                </a:solidFill>
                <a:latin typeface="Barlow Condensed"/>
              </a:rPr>
              <a:t>8 / 9</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05110E"/>
        </a:solidFill>
        <a:effectLst/>
      </p:bgPr>
    </p:bg>
    <p:spTree>
      <p:nvGrpSpPr>
        <p:cNvPr id="1" name=""/>
        <p:cNvGrpSpPr/>
        <p:nvPr/>
      </p:nvGrpSpPr>
      <p:grpSpPr/>
      <p:sp>
        <p:nvSpPr>
          <p:cNvPr id="2" name="TextBox 1"/>
          <p:cNvSpPr txBox="1"/>
          <p:nvPr/>
        </p:nvSpPr>
        <p:spPr>
          <a:xfrm>
            <a:off x="566928" y="420624"/>
            <a:ext cx="11057839" cy="256032"/>
          </a:xfrm>
          <a:prstGeom prst="rect">
            <a:avLst/>
          </a:prstGeom>
          <a:noFill/>
        </p:spPr>
        <p:txBody>
          <a:bodyPr wrap="square" lIns="0" rIns="0" tIns="0" bIns="0" anchor="t">
            <a:noAutofit/>
          </a:bodyPr>
          <a:lstStyle/>
          <a:p>
            <a:pPr algn="l"/>
            <a:r>
              <a:rPr sz="1200" b="1" i="0">
                <a:solidFill>
                  <a:srgbClr val="47A58E"/>
                </a:solidFill>
                <a:latin typeface="Barlow"/>
              </a:rPr>
              <a:t>Method</a:t>
            </a:r>
          </a:p>
        </p:txBody>
      </p:sp>
      <p:sp>
        <p:nvSpPr>
          <p:cNvPr id="3" name="TextBox 2"/>
          <p:cNvSpPr txBox="1"/>
          <p:nvPr/>
        </p:nvSpPr>
        <p:spPr>
          <a:xfrm>
            <a:off x="566928" y="713232"/>
            <a:ext cx="11057839" cy="573024"/>
          </a:xfrm>
          <a:prstGeom prst="rect">
            <a:avLst/>
          </a:prstGeom>
          <a:noFill/>
        </p:spPr>
        <p:txBody>
          <a:bodyPr wrap="square" lIns="0" rIns="0" tIns="0" bIns="0" anchor="t">
            <a:noAutofit/>
          </a:bodyPr>
          <a:lstStyle/>
          <a:p>
            <a:pPr algn="l">
              <a:lnSpc>
                <a:spcPct val="100000"/>
              </a:lnSpc>
            </a:pPr>
            <a:r>
              <a:rPr sz="3400" b="1" i="0">
                <a:solidFill>
                  <a:srgbClr val="F3F5F8"/>
                </a:solidFill>
                <a:latin typeface="Barlow"/>
              </a:rPr>
              <a:t>How we built this </a:t>
            </a:r>
            <a:r>
              <a:rPr sz="3400" b="1" i="0">
                <a:solidFill>
                  <a:srgbClr val="47A58E"/>
                </a:solidFill>
                <a:latin typeface="Barlow"/>
              </a:rPr>
              <a:t>report</a:t>
            </a:r>
            <a:r>
              <a:rPr sz="3400" b="1" i="0">
                <a:solidFill>
                  <a:srgbClr val="F3F5F8"/>
                </a:solidFill>
                <a:latin typeface="Barlow"/>
              </a:rPr>
              <a:t>.</a:t>
            </a:r>
          </a:p>
        </p:txBody>
      </p:sp>
      <p:sp>
        <p:nvSpPr>
          <p:cNvPr id="4" name="TextBox 3"/>
          <p:cNvSpPr txBox="1"/>
          <p:nvPr/>
        </p:nvSpPr>
        <p:spPr>
          <a:xfrm>
            <a:off x="566928" y="1597152"/>
            <a:ext cx="9601200" cy="4730496"/>
          </a:xfrm>
          <a:prstGeom prst="rect">
            <a:avLst/>
          </a:prstGeom>
          <a:noFill/>
        </p:spPr>
        <p:txBody>
          <a:bodyPr wrap="square" lIns="0" rIns="0" tIns="0" bIns="0" anchor="t">
            <a:noAutofit/>
          </a:bodyPr>
          <a:lstStyle/>
          <a:p>
            <a:pPr algn="l">
              <a:lnSpc>
                <a:spcPct val="120000"/>
              </a:lnSpc>
            </a:pPr>
            <a:r>
              <a:rPr sz="1300" b="0" i="0">
                <a:solidFill>
                  <a:srgbClr val="B3C2BD"/>
                </a:solidFill>
                <a:latin typeface="Barlow"/>
              </a:rPr>
              <a:t>•  Leads: 1,120 form submissions in UTM Grabber, September 2026. Each counts toward the channel of its form fill; an ad platform when utm_source and utm_medium or a click ID (gclid, fbclid, msclkid) show one.</a:t>
            </a:r>
          </a:p>
          <a:p>
            <a:pPr algn="l">
              <a:lnSpc>
                <a:spcPct val="120000"/>
              </a:lnSpc>
              <a:spcBef>
                <a:spcPts val="715"/>
              </a:spcBef>
            </a:pPr>
            <a:r>
              <a:rPr sz="1300" b="0" i="0">
                <a:solidFill>
                  <a:srgbClr val="B3C2BD"/>
                </a:solidFill>
                <a:latin typeface="Barlow"/>
              </a:rPr>
              <a:t>•  Ad spend: $27.9K from Google Ads and Meta Ads, September 2026.</a:t>
            </a:r>
          </a:p>
          <a:p>
            <a:pPr algn="l">
              <a:lnSpc>
                <a:spcPct val="120000"/>
              </a:lnSpc>
              <a:spcBef>
                <a:spcPts val="715"/>
              </a:spcBef>
            </a:pPr>
            <a:r>
              <a:rPr sz="1300" b="0" i="0">
                <a:solidFill>
                  <a:srgbClr val="B3C2BD"/>
                </a:solidFill>
                <a:latin typeface="Barlow"/>
              </a:rPr>
              <a:t>•  Sessions: 40,822 from Google Analytics 4, September 2026, grouped into the same channels by session source and medium (AI assistants count as Organic, email as Referral).</a:t>
            </a:r>
          </a:p>
          <a:p>
            <a:pPr algn="l">
              <a:lnSpc>
                <a:spcPct val="120000"/>
              </a:lnSpc>
              <a:spcBef>
                <a:spcPts val="715"/>
              </a:spcBef>
            </a:pPr>
            <a:r>
              <a:rPr sz="1300" b="0" i="0">
                <a:solidFill>
                  <a:srgbClr val="B3C2BD"/>
                </a:solidFill>
                <a:latin typeface="Barlow"/>
              </a:rPr>
              <a:t>•  Deals: 519 from your HubSpot, created Sep 1 to Oct 5, 2026. 499 (96%) matched a form lead by email; 20 match no form lead. Customers are won deals; revenue is their amount.</a:t>
            </a:r>
          </a:p>
          <a:p>
            <a:pPr algn="l">
              <a:lnSpc>
                <a:spcPct val="120000"/>
              </a:lnSpc>
              <a:spcBef>
                <a:spcPts val="715"/>
              </a:spcBef>
            </a:pPr>
            <a:r>
              <a:rPr sz="1300" b="0" i="0">
                <a:solidFill>
                  <a:srgbClr val="B3C2BD"/>
                </a:solidFill>
                <a:latin typeface="Barlow"/>
              </a:rPr>
              <a:t>•  ROAS: revenue from customers that came through an ad platform, divided by that platform's spend.</a:t>
            </a:r>
          </a:p>
          <a:p>
            <a:pPr algn="l">
              <a:lnSpc>
                <a:spcPct val="120000"/>
              </a:lnSpc>
              <a:spcBef>
                <a:spcPts val="715"/>
              </a:spcBef>
            </a:pPr>
            <a:r>
              <a:rPr sz="1300" b="0" i="0">
                <a:solidFill>
                  <a:srgbClr val="B3C2BD"/>
                </a:solidFill>
                <a:latin typeface="Barlow"/>
              </a:rPr>
              <a:t>•  Changes compare September 2026 with August.</a:t>
            </a:r>
          </a:p>
          <a:p>
            <a:pPr algn="l">
              <a:lnSpc>
                <a:spcPct val="120000"/>
              </a:lnSpc>
              <a:spcBef>
                <a:spcPts val="715"/>
              </a:spcBef>
            </a:pPr>
            <a:r>
              <a:rPr sz="1300" b="0" i="0">
                <a:solidFill>
                  <a:srgbClr val="B3C2BD"/>
                </a:solidFill>
                <a:latin typeface="Barlow"/>
              </a:rPr>
              <a:t>•  Customers, revenue and ROAS are not compared with August: 22% of this period's deals are still open, so the totals can still grow.</a:t>
            </a:r>
          </a:p>
        </p:txBody>
      </p:sp>
      <p:sp>
        <p:nvSpPr>
          <p:cNvPr id="5" name="TextBox 4"/>
          <p:cNvSpPr txBox="1"/>
          <p:nvPr/>
        </p:nvSpPr>
        <p:spPr>
          <a:xfrm>
            <a:off x="566928" y="6437376"/>
            <a:ext cx="7315200" cy="228600"/>
          </a:xfrm>
          <a:prstGeom prst="rect">
            <a:avLst/>
          </a:prstGeom>
          <a:noFill/>
        </p:spPr>
        <p:txBody>
          <a:bodyPr wrap="square" lIns="0" rIns="0" tIns="0" bIns="0" anchor="t">
            <a:noAutofit/>
          </a:bodyPr>
          <a:lstStyle/>
          <a:p>
            <a:pPr algn="l"/>
            <a:r>
              <a:rPr sz="900" b="0" i="0">
                <a:solidFill>
                  <a:srgbClr val="859791"/>
                </a:solidFill>
                <a:latin typeface="Barlow Condensed"/>
              </a:rPr>
              <a:t>Full-funnel performance, Northwind Dental</a:t>
            </a:r>
          </a:p>
        </p:txBody>
      </p:sp>
      <p:sp>
        <p:nvSpPr>
          <p:cNvPr id="6" name="TextBox 5"/>
          <p:cNvSpPr txBox="1"/>
          <p:nvPr/>
        </p:nvSpPr>
        <p:spPr>
          <a:xfrm>
            <a:off x="9795967" y="6437376"/>
            <a:ext cx="1828800" cy="228600"/>
          </a:xfrm>
          <a:prstGeom prst="rect">
            <a:avLst/>
          </a:prstGeom>
          <a:noFill/>
        </p:spPr>
        <p:txBody>
          <a:bodyPr wrap="square" lIns="0" rIns="0" tIns="0" bIns="0" anchor="t">
            <a:noAutofit/>
          </a:bodyPr>
          <a:lstStyle/>
          <a:p>
            <a:pPr algn="r"/>
            <a:r>
              <a:rPr sz="900" b="0" i="0">
                <a:solidFill>
                  <a:srgbClr val="859791"/>
                </a:solidFill>
                <a:latin typeface="Barlow Condensed"/>
              </a:rPr>
              <a:t>9 / 9</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