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Rubik" charset="0"/>
      <p:regular r:id="rId14"/>
      <p:bold r:id="rId15"/>
    </p:embeddedFont>
    <p:embeddedFont>
      <p:font typeface="Work Sans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Book a consult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40.0</c:v>
                </c:pt>
                <c:pt idx="1">
                  <c:v>34.0</c:v>
                </c:pt>
                <c:pt idx="2">
                  <c:v>31.0</c:v>
                </c:pt>
                <c:pt idx="3">
                  <c:v>39.0</c:v>
                </c:pt>
                <c:pt idx="4">
                  <c:v>15.0</c:v>
                </c:pt>
                <c:pt idx="5">
                  <c:v>15.0</c:v>
                </c:pt>
                <c:pt idx="6">
                  <c:v>18.0</c:v>
                </c:pt>
                <c:pt idx="7">
                  <c:v>42.0</c:v>
                </c:pt>
                <c:pt idx="8">
                  <c:v>49.0</c:v>
                </c:pt>
                <c:pt idx="9">
                  <c:v>42.0</c:v>
                </c:pt>
                <c:pt idx="10">
                  <c:v>31.0</c:v>
                </c:pt>
                <c:pt idx="11">
                  <c:v>19.0</c:v>
                </c:pt>
                <c:pt idx="12">
                  <c:v>13.0</c:v>
                </c:pt>
                <c:pt idx="13">
                  <c:v>42.0</c:v>
                </c:pt>
                <c:pt idx="14">
                  <c:v>41.0</c:v>
                </c:pt>
                <c:pt idx="15">
                  <c:v>39.0</c:v>
                </c:pt>
                <c:pt idx="16">
                  <c:v>37.0</c:v>
                </c:pt>
                <c:pt idx="17">
                  <c:v>30.0</c:v>
                </c:pt>
                <c:pt idx="18">
                  <c:v>20.0</c:v>
                </c:pt>
                <c:pt idx="19">
                  <c:v>14.0</c:v>
                </c:pt>
                <c:pt idx="20">
                  <c:v>35.0</c:v>
                </c:pt>
                <c:pt idx="21">
                  <c:v>35.0</c:v>
                </c:pt>
                <c:pt idx="22">
                  <c:v>48.0</c:v>
                </c:pt>
                <c:pt idx="23">
                  <c:v>42.0</c:v>
                </c:pt>
                <c:pt idx="24">
                  <c:v>29.0</c:v>
                </c:pt>
                <c:pt idx="25">
                  <c:v>9.0</c:v>
                </c:pt>
                <c:pt idx="26">
                  <c:v>13.0</c:v>
                </c:pt>
                <c:pt idx="27">
                  <c:v>37.0</c:v>
                </c:pt>
                <c:pt idx="28">
                  <c:v>33.0</c:v>
                </c:pt>
                <c:pt idx="29">
                  <c:v>42.0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Emergency visit request</c:v>
                </c:pt>
              </c:strCache>
            </c:strRef>
          </c:tx>
          <c:spPr>
            <a:ln w="28575">
              <a:solidFill>
                <a:srgbClr val="EB9F39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2.0</c:v>
                </c:pt>
                <c:pt idx="1">
                  <c:v>6.0</c:v>
                </c:pt>
                <c:pt idx="2">
                  <c:v>6.0</c:v>
                </c:pt>
                <c:pt idx="3">
                  <c:v>3.0</c:v>
                </c:pt>
                <c:pt idx="4">
                  <c:v>6.0</c:v>
                </c:pt>
                <c:pt idx="5">
                  <c:v>5.0</c:v>
                </c:pt>
                <c:pt idx="6">
                  <c:v>2.0</c:v>
                </c:pt>
                <c:pt idx="7">
                  <c:v>4.0</c:v>
                </c:pt>
                <c:pt idx="8">
                  <c:v>7.0</c:v>
                </c:pt>
                <c:pt idx="9">
                  <c:v>11.0</c:v>
                </c:pt>
                <c:pt idx="10">
                  <c:v>8.0</c:v>
                </c:pt>
                <c:pt idx="11">
                  <c:v>5.0</c:v>
                </c:pt>
                <c:pt idx="12">
                  <c:v>8.0</c:v>
                </c:pt>
                <c:pt idx="13">
                  <c:v>10.0</c:v>
                </c:pt>
                <c:pt idx="14">
                  <c:v>5.0</c:v>
                </c:pt>
                <c:pt idx="15">
                  <c:v>5.0</c:v>
                </c:pt>
                <c:pt idx="16">
                  <c:v>8.0</c:v>
                </c:pt>
                <c:pt idx="17">
                  <c:v>5.0</c:v>
                </c:pt>
                <c:pt idx="18">
                  <c:v>7.0</c:v>
                </c:pt>
                <c:pt idx="19">
                  <c:v>3.0</c:v>
                </c:pt>
                <c:pt idx="20">
                  <c:v>6.0</c:v>
                </c:pt>
                <c:pt idx="21">
                  <c:v>5.0</c:v>
                </c:pt>
                <c:pt idx="22">
                  <c:v>7.0</c:v>
                </c:pt>
                <c:pt idx="23">
                  <c:v>4.0</c:v>
                </c:pt>
                <c:pt idx="24">
                  <c:v>10.0</c:v>
                </c:pt>
                <c:pt idx="25">
                  <c:v>7.0</c:v>
                </c:pt>
                <c:pt idx="26">
                  <c:v>6.0</c:v>
                </c:pt>
                <c:pt idx="27">
                  <c:v>7.0</c:v>
                </c:pt>
                <c:pt idx="28">
                  <c:v>10.0</c:v>
                </c:pt>
                <c:pt idx="29">
                  <c:v>6.0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Smile giveaway (spring)</c:v>
                </c:pt>
              </c:strCache>
            </c:strRef>
          </c:tx>
          <c:spPr>
            <a:ln w="28575">
              <a:solidFill>
                <a:srgbClr val="2A78D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2A78D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1.0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1.0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62077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62077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Form performance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2661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62661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Book a consult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brought in 83% of 1,120 submissions.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3 of 3 forms took submissions in September. 1 form barely moved.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6548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3804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6548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submissions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236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75666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1668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743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1 form took almost no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submissions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Submissions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472131"/>
            <a:ext cx="16997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472131"/>
            <a:ext cx="15534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12%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061"/>
                </a:moveTo>
                <a:lnTo>
                  <a:pt x="1196" y="1212"/>
                </a:lnTo>
                <a:lnTo>
                  <a:pt x="2393" y="1440"/>
                </a:lnTo>
                <a:lnTo>
                  <a:pt x="3590" y="1061"/>
                </a:lnTo>
                <a:lnTo>
                  <a:pt x="4787" y="2652"/>
                </a:lnTo>
                <a:lnTo>
                  <a:pt x="5984" y="2728"/>
                </a:lnTo>
                <a:lnTo>
                  <a:pt x="7181" y="2728"/>
                </a:lnTo>
                <a:lnTo>
                  <a:pt x="8378" y="758"/>
                </a:lnTo>
                <a:lnTo>
                  <a:pt x="9575" y="0"/>
                </a:lnTo>
                <a:lnTo>
                  <a:pt x="10772" y="152"/>
                </a:lnTo>
                <a:lnTo>
                  <a:pt x="11968" y="1288"/>
                </a:lnTo>
                <a:lnTo>
                  <a:pt x="13165" y="2425"/>
                </a:lnTo>
                <a:lnTo>
                  <a:pt x="14362" y="2652"/>
                </a:lnTo>
                <a:lnTo>
                  <a:pt x="15559" y="303"/>
                </a:lnTo>
                <a:lnTo>
                  <a:pt x="16756" y="758"/>
                </a:lnTo>
                <a:lnTo>
                  <a:pt x="17953" y="909"/>
                </a:lnTo>
                <a:lnTo>
                  <a:pt x="19150" y="834"/>
                </a:lnTo>
                <a:lnTo>
                  <a:pt x="20347" y="1591"/>
                </a:lnTo>
                <a:lnTo>
                  <a:pt x="21544" y="2122"/>
                </a:lnTo>
                <a:lnTo>
                  <a:pt x="22741" y="2955"/>
                </a:lnTo>
                <a:lnTo>
                  <a:pt x="23937" y="1137"/>
                </a:lnTo>
                <a:lnTo>
                  <a:pt x="25134" y="1212"/>
                </a:lnTo>
                <a:lnTo>
                  <a:pt x="26331" y="76"/>
                </a:lnTo>
                <a:lnTo>
                  <a:pt x="27528" y="758"/>
                </a:lnTo>
                <a:lnTo>
                  <a:pt x="28725" y="1288"/>
                </a:lnTo>
                <a:lnTo>
                  <a:pt x="29922" y="3031"/>
                </a:lnTo>
                <a:lnTo>
                  <a:pt x="31119" y="2804"/>
                </a:lnTo>
                <a:lnTo>
                  <a:pt x="32316" y="909"/>
                </a:lnTo>
                <a:lnTo>
                  <a:pt x="33513" y="985"/>
                </a:lnTo>
                <a:lnTo>
                  <a:pt x="34710" y="606"/>
                </a:lnTo>
                <a:lnTo>
                  <a:pt x="34710" y="3031"/>
                </a:lnTo>
                <a:lnTo>
                  <a:pt x="0" y="3031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061"/>
                </a:moveTo>
                <a:lnTo>
                  <a:pt x="1196" y="1212"/>
                </a:lnTo>
                <a:lnTo>
                  <a:pt x="2393" y="1440"/>
                </a:lnTo>
                <a:lnTo>
                  <a:pt x="3590" y="1061"/>
                </a:lnTo>
                <a:lnTo>
                  <a:pt x="4787" y="2652"/>
                </a:lnTo>
                <a:lnTo>
                  <a:pt x="5984" y="2728"/>
                </a:lnTo>
                <a:lnTo>
                  <a:pt x="7181" y="2728"/>
                </a:lnTo>
                <a:lnTo>
                  <a:pt x="8378" y="758"/>
                </a:lnTo>
                <a:lnTo>
                  <a:pt x="9575" y="0"/>
                </a:lnTo>
                <a:lnTo>
                  <a:pt x="10772" y="152"/>
                </a:lnTo>
                <a:lnTo>
                  <a:pt x="11968" y="1288"/>
                </a:lnTo>
                <a:lnTo>
                  <a:pt x="13165" y="2425"/>
                </a:lnTo>
                <a:lnTo>
                  <a:pt x="14362" y="2652"/>
                </a:lnTo>
                <a:lnTo>
                  <a:pt x="15559" y="303"/>
                </a:lnTo>
                <a:lnTo>
                  <a:pt x="16756" y="758"/>
                </a:lnTo>
                <a:lnTo>
                  <a:pt x="17953" y="909"/>
                </a:lnTo>
                <a:lnTo>
                  <a:pt x="19150" y="834"/>
                </a:lnTo>
                <a:lnTo>
                  <a:pt x="20347" y="1591"/>
                </a:lnTo>
                <a:lnTo>
                  <a:pt x="21544" y="2122"/>
                </a:lnTo>
                <a:lnTo>
                  <a:pt x="22741" y="2955"/>
                </a:lnTo>
                <a:lnTo>
                  <a:pt x="23937" y="1137"/>
                </a:lnTo>
                <a:lnTo>
                  <a:pt x="25134" y="1212"/>
                </a:lnTo>
                <a:lnTo>
                  <a:pt x="26331" y="76"/>
                </a:lnTo>
                <a:lnTo>
                  <a:pt x="27528" y="758"/>
                </a:lnTo>
                <a:lnTo>
                  <a:pt x="28725" y="1288"/>
                </a:lnTo>
                <a:lnTo>
                  <a:pt x="29922" y="3031"/>
                </a:lnTo>
                <a:lnTo>
                  <a:pt x="31119" y="2804"/>
                </a:lnTo>
                <a:lnTo>
                  <a:pt x="32316" y="909"/>
                </a:lnTo>
                <a:lnTo>
                  <a:pt x="33513" y="985"/>
                </a:lnTo>
                <a:lnTo>
                  <a:pt x="34710" y="606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900830" y="279731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773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Active forms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8549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Top form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83%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6809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With UTMs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88%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0773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50890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Spam-like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0890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0%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8549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249717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Dormant forms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9717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Smile giveaway (spring): 2.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Check that they still load, or retire them.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Form performance,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forms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earn their place.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Submissions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form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40" cy="19019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0103"/>
                <a:gridCol w="2556083"/>
                <a:gridCol w="2222681"/>
                <a:gridCol w="1111341"/>
                <a:gridCol w="1111341"/>
                <a:gridCol w="1111341"/>
                <a:gridCol w="1111341"/>
                <a:gridCol w="1333609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Submissions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With UTMs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Spam-like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Book a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Emergency visit request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Smile giveaway (spring)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14555" y="2435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934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8915" y="2508504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308915" y="2508504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0382598" y="2444496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82598" y="2444496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4555" y="2910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184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08915" y="2983992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4308915" y="2983992"/>
            <a:ext cx="28475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0382598" y="2919984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82598" y="2919984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14555" y="3386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8915" y="3459480"/>
            <a:ext cx="144544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4308915" y="3459480"/>
            <a:ext cx="2743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382598" y="3395472"/>
            <a:ext cx="79502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82598" y="3395472"/>
            <a:ext cx="79502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Dormant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Spam-like: a disposable or test email, a blank name on a form that collects names, or several entries in the same second. Dormant: under one submission per two weeks.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Form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each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form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moved day by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03832"/>
          <a:ext cx="6629400" cy="402945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Daily submissions for the top 3 forms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475232"/>
            <a:ext cx="3788359" cy="4760976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73126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trend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023872"/>
            <a:ext cx="327629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Book a consult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held steady through the period.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3078480"/>
            <a:ext cx="3276295" cy="29016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Book a consult: 471 in the first half of the period, 463 in the second.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Emergency visit request: 88, then 96.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Smile giveaway (spring): 1, then 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Form performance,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Fix or retire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Smile giveaway (spring)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took 2 submissions in 30 days. Check it still loads, or remove it so it stops splitting traffic.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2278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227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6753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6753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Ongoing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Test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Book a consult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every week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handles 83% of submissions. If it breaks, most of your leads stop.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Give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Emergency visit request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 more visible spot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Its leads score 60 on average, vs 34 across all forms (lead quality scorer rules). Put it where more visitors see it.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Form performance,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forms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fix or retire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Smile giveaway (spring)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took 2 submissions in 30 days.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Submissions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Active forms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form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83%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Spam-like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0%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Book a consult brought in 934 submissions.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88% of submissions carried UTMs.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1 form dormant: Smile giveaway (spring).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Form performance,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Forms are grouped by Form ID and named from your form list.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With UTMs: the share of a form's submissions with at least one of utm_source, utm_medium or utm_campaign.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Spam-like signs are judged per form: disposable or test email domains, a blank name where most entries have one, and three or more entries in the same second (two when the time has seconds).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Form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