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embeddedFontLst>
    <p:embeddedFont>
      <p:font typeface="IBM Plex Sans" charset="0"/>
      <p:regular r:id="rId14"/>
      <p:bold r:id="rId15"/>
    </p:embeddedFont>
    <p:embeddedFont>
      <p:font typeface="IBM Plex Sans Condensed" charset="0"/>
      <p:regular r:id="rId16"/>
      <p:bold r:id="rId17"/>
    </p:embeddedFont>
    <p:embeddedFont>
      <p:font typeface="IBM Plex Mono" charset="0"/>
      <p:regular r:id="rId1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font" Target="fonts/font1.fntdata"/><Relationship Id="rId15" Type="http://schemas.openxmlformats.org/officeDocument/2006/relationships/font" Target="fonts/font2.fntdata"/><Relationship Id="rId16" Type="http://schemas.openxmlformats.org/officeDocument/2006/relationships/font" Target="fonts/font3.fntdata"/><Relationship Id="rId17" Type="http://schemas.openxmlformats.org/officeDocument/2006/relationships/font" Target="fonts/font4.fntdata"/><Relationship Id="rId18" Type="http://schemas.openxmlformats.org/officeDocument/2006/relationships/font" Target="fonts/font5.fntdata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Book a consult</c:v>
                </c:pt>
              </c:strCache>
            </c:strRef>
          </c:tx>
          <c:spPr>
            <a:ln w="28575">
              <a:solidFill>
                <a:srgbClr val="007D66"/>
              </a:solidFill>
            </a:ln>
          </c:spPr>
          <c:marker>
            <c:symbol val="none"/>
          </c:marker>
          <c:dPt>
            <c:idx val="29"/>
            <c:marker>
              <c:symbol val="circle"/>
              <c:size val="7"/>
              <c:spPr>
                <a:solidFill>
                  <a:srgbClr val="007D66"/>
                </a:solidFill>
                <a:ln>
                  <a:solidFill>
                    <a:srgbClr val="FFFFFF"/>
                  </a:solidFill>
                </a:ln>
              </c:spPr>
            </c:marker>
          </c:dPt>
          <c:cat>
            <c:strRef>
              <c:f>Sheet1!$A$2:$A$31</c:f>
              <c:strCache>
                <c:ptCount val="30"/>
                <c:pt idx="0">
                  <c:v>Sep 1</c:v>
                </c:pt>
                <c:pt idx="1">
                  <c:v>Sep 2</c:v>
                </c:pt>
                <c:pt idx="2">
                  <c:v>Sep 3</c:v>
                </c:pt>
                <c:pt idx="3">
                  <c:v>Sep 4</c:v>
                </c:pt>
                <c:pt idx="4">
                  <c:v>Sep 5</c:v>
                </c:pt>
                <c:pt idx="5">
                  <c:v>Sep 6</c:v>
                </c:pt>
                <c:pt idx="6">
                  <c:v>Sep 7</c:v>
                </c:pt>
                <c:pt idx="7">
                  <c:v>Sep 8</c:v>
                </c:pt>
                <c:pt idx="8">
                  <c:v>Sep 9</c:v>
                </c:pt>
                <c:pt idx="9">
                  <c:v>Sep 10</c:v>
                </c:pt>
                <c:pt idx="10">
                  <c:v>Sep 11</c:v>
                </c:pt>
                <c:pt idx="11">
                  <c:v>Sep 12</c:v>
                </c:pt>
                <c:pt idx="12">
                  <c:v>Sep 13</c:v>
                </c:pt>
                <c:pt idx="13">
                  <c:v>Sep 14</c:v>
                </c:pt>
                <c:pt idx="14">
                  <c:v>Sep 15</c:v>
                </c:pt>
                <c:pt idx="15">
                  <c:v>Sep 16</c:v>
                </c:pt>
                <c:pt idx="16">
                  <c:v>Sep 17</c:v>
                </c:pt>
                <c:pt idx="17">
                  <c:v>Sep 18</c:v>
                </c:pt>
                <c:pt idx="18">
                  <c:v>Sep 19</c:v>
                </c:pt>
                <c:pt idx="19">
                  <c:v>Sep 20</c:v>
                </c:pt>
                <c:pt idx="20">
                  <c:v>Sep 21</c:v>
                </c:pt>
                <c:pt idx="21">
                  <c:v>Sep 22</c:v>
                </c:pt>
                <c:pt idx="22">
                  <c:v>Sep 23</c:v>
                </c:pt>
                <c:pt idx="23">
                  <c:v>Sep 24</c:v>
                </c:pt>
                <c:pt idx="24">
                  <c:v>Sep 25</c:v>
                </c:pt>
                <c:pt idx="25">
                  <c:v>Sep 26</c:v>
                </c:pt>
                <c:pt idx="26">
                  <c:v>Sep 27</c:v>
                </c:pt>
                <c:pt idx="27">
                  <c:v>Sep 28</c:v>
                </c:pt>
                <c:pt idx="28">
                  <c:v>Sep 29</c:v>
                </c:pt>
                <c:pt idx="29">
                  <c:v>Sep 30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40.0</c:v>
                </c:pt>
                <c:pt idx="1">
                  <c:v>34.0</c:v>
                </c:pt>
                <c:pt idx="2">
                  <c:v>31.0</c:v>
                </c:pt>
                <c:pt idx="3">
                  <c:v>39.0</c:v>
                </c:pt>
                <c:pt idx="4">
                  <c:v>15.0</c:v>
                </c:pt>
                <c:pt idx="5">
                  <c:v>15.0</c:v>
                </c:pt>
                <c:pt idx="6">
                  <c:v>18.0</c:v>
                </c:pt>
                <c:pt idx="7">
                  <c:v>42.0</c:v>
                </c:pt>
                <c:pt idx="8">
                  <c:v>49.0</c:v>
                </c:pt>
                <c:pt idx="9">
                  <c:v>42.0</c:v>
                </c:pt>
                <c:pt idx="10">
                  <c:v>31.0</c:v>
                </c:pt>
                <c:pt idx="11">
                  <c:v>19.0</c:v>
                </c:pt>
                <c:pt idx="12">
                  <c:v>13.0</c:v>
                </c:pt>
                <c:pt idx="13">
                  <c:v>42.0</c:v>
                </c:pt>
                <c:pt idx="14">
                  <c:v>41.0</c:v>
                </c:pt>
                <c:pt idx="15">
                  <c:v>39.0</c:v>
                </c:pt>
                <c:pt idx="16">
                  <c:v>37.0</c:v>
                </c:pt>
                <c:pt idx="17">
                  <c:v>30.0</c:v>
                </c:pt>
                <c:pt idx="18">
                  <c:v>20.0</c:v>
                </c:pt>
                <c:pt idx="19">
                  <c:v>14.0</c:v>
                </c:pt>
                <c:pt idx="20">
                  <c:v>35.0</c:v>
                </c:pt>
                <c:pt idx="21">
                  <c:v>35.0</c:v>
                </c:pt>
                <c:pt idx="22">
                  <c:v>48.0</c:v>
                </c:pt>
                <c:pt idx="23">
                  <c:v>42.0</c:v>
                </c:pt>
                <c:pt idx="24">
                  <c:v>29.0</c:v>
                </c:pt>
                <c:pt idx="25">
                  <c:v>9.0</c:v>
                </c:pt>
                <c:pt idx="26">
                  <c:v>13.0</c:v>
                </c:pt>
                <c:pt idx="27">
                  <c:v>37.0</c:v>
                </c:pt>
                <c:pt idx="28">
                  <c:v>33.0</c:v>
                </c:pt>
                <c:pt idx="29">
                  <c:v>42.0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Emergency visit request</c:v>
                </c:pt>
              </c:strCache>
            </c:strRef>
          </c:tx>
          <c:spPr>
            <a:ln w="28575">
              <a:solidFill>
                <a:srgbClr val="EB9F39"/>
              </a:solidFill>
            </a:ln>
          </c:spPr>
          <c:marker>
            <c:symbol val="none"/>
          </c:marker>
          <c:dPt>
            <c:idx val="29"/>
            <c:marker>
              <c:symbol val="circle"/>
              <c:size val="7"/>
              <c:spPr>
                <a:solidFill>
                  <a:srgbClr val="EB9F39"/>
                </a:solidFill>
                <a:ln>
                  <a:solidFill>
                    <a:srgbClr val="FFFFFF"/>
                  </a:solidFill>
                </a:ln>
              </c:spPr>
            </c:marker>
          </c:dPt>
          <c:cat>
            <c:strRef>
              <c:f>Sheet1!$A$2:$A$31</c:f>
              <c:strCache>
                <c:ptCount val="30"/>
                <c:pt idx="0">
                  <c:v>Sep 1</c:v>
                </c:pt>
                <c:pt idx="1">
                  <c:v>Sep 2</c:v>
                </c:pt>
                <c:pt idx="2">
                  <c:v>Sep 3</c:v>
                </c:pt>
                <c:pt idx="3">
                  <c:v>Sep 4</c:v>
                </c:pt>
                <c:pt idx="4">
                  <c:v>Sep 5</c:v>
                </c:pt>
                <c:pt idx="5">
                  <c:v>Sep 6</c:v>
                </c:pt>
                <c:pt idx="6">
                  <c:v>Sep 7</c:v>
                </c:pt>
                <c:pt idx="7">
                  <c:v>Sep 8</c:v>
                </c:pt>
                <c:pt idx="8">
                  <c:v>Sep 9</c:v>
                </c:pt>
                <c:pt idx="9">
                  <c:v>Sep 10</c:v>
                </c:pt>
                <c:pt idx="10">
                  <c:v>Sep 11</c:v>
                </c:pt>
                <c:pt idx="11">
                  <c:v>Sep 12</c:v>
                </c:pt>
                <c:pt idx="12">
                  <c:v>Sep 13</c:v>
                </c:pt>
                <c:pt idx="13">
                  <c:v>Sep 14</c:v>
                </c:pt>
                <c:pt idx="14">
                  <c:v>Sep 15</c:v>
                </c:pt>
                <c:pt idx="15">
                  <c:v>Sep 16</c:v>
                </c:pt>
                <c:pt idx="16">
                  <c:v>Sep 17</c:v>
                </c:pt>
                <c:pt idx="17">
                  <c:v>Sep 18</c:v>
                </c:pt>
                <c:pt idx="18">
                  <c:v>Sep 19</c:v>
                </c:pt>
                <c:pt idx="19">
                  <c:v>Sep 20</c:v>
                </c:pt>
                <c:pt idx="20">
                  <c:v>Sep 21</c:v>
                </c:pt>
                <c:pt idx="21">
                  <c:v>Sep 22</c:v>
                </c:pt>
                <c:pt idx="22">
                  <c:v>Sep 23</c:v>
                </c:pt>
                <c:pt idx="23">
                  <c:v>Sep 24</c:v>
                </c:pt>
                <c:pt idx="24">
                  <c:v>Sep 25</c:v>
                </c:pt>
                <c:pt idx="25">
                  <c:v>Sep 26</c:v>
                </c:pt>
                <c:pt idx="26">
                  <c:v>Sep 27</c:v>
                </c:pt>
                <c:pt idx="27">
                  <c:v>Sep 28</c:v>
                </c:pt>
                <c:pt idx="28">
                  <c:v>Sep 29</c:v>
                </c:pt>
                <c:pt idx="29">
                  <c:v>Sep 30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2.0</c:v>
                </c:pt>
                <c:pt idx="1">
                  <c:v>6.0</c:v>
                </c:pt>
                <c:pt idx="2">
                  <c:v>6.0</c:v>
                </c:pt>
                <c:pt idx="3">
                  <c:v>3.0</c:v>
                </c:pt>
                <c:pt idx="4">
                  <c:v>6.0</c:v>
                </c:pt>
                <c:pt idx="5">
                  <c:v>5.0</c:v>
                </c:pt>
                <c:pt idx="6">
                  <c:v>2.0</c:v>
                </c:pt>
                <c:pt idx="7">
                  <c:v>4.0</c:v>
                </c:pt>
                <c:pt idx="8">
                  <c:v>7.0</c:v>
                </c:pt>
                <c:pt idx="9">
                  <c:v>11.0</c:v>
                </c:pt>
                <c:pt idx="10">
                  <c:v>8.0</c:v>
                </c:pt>
                <c:pt idx="11">
                  <c:v>5.0</c:v>
                </c:pt>
                <c:pt idx="12">
                  <c:v>8.0</c:v>
                </c:pt>
                <c:pt idx="13">
                  <c:v>10.0</c:v>
                </c:pt>
                <c:pt idx="14">
                  <c:v>5.0</c:v>
                </c:pt>
                <c:pt idx="15">
                  <c:v>5.0</c:v>
                </c:pt>
                <c:pt idx="16">
                  <c:v>8.0</c:v>
                </c:pt>
                <c:pt idx="17">
                  <c:v>5.0</c:v>
                </c:pt>
                <c:pt idx="18">
                  <c:v>7.0</c:v>
                </c:pt>
                <c:pt idx="19">
                  <c:v>3.0</c:v>
                </c:pt>
                <c:pt idx="20">
                  <c:v>6.0</c:v>
                </c:pt>
                <c:pt idx="21">
                  <c:v>5.0</c:v>
                </c:pt>
                <c:pt idx="22">
                  <c:v>7.0</c:v>
                </c:pt>
                <c:pt idx="23">
                  <c:v>4.0</c:v>
                </c:pt>
                <c:pt idx="24">
                  <c:v>10.0</c:v>
                </c:pt>
                <c:pt idx="25">
                  <c:v>7.0</c:v>
                </c:pt>
                <c:pt idx="26">
                  <c:v>6.0</c:v>
                </c:pt>
                <c:pt idx="27">
                  <c:v>7.0</c:v>
                </c:pt>
                <c:pt idx="28">
                  <c:v>10.0</c:v>
                </c:pt>
                <c:pt idx="29">
                  <c:v>6.0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Smile giveaway (spring)</c:v>
                </c:pt>
              </c:strCache>
            </c:strRef>
          </c:tx>
          <c:spPr>
            <a:ln w="28575">
              <a:solidFill>
                <a:srgbClr val="2A78D6"/>
              </a:solidFill>
            </a:ln>
          </c:spPr>
          <c:marker>
            <c:symbol val="none"/>
          </c:marker>
          <c:dPt>
            <c:idx val="29"/>
            <c:marker>
              <c:symbol val="circle"/>
              <c:size val="7"/>
              <c:spPr>
                <a:solidFill>
                  <a:srgbClr val="2A78D6"/>
                </a:solidFill>
                <a:ln>
                  <a:solidFill>
                    <a:srgbClr val="FFFFFF"/>
                  </a:solidFill>
                </a:ln>
              </c:spPr>
            </c:marker>
          </c:dPt>
          <c:cat>
            <c:strRef>
              <c:f>Sheet1!$A$2:$A$31</c:f>
              <c:strCache>
                <c:ptCount val="30"/>
                <c:pt idx="0">
                  <c:v>Sep 1</c:v>
                </c:pt>
                <c:pt idx="1">
                  <c:v>Sep 2</c:v>
                </c:pt>
                <c:pt idx="2">
                  <c:v>Sep 3</c:v>
                </c:pt>
                <c:pt idx="3">
                  <c:v>Sep 4</c:v>
                </c:pt>
                <c:pt idx="4">
                  <c:v>Sep 5</c:v>
                </c:pt>
                <c:pt idx="5">
                  <c:v>Sep 6</c:v>
                </c:pt>
                <c:pt idx="6">
                  <c:v>Sep 7</c:v>
                </c:pt>
                <c:pt idx="7">
                  <c:v>Sep 8</c:v>
                </c:pt>
                <c:pt idx="8">
                  <c:v>Sep 9</c:v>
                </c:pt>
                <c:pt idx="9">
                  <c:v>Sep 10</c:v>
                </c:pt>
                <c:pt idx="10">
                  <c:v>Sep 11</c:v>
                </c:pt>
                <c:pt idx="11">
                  <c:v>Sep 12</c:v>
                </c:pt>
                <c:pt idx="12">
                  <c:v>Sep 13</c:v>
                </c:pt>
                <c:pt idx="13">
                  <c:v>Sep 14</c:v>
                </c:pt>
                <c:pt idx="14">
                  <c:v>Sep 15</c:v>
                </c:pt>
                <c:pt idx="15">
                  <c:v>Sep 16</c:v>
                </c:pt>
                <c:pt idx="16">
                  <c:v>Sep 17</c:v>
                </c:pt>
                <c:pt idx="17">
                  <c:v>Sep 18</c:v>
                </c:pt>
                <c:pt idx="18">
                  <c:v>Sep 19</c:v>
                </c:pt>
                <c:pt idx="19">
                  <c:v>Sep 20</c:v>
                </c:pt>
                <c:pt idx="20">
                  <c:v>Sep 21</c:v>
                </c:pt>
                <c:pt idx="21">
                  <c:v>Sep 22</c:v>
                </c:pt>
                <c:pt idx="22">
                  <c:v>Sep 23</c:v>
                </c:pt>
                <c:pt idx="23">
                  <c:v>Sep 24</c:v>
                </c:pt>
                <c:pt idx="24">
                  <c:v>Sep 25</c:v>
                </c:pt>
                <c:pt idx="25">
                  <c:v>Sep 26</c:v>
                </c:pt>
                <c:pt idx="26">
                  <c:v>Sep 27</c:v>
                </c:pt>
                <c:pt idx="27">
                  <c:v>Sep 28</c:v>
                </c:pt>
                <c:pt idx="28">
                  <c:v>Sep 29</c:v>
                </c:pt>
                <c:pt idx="29">
                  <c:v>Sep 30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3">
                  <c:v>0.0</c:v>
                </c:pt>
                <c:pt idx="4">
                  <c:v>0.0</c:v>
                </c:pt>
                <c:pt idx="5">
                  <c:v>0.0</c:v>
                </c:pt>
                <c:pt idx="6">
                  <c:v>0.0</c:v>
                </c:pt>
                <c:pt idx="7">
                  <c:v>0.0</c:v>
                </c:pt>
                <c:pt idx="8">
                  <c:v>0.0</c:v>
                </c:pt>
                <c:pt idx="9">
                  <c:v>1.0</c:v>
                </c:pt>
                <c:pt idx="10">
                  <c:v>0.0</c:v>
                </c:pt>
                <c:pt idx="11">
                  <c:v>0.0</c:v>
                </c:pt>
                <c:pt idx="12">
                  <c:v>0.0</c:v>
                </c:pt>
                <c:pt idx="13">
                  <c:v>0.0</c:v>
                </c:pt>
                <c:pt idx="14">
                  <c:v>0.0</c:v>
                </c:pt>
                <c:pt idx="15">
                  <c:v>0.0</c:v>
                </c:pt>
                <c:pt idx="16">
                  <c:v>0.0</c:v>
                </c:pt>
                <c:pt idx="17">
                  <c:v>0.0</c:v>
                </c:pt>
                <c:pt idx="18">
                  <c:v>1.0</c:v>
                </c:pt>
                <c:pt idx="19">
                  <c:v>0.0</c:v>
                </c:pt>
                <c:pt idx="20">
                  <c:v>0.0</c:v>
                </c:pt>
                <c:pt idx="21">
                  <c:v>0.0</c:v>
                </c:pt>
                <c:pt idx="22">
                  <c:v>0.0</c:v>
                </c:pt>
                <c:pt idx="23">
                  <c:v>0.0</c:v>
                </c:pt>
                <c:pt idx="24">
                  <c:v>0.0</c:v>
                </c:pt>
                <c:pt idx="25">
                  <c:v>0.0</c:v>
                </c:pt>
                <c:pt idx="26">
                  <c:v>0.0</c:v>
                </c:pt>
                <c:pt idx="27">
                  <c:v>0.0</c:v>
                </c:pt>
                <c:pt idx="28">
                  <c:v>0.0</c:v>
                </c:pt>
                <c:pt idx="29">
                  <c:v>0.0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C3CAD4"/>
            </a:solidFill>
          </a:ln>
        </c:spPr>
        <c:txPr>
          <a:bodyPr/>
          <a:lstStyle/>
          <a:p>
            <a:pPr>
              <a:defRPr sz="1000" b="0" i="0">
                <a:solidFill>
                  <a:srgbClr val="6E7887"/>
                </a:solidFill>
                <a:latin typeface="IBM Plex Sans Condensed"/>
              </a:defRPr>
            </a:pPr>
          </a:p>
        </c:txPr>
        <c:crossAx val="2140495176"/>
        <c:crosses val="autoZero"/>
        <c:auto val="1"/>
        <c:lblAlgn val="ctr"/>
        <c:lblOffset val="100"/>
        <c:tickLblSkip val="4"/>
        <c:tickMarkSkip val="4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rgbClr val="EDF0F4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6E7887"/>
                </a:solidFill>
                <a:latin typeface="IBM Plex Sans Condensed"/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050" b="0" i="0">
              <a:solidFill>
                <a:srgbClr val="475262"/>
              </a:solidFill>
              <a:latin typeface="IBM Plex Sans"/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0" b="0" i="0">
          <a:solidFill>
            <a:srgbClr val="6E7887"/>
          </a:solidFill>
          <a:latin typeface="IBM Plex Sans Condensed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0161F"/>
                </a:solidFill>
                <a:latin typeface="IBM Plex Sans"/>
              </a:rPr>
              <a:t>Northwind Dental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5448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0E7C66"/>
                </a:solidFill>
                <a:latin typeface="IBM Plex Sans Condensed"/>
              </a:rPr>
              <a:t>Form performance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74545" y="155448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0" i="0">
                <a:solidFill>
                  <a:srgbClr val="475262"/>
                </a:solidFill>
                <a:latin typeface="IBM Plex Sans Condensed"/>
              </a:rPr>
              <a:t>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938528"/>
            <a:ext cx="10789920" cy="13289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10161F"/>
                </a:solidFill>
                <a:latin typeface="IBM Plex Sans"/>
              </a:rPr>
              <a:t>Book a consult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 brought in 83% of 1,120 submissions.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377184"/>
            <a:ext cx="960120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rgbClr val="475262"/>
                </a:solidFill>
                <a:latin typeface="IBM Plex Sans"/>
              </a:rPr>
              <a:t>3 of 3 forms took submissions in September. 1 form barely moved.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66928" y="5394960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66928" y="5559552"/>
            <a:ext cx="183642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northwinddental.com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03348" y="5559552"/>
            <a:ext cx="16662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1,120 submissions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69588" y="5559552"/>
            <a:ext cx="13335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3 active forms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03088" y="5559552"/>
            <a:ext cx="9042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30 days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5943600"/>
            <a:ext cx="257352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Oval 13"/>
          <p:cNvSpPr/>
          <p:nvPr/>
        </p:nvSpPr>
        <p:spPr>
          <a:xfrm>
            <a:off x="681228" y="604875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1248" y="5943600"/>
            <a:ext cx="22992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UTM Grabber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61998" y="5943600"/>
            <a:ext cx="25735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1,120 submissions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31896" y="5943600"/>
            <a:ext cx="244652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Oval 17"/>
          <p:cNvSpPr/>
          <p:nvPr/>
        </p:nvSpPr>
        <p:spPr>
          <a:xfrm>
            <a:off x="3346196" y="604875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506216" y="5943600"/>
            <a:ext cx="21722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Sample data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88866" y="5943600"/>
            <a:ext cx="24465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The takeaway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1 form took almost no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submissions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3576218" cy="1831848"/>
          </a:xfrm>
          <a:prstGeom prst="roundRect">
            <a:avLst>
              <a:gd name="adj" fmla="val 2995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31520" y="153009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Submissions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84099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1,120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227478"/>
            <a:ext cx="3247034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0B7A3B"/>
                </a:solidFill>
                <a:latin typeface="IBM Plex Sans Condensed"/>
              </a:rPr>
              <a:t>▲ +12%  vs August</a:t>
            </a:r>
          </a:p>
        </p:txBody>
      </p:sp>
      <p:sp>
        <p:nvSpPr>
          <p:cNvPr id="8" name="Freeform 7"/>
          <p:cNvSpPr/>
          <p:nvPr/>
        </p:nvSpPr>
        <p:spPr>
          <a:xfrm>
            <a:off x="731520" y="2548067"/>
            <a:ext cx="3247034" cy="502920"/>
          </a:xfrm>
          <a:custGeom>
            <a:avLst/>
            <a:gdLst/>
            <a:ahLst/>
            <a:cxnLst/>
            <a:rect l="l" t="t" r="r" b="b"/>
            <a:pathLst>
              <a:path w="35510" h="5500">
                <a:moveTo>
                  <a:pt x="0" y="1925"/>
                </a:moveTo>
                <a:lnTo>
                  <a:pt x="1224" y="2200"/>
                </a:lnTo>
                <a:lnTo>
                  <a:pt x="2448" y="2613"/>
                </a:lnTo>
                <a:lnTo>
                  <a:pt x="3673" y="1925"/>
                </a:lnTo>
                <a:lnTo>
                  <a:pt x="4897" y="4813"/>
                </a:lnTo>
                <a:lnTo>
                  <a:pt x="6122" y="4950"/>
                </a:lnTo>
                <a:lnTo>
                  <a:pt x="7346" y="4950"/>
                </a:lnTo>
                <a:lnTo>
                  <a:pt x="8571" y="1375"/>
                </a:lnTo>
                <a:lnTo>
                  <a:pt x="9795" y="0"/>
                </a:lnTo>
                <a:lnTo>
                  <a:pt x="11020" y="275"/>
                </a:lnTo>
                <a:lnTo>
                  <a:pt x="12244" y="2338"/>
                </a:lnTo>
                <a:lnTo>
                  <a:pt x="13469" y="4400"/>
                </a:lnTo>
                <a:lnTo>
                  <a:pt x="14693" y="4813"/>
                </a:lnTo>
                <a:lnTo>
                  <a:pt x="15918" y="550"/>
                </a:lnTo>
                <a:lnTo>
                  <a:pt x="17142" y="1375"/>
                </a:lnTo>
                <a:lnTo>
                  <a:pt x="18367" y="1650"/>
                </a:lnTo>
                <a:lnTo>
                  <a:pt x="19591" y="1513"/>
                </a:lnTo>
                <a:lnTo>
                  <a:pt x="20816" y="2888"/>
                </a:lnTo>
                <a:lnTo>
                  <a:pt x="22040" y="3850"/>
                </a:lnTo>
                <a:lnTo>
                  <a:pt x="23265" y="5363"/>
                </a:lnTo>
                <a:lnTo>
                  <a:pt x="24489" y="2063"/>
                </a:lnTo>
                <a:lnTo>
                  <a:pt x="25714" y="2200"/>
                </a:lnTo>
                <a:lnTo>
                  <a:pt x="26938" y="138"/>
                </a:lnTo>
                <a:lnTo>
                  <a:pt x="28163" y="1375"/>
                </a:lnTo>
                <a:lnTo>
                  <a:pt x="29387" y="2338"/>
                </a:lnTo>
                <a:lnTo>
                  <a:pt x="30612" y="5500"/>
                </a:lnTo>
                <a:lnTo>
                  <a:pt x="31836" y="5088"/>
                </a:lnTo>
                <a:lnTo>
                  <a:pt x="33061" y="1650"/>
                </a:lnTo>
                <a:lnTo>
                  <a:pt x="34285" y="1788"/>
                </a:lnTo>
                <a:lnTo>
                  <a:pt x="35510" y="1100"/>
                </a:lnTo>
                <a:lnTo>
                  <a:pt x="35510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007D66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731520" y="2548067"/>
            <a:ext cx="3247034" cy="502920"/>
          </a:xfrm>
          <a:custGeom>
            <a:avLst/>
            <a:gdLst/>
            <a:ahLst/>
            <a:cxnLst/>
            <a:rect l="l" t="t" r="r" b="b"/>
            <a:pathLst>
              <a:path w="35510" h="5500">
                <a:moveTo>
                  <a:pt x="0" y="1925"/>
                </a:moveTo>
                <a:lnTo>
                  <a:pt x="1224" y="2200"/>
                </a:lnTo>
                <a:lnTo>
                  <a:pt x="2448" y="2613"/>
                </a:lnTo>
                <a:lnTo>
                  <a:pt x="3673" y="1925"/>
                </a:lnTo>
                <a:lnTo>
                  <a:pt x="4897" y="4813"/>
                </a:lnTo>
                <a:lnTo>
                  <a:pt x="6122" y="4950"/>
                </a:lnTo>
                <a:lnTo>
                  <a:pt x="7346" y="4950"/>
                </a:lnTo>
                <a:lnTo>
                  <a:pt x="8571" y="1375"/>
                </a:lnTo>
                <a:lnTo>
                  <a:pt x="9795" y="0"/>
                </a:lnTo>
                <a:lnTo>
                  <a:pt x="11020" y="275"/>
                </a:lnTo>
                <a:lnTo>
                  <a:pt x="12244" y="2338"/>
                </a:lnTo>
                <a:lnTo>
                  <a:pt x="13469" y="4400"/>
                </a:lnTo>
                <a:lnTo>
                  <a:pt x="14693" y="4813"/>
                </a:lnTo>
                <a:lnTo>
                  <a:pt x="15918" y="550"/>
                </a:lnTo>
                <a:lnTo>
                  <a:pt x="17142" y="1375"/>
                </a:lnTo>
                <a:lnTo>
                  <a:pt x="18367" y="1650"/>
                </a:lnTo>
                <a:lnTo>
                  <a:pt x="19591" y="1513"/>
                </a:lnTo>
                <a:lnTo>
                  <a:pt x="20816" y="2888"/>
                </a:lnTo>
                <a:lnTo>
                  <a:pt x="22040" y="3850"/>
                </a:lnTo>
                <a:lnTo>
                  <a:pt x="23265" y="5363"/>
                </a:lnTo>
                <a:lnTo>
                  <a:pt x="24489" y="2063"/>
                </a:lnTo>
                <a:lnTo>
                  <a:pt x="25714" y="2200"/>
                </a:lnTo>
                <a:lnTo>
                  <a:pt x="26938" y="138"/>
                </a:lnTo>
                <a:lnTo>
                  <a:pt x="28163" y="1375"/>
                </a:lnTo>
                <a:lnTo>
                  <a:pt x="29387" y="2338"/>
                </a:lnTo>
                <a:lnTo>
                  <a:pt x="30612" y="5500"/>
                </a:lnTo>
                <a:lnTo>
                  <a:pt x="31836" y="5088"/>
                </a:lnTo>
                <a:lnTo>
                  <a:pt x="33061" y="1650"/>
                </a:lnTo>
                <a:lnTo>
                  <a:pt x="34285" y="1788"/>
                </a:lnTo>
                <a:lnTo>
                  <a:pt x="35510" y="1100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937406" y="2607564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307738" y="1383792"/>
            <a:ext cx="3576218" cy="1831848"/>
          </a:xfrm>
          <a:prstGeom prst="roundRect">
            <a:avLst>
              <a:gd name="adj" fmla="val 2995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4472330" y="153009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Active forms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72330" y="184099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3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48549" y="1383792"/>
            <a:ext cx="3576218" cy="1831848"/>
          </a:xfrm>
          <a:prstGeom prst="roundRect">
            <a:avLst>
              <a:gd name="adj" fmla="val 2995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8213141" y="153009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Top form share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13141" y="184099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83%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3380232"/>
            <a:ext cx="3576218" cy="1831848"/>
          </a:xfrm>
          <a:prstGeom prst="roundRect">
            <a:avLst>
              <a:gd name="adj" fmla="val 2995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731520" y="352653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With UTMs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383743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88%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307738" y="3380232"/>
            <a:ext cx="3576218" cy="1831848"/>
          </a:xfrm>
          <a:prstGeom prst="roundRect">
            <a:avLst>
              <a:gd name="adj" fmla="val 2995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4472330" y="352653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Spam-like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72330" y="383743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0%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048549" y="3380232"/>
            <a:ext cx="3576218" cy="1831848"/>
          </a:xfrm>
          <a:prstGeom prst="roundRect">
            <a:avLst>
              <a:gd name="adj" fmla="val 2995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8213141" y="352653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Dormant forms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13141" y="383743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6928" y="5486400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350" b="0" i="0">
                <a:solidFill>
                  <a:srgbClr val="475262"/>
                </a:solidFill>
                <a:latin typeface="IBM Plex Sans"/>
              </a:rPr>
              <a:t>Smile giveaway (spring): 2.</a:t>
            </a:r>
          </a:p>
          <a:p>
            <a:pPr algn="l">
              <a:lnSpc>
                <a:spcPct val="115000"/>
              </a:lnSpc>
              <a:spcBef>
                <a:spcPts val="742"/>
              </a:spcBef>
            </a:pPr>
            <a:r>
              <a:rPr sz="1350" b="0" i="0">
                <a:solidFill>
                  <a:srgbClr val="475262"/>
                </a:solidFill>
                <a:latin typeface="IBM Plex Sans"/>
              </a:rPr>
              <a:t>Check that they still load, or retire them.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Form performance, Northwind Dental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2 / 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Leaderboard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Which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forms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earn their place.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338072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10161F"/>
                </a:solidFill>
                <a:latin typeface="IBM Plex Sans"/>
              </a:rPr>
              <a:t>Submissions by </a:t>
            </a:r>
            <a:r>
              <a:rPr sz="1400" b="1" i="0">
                <a:solidFill>
                  <a:srgbClr val="10161F"/>
                </a:solidFill>
                <a:latin typeface="IBM Plex Sans"/>
              </a:rPr>
              <a:t>form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66928" y="1749552"/>
          <a:ext cx="11057840" cy="1901952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500103"/>
                <a:gridCol w="2556083"/>
                <a:gridCol w="2222681"/>
                <a:gridCol w="1111341"/>
                <a:gridCol w="1111341"/>
                <a:gridCol w="1111341"/>
                <a:gridCol w="1111341"/>
                <a:gridCol w="1333609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Form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Submissions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Share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vs August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With UTMs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Spam-like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Status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Book a consult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83%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+13%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88%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Emergency visit request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16%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91%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Smile giveaway (spring)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6E7887"/>
                          </a:solidFill>
                          <a:latin typeface="IBM Plex Sans"/>
                        </a:rPr>
                        <a:t>Flat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50%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714555" y="234391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934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08915" y="2417064"/>
            <a:ext cx="1445441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4308915" y="2417064"/>
            <a:ext cx="1445441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10382598" y="2353056"/>
            <a:ext cx="670560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382598" y="2353056"/>
            <a:ext cx="67056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75262"/>
                </a:solidFill>
                <a:latin typeface="IBM Plex Sans"/>
              </a:rPr>
              <a:t>Steady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14555" y="281940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184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08915" y="2892552"/>
            <a:ext cx="1445441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4308915" y="2892552"/>
            <a:ext cx="284755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10382598" y="2828544"/>
            <a:ext cx="670560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10382598" y="2828544"/>
            <a:ext cx="67056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75262"/>
                </a:solidFill>
                <a:latin typeface="IBM Plex Sans"/>
              </a:rPr>
              <a:t>Steady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14555" y="329488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2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308915" y="3368040"/>
            <a:ext cx="1445441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4308915" y="3368040"/>
            <a:ext cx="27432" cy="91440"/>
          </a:xfrm>
          <a:prstGeom prst="roundRect">
            <a:avLst>
              <a:gd name="adj" fmla="val 33333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10382598" y="3304032"/>
            <a:ext cx="772160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10382598" y="3304032"/>
            <a:ext cx="77216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56000"/>
                </a:solidFill>
                <a:latin typeface="IBM Plex Sans"/>
              </a:rPr>
              <a:t>Dormant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Spam-like: a disposable or test email, a blank name on a form that collects names, or several entries in the same second. Dormant: under one submission per two weeks.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Form performance, Northwind Dental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3 / 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Rhythm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How each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form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moved day by day.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7086600" cy="4852416"/>
          </a:xfrm>
          <a:prstGeom prst="roundRect">
            <a:avLst>
              <a:gd name="adj" fmla="val 113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795528" y="1612392"/>
          <a:ext cx="6629400" cy="412089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Daily submissions for the top 3 forms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836408" y="1383792"/>
            <a:ext cx="3788359" cy="4852416"/>
          </a:xfrm>
          <a:prstGeom prst="roundRect">
            <a:avLst>
              <a:gd name="adj" fmla="val 1448"/>
            </a:avLst>
          </a:prstGeom>
          <a:solidFill>
            <a:srgbClr val="F4F9F7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8092440" y="1639824"/>
            <a:ext cx="327629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0E7C66"/>
                </a:solidFill>
                <a:latin typeface="IBM Plex Sans"/>
              </a:rPr>
              <a:t>The trend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92440" y="1932432"/>
            <a:ext cx="3276295" cy="944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10161F"/>
                </a:solidFill>
                <a:latin typeface="IBM Plex Sans"/>
              </a:rPr>
              <a:t>Book a consult</a:t>
            </a:r>
            <a:r>
              <a:rPr sz="2000" b="1" i="0">
                <a:solidFill>
                  <a:srgbClr val="10161F"/>
                </a:solidFill>
                <a:latin typeface="IBM Plex Sans"/>
              </a:rPr>
              <a:t> held steady through the period.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92440" y="2987040"/>
            <a:ext cx="3276295" cy="29931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250" b="0" i="0">
                <a:solidFill>
                  <a:srgbClr val="475262"/>
                </a:solidFill>
                <a:latin typeface="IBM Plex Sans"/>
              </a:rPr>
              <a:t>Book a consult: 471 in the first half of the period, 463 in the second.</a:t>
            </a:r>
          </a:p>
          <a:p>
            <a:pPr algn="l">
              <a:lnSpc>
                <a:spcPct val="118000"/>
              </a:lnSpc>
              <a:spcBef>
                <a:spcPts val="687"/>
              </a:spcBef>
            </a:pPr>
            <a:r>
              <a:rPr sz="1250" b="0" i="0">
                <a:solidFill>
                  <a:srgbClr val="475262"/>
                </a:solidFill>
                <a:latin typeface="IBM Plex Sans"/>
              </a:rPr>
              <a:t>Emergency visit request: 88, then 96.</a:t>
            </a:r>
          </a:p>
          <a:p>
            <a:pPr algn="l">
              <a:lnSpc>
                <a:spcPct val="118000"/>
              </a:lnSpc>
              <a:spcBef>
                <a:spcPts val="687"/>
              </a:spcBef>
            </a:pPr>
            <a:r>
              <a:rPr sz="1250" b="0" i="0">
                <a:solidFill>
                  <a:srgbClr val="475262"/>
                </a:solidFill>
                <a:latin typeface="IBM Plex Sans"/>
              </a:rPr>
              <a:t>Smile giveaway (spring): 1, then 1.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Form performance, Northwind Dental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4 / 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What to do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next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11057839" cy="2880360"/>
          </a:xfrm>
          <a:prstGeom prst="roundRect">
            <a:avLst>
              <a:gd name="adj" fmla="val 1904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95528" y="151180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7008" y="149352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This month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07008" y="167640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Fix or retire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Smile giveaway (spring)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87568" y="151180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It took 2 submissions in 30 days. Check it still loads, or remove it so it stops splitting traffic.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881567" y="2014728"/>
            <a:ext cx="87325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881567" y="2014728"/>
            <a:ext cx="87325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846259" y="2014728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9846259" y="2014728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66928" y="2343912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95528" y="247192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07008" y="245364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Ongoing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07008" y="263652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Test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Book a consult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 every week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87568" y="247192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It handles 83% of submissions. If it breaks, most of your leads stop.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881567" y="2974848"/>
            <a:ext cx="1081532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8881567" y="2974848"/>
            <a:ext cx="10815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56000"/>
                </a:solidFill>
                <a:latin typeface="IBM Plex Sans"/>
              </a:rPr>
              <a:t>Medium impact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054539" y="2974848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10054539" y="2974848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566928" y="3304032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95528" y="343204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07008" y="341376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This month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07008" y="359664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Give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Emergency visit request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 a more visible spot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87568" y="343204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Its leads score 60 on average, vs 34 across all forms (lead quality scorer rules). Put it where more visitors see it.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881567" y="3934968"/>
            <a:ext cx="1081532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8881567" y="3934968"/>
            <a:ext cx="10815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56000"/>
                </a:solidFill>
                <a:latin typeface="IBM Plex Sans"/>
              </a:rPr>
              <a:t>Medium impact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0054539" y="3934968"/>
            <a:ext cx="100914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10054539" y="3934968"/>
            <a:ext cx="100914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Medium effort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Form performance, Northwind Dental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5 / 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The forms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10161F"/>
                </a:solidFill>
                <a:latin typeface="IBM Plex Sans"/>
              </a:rPr>
              <a:t>Next: fix or retire 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Smile giveaway (spring)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. It took 2 submissions in 30 days.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Submissions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1,120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388538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8853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Active forms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853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3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210148" y="2845816"/>
            <a:ext cx="2593009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21014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Top form share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014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83%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031757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031757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Spam-like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31757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0%</a:t>
            </a:r>
          </a:p>
        </p:txBody>
      </p:sp>
      <p:sp>
        <p:nvSpPr>
          <p:cNvPr id="16" name="Oval 15"/>
          <p:cNvSpPr/>
          <p:nvPr/>
        </p:nvSpPr>
        <p:spPr>
          <a:xfrm>
            <a:off x="576072" y="4162552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5528" y="4080256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Book a consult brought in 934 submissions.</a:t>
            </a:r>
          </a:p>
        </p:txBody>
      </p:sp>
      <p:sp>
        <p:nvSpPr>
          <p:cNvPr id="18" name="Oval 17"/>
          <p:cNvSpPr/>
          <p:nvPr/>
        </p:nvSpPr>
        <p:spPr>
          <a:xfrm>
            <a:off x="576072" y="4510024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28" y="4427728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88% of submissions carried UTMs.</a:t>
            </a:r>
          </a:p>
        </p:txBody>
      </p:sp>
      <p:sp>
        <p:nvSpPr>
          <p:cNvPr id="20" name="Oval 19"/>
          <p:cNvSpPr/>
          <p:nvPr/>
        </p:nvSpPr>
        <p:spPr>
          <a:xfrm>
            <a:off x="576072" y="4857496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5528" y="4775200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1 form dormant: Smile giveaway (spring).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Form performance, Northwind Dental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6 / 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How we built this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report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75232"/>
            <a:ext cx="9601200" cy="485241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Forms are grouped by Form ID and named from your form list.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With UTMs: the share of a form's submissions with at least one of utm_source, utm_medium or utm_campaign.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Spam-like signs are judged per form: disposable or test email domains, a blank name where most entries have one, and three or more entries in the same second (two when the time has seconds).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Changes compare September 2026 with August.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Form performance, Northwind Dental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7 / 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