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Instrument Serif" charset="0"/>
      <p:regular r:id="rId13"/>
      <p:italic r:id="rId14"/>
    </p:embeddedFont>
    <p:embeddedFont>
      <p:font typeface="Geist" charset="0"/>
      <p:regular r:id="rId15"/>
    </p:embeddedFont>
    <p:embeddedFont>
      <p:font typeface="Geist Mono" charset="0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Book a consult</c:v>
                </c:pt>
              </c:strCache>
            </c:strRef>
          </c:tx>
          <c:spPr>
            <a:ln w="28575">
              <a:solidFill>
                <a:srgbClr val="0E7C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E7C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40.0</c:v>
                </c:pt>
                <c:pt idx="1">
                  <c:v>34.0</c:v>
                </c:pt>
                <c:pt idx="2">
                  <c:v>31.0</c:v>
                </c:pt>
                <c:pt idx="3">
                  <c:v>39.0</c:v>
                </c:pt>
                <c:pt idx="4">
                  <c:v>15.0</c:v>
                </c:pt>
                <c:pt idx="5">
                  <c:v>15.0</c:v>
                </c:pt>
                <c:pt idx="6">
                  <c:v>18.0</c:v>
                </c:pt>
                <c:pt idx="7">
                  <c:v>42.0</c:v>
                </c:pt>
                <c:pt idx="8">
                  <c:v>49.0</c:v>
                </c:pt>
                <c:pt idx="9">
                  <c:v>42.0</c:v>
                </c:pt>
                <c:pt idx="10">
                  <c:v>31.0</c:v>
                </c:pt>
                <c:pt idx="11">
                  <c:v>19.0</c:v>
                </c:pt>
                <c:pt idx="12">
                  <c:v>13.0</c:v>
                </c:pt>
                <c:pt idx="13">
                  <c:v>42.0</c:v>
                </c:pt>
                <c:pt idx="14">
                  <c:v>41.0</c:v>
                </c:pt>
                <c:pt idx="15">
                  <c:v>39.0</c:v>
                </c:pt>
                <c:pt idx="16">
                  <c:v>37.0</c:v>
                </c:pt>
                <c:pt idx="17">
                  <c:v>30.0</c:v>
                </c:pt>
                <c:pt idx="18">
                  <c:v>20.0</c:v>
                </c:pt>
                <c:pt idx="19">
                  <c:v>14.0</c:v>
                </c:pt>
                <c:pt idx="20">
                  <c:v>35.0</c:v>
                </c:pt>
                <c:pt idx="21">
                  <c:v>35.0</c:v>
                </c:pt>
                <c:pt idx="22">
                  <c:v>48.0</c:v>
                </c:pt>
                <c:pt idx="23">
                  <c:v>42.0</c:v>
                </c:pt>
                <c:pt idx="24">
                  <c:v>29.0</c:v>
                </c:pt>
                <c:pt idx="25">
                  <c:v>9.0</c:v>
                </c:pt>
                <c:pt idx="26">
                  <c:v>13.0</c:v>
                </c:pt>
                <c:pt idx="27">
                  <c:v>37.0</c:v>
                </c:pt>
                <c:pt idx="28">
                  <c:v>33.0</c:v>
                </c:pt>
                <c:pt idx="29">
                  <c:v>42.0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Emergency visit request</c:v>
                </c:pt>
              </c:strCache>
            </c:strRef>
          </c:tx>
          <c:spPr>
            <a:ln w="28575">
              <a:solidFill>
                <a:srgbClr val="F2A541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F2A541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2.0</c:v>
                </c:pt>
                <c:pt idx="1">
                  <c:v>6.0</c:v>
                </c:pt>
                <c:pt idx="2">
                  <c:v>6.0</c:v>
                </c:pt>
                <c:pt idx="3">
                  <c:v>3.0</c:v>
                </c:pt>
                <c:pt idx="4">
                  <c:v>6.0</c:v>
                </c:pt>
                <c:pt idx="5">
                  <c:v>5.0</c:v>
                </c:pt>
                <c:pt idx="6">
                  <c:v>2.0</c:v>
                </c:pt>
                <c:pt idx="7">
                  <c:v>4.0</c:v>
                </c:pt>
                <c:pt idx="8">
                  <c:v>7.0</c:v>
                </c:pt>
                <c:pt idx="9">
                  <c:v>11.0</c:v>
                </c:pt>
                <c:pt idx="10">
                  <c:v>8.0</c:v>
                </c:pt>
                <c:pt idx="11">
                  <c:v>5.0</c:v>
                </c:pt>
                <c:pt idx="12">
                  <c:v>8.0</c:v>
                </c:pt>
                <c:pt idx="13">
                  <c:v>10.0</c:v>
                </c:pt>
                <c:pt idx="14">
                  <c:v>5.0</c:v>
                </c:pt>
                <c:pt idx="15">
                  <c:v>5.0</c:v>
                </c:pt>
                <c:pt idx="16">
                  <c:v>8.0</c:v>
                </c:pt>
                <c:pt idx="17">
                  <c:v>5.0</c:v>
                </c:pt>
                <c:pt idx="18">
                  <c:v>7.0</c:v>
                </c:pt>
                <c:pt idx="19">
                  <c:v>3.0</c:v>
                </c:pt>
                <c:pt idx="20">
                  <c:v>6.0</c:v>
                </c:pt>
                <c:pt idx="21">
                  <c:v>5.0</c:v>
                </c:pt>
                <c:pt idx="22">
                  <c:v>7.0</c:v>
                </c:pt>
                <c:pt idx="23">
                  <c:v>4.0</c:v>
                </c:pt>
                <c:pt idx="24">
                  <c:v>10.0</c:v>
                </c:pt>
                <c:pt idx="25">
                  <c:v>7.0</c:v>
                </c:pt>
                <c:pt idx="26">
                  <c:v>6.0</c:v>
                </c:pt>
                <c:pt idx="27">
                  <c:v>7.0</c:v>
                </c:pt>
                <c:pt idx="28">
                  <c:v>10.0</c:v>
                </c:pt>
                <c:pt idx="29">
                  <c:v>6.0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Smile giveaway (spring)</c:v>
                </c:pt>
              </c:strCache>
            </c:strRef>
          </c:tx>
          <c:spPr>
            <a:ln w="28575">
              <a:solidFill>
                <a:srgbClr val="FFC857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FFC857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1.0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1.0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FORM PERFORMANCE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Book a consult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brought in 83% of 1,120 submissions.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3 of 3 forms took submissions in September. 1 form barely moved.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1,120 submissions  ·  3 active forms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54939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2750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5493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submissions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776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32206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8208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600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1 form took almost no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submissions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SUBMISSIONS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5826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ACTIVE FORMS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8549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805403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8048549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49717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83%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9717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TOP FORM SHARE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809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88%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WITH UTMS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773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431322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7" name="Connector 26"/>
          <p:cNvCxnSpPr/>
          <p:nvPr/>
        </p:nvCxnSpPr>
        <p:spPr>
          <a:xfrm>
            <a:off x="4307738" y="453335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0890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0890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SPAM-LIKE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48549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805403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2" name="Connector 31"/>
          <p:cNvCxnSpPr/>
          <p:nvPr/>
        </p:nvCxnSpPr>
        <p:spPr>
          <a:xfrm>
            <a:off x="8048549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249717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49717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DORMANT FORMS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Smile giveaway (spring): 2.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Check that they still load, or retire them.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Form performance,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forms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earn their place.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Submissions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form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40" cy="19019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0103"/>
                <a:gridCol w="2556083"/>
                <a:gridCol w="2222681"/>
                <a:gridCol w="1111341"/>
                <a:gridCol w="1111341"/>
                <a:gridCol w="1111341"/>
                <a:gridCol w="1111341"/>
                <a:gridCol w="1333609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SUBMISSIONS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WITH UTMS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SPAM-LIKE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Book a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Emergency visit request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91%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Smile giveaway (spring)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14555" y="2435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934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8915" y="2508504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308915" y="2508504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10391742" y="251764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9758" y="2435352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4555" y="2910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184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08915" y="2983992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4308915" y="2983992"/>
            <a:ext cx="28475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10391742" y="299313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9758" y="2910840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4555" y="3386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8915" y="3459480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4308915" y="3459480"/>
            <a:ext cx="27432" cy="91440"/>
          </a:xfrm>
          <a:prstGeom prst="roundRect">
            <a:avLst>
              <a:gd name="adj" fmla="val 33333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10391742" y="3468624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9758" y="3386328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Dormant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Spam-like: a disposable or test email, a blank name on a form that collects names, or several entries in the same second. Dormant: under one submission per two weeks.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Form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each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form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moved day by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03832"/>
          <a:ext cx="6629400" cy="402945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Daily submissions for the top 3 forms</a:t>
            </a:r>
          </a:p>
        </p:txBody>
      </p:sp>
      <p:sp>
        <p:nvSpPr>
          <p:cNvPr id="7" name="Rectangle 6"/>
          <p:cNvSpPr/>
          <p:nvPr/>
        </p:nvSpPr>
        <p:spPr>
          <a:xfrm>
            <a:off x="7836408" y="1475232"/>
            <a:ext cx="3788359" cy="4760976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7841894" y="1480718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9" name="Connector 8"/>
          <p:cNvCxnSpPr/>
          <p:nvPr/>
        </p:nvCxnSpPr>
        <p:spPr>
          <a:xfrm>
            <a:off x="7836408" y="2801112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92440" y="1731264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TREND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2023872"/>
            <a:ext cx="327629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Book a consult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held steady through the period.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3078480"/>
            <a:ext cx="3276295" cy="29016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Book a consult: 471 in the first half of the period, 463 in the second.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Emergency visit request: 88, then 96.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Smile giveaway (spring): 1, then 1.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Form performance, Northwind Dental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Fix or retire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Smile giveaway (spring)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took 2 submissions in 30 days. Check it still loads, or remove it so it stops splitting traffic.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89230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841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ONGOING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Test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Book a consult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every week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handles 83% of submissions. If it breaks, most of your leads stop.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Give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Emergency visit request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a more visible spot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Its leads score 60 on average, vs 34 across all forms (lead quality scorer rules). Put it where more visitors see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Form performance,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FORMS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fix or retire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Smile giveaway (spring)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took 2 submissions in 30 days.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047488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120640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367528"/>
            <a:ext cx="11057839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Forms are grouped by Form ID and named from your form list.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With UTMs: the share of a form's submissions with at least one of utm_source, utm_medium or utm_campaign.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Spam-like signs are judged per form: disposable or test email domains, a blank name where most entries have one, and three or more entries in the same second (two when the time has seconds).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Changes compare September 2026 with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Form performance,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