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Barlow" charset="0"/>
      <p:regular r:id="rId14"/>
      <p:bold r:id="rId15"/>
    </p:embeddedFont>
    <p:embeddedFont>
      <p:font typeface="Barlow Condensed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Book a consult</c:v>
                </c:pt>
              </c:strCache>
            </c:strRef>
          </c:tx>
          <c:spPr>
            <a:ln w="28575">
              <a:solidFill>
                <a:srgbClr val="2C937B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2C937B"/>
                </a:solidFill>
                <a:ln>
                  <a:solidFill>
                    <a:srgbClr val="0C1A16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40.0</c:v>
                </c:pt>
                <c:pt idx="1">
                  <c:v>34.0</c:v>
                </c:pt>
                <c:pt idx="2">
                  <c:v>31.0</c:v>
                </c:pt>
                <c:pt idx="3">
                  <c:v>39.0</c:v>
                </c:pt>
                <c:pt idx="4">
                  <c:v>15.0</c:v>
                </c:pt>
                <c:pt idx="5">
                  <c:v>15.0</c:v>
                </c:pt>
                <c:pt idx="6">
                  <c:v>18.0</c:v>
                </c:pt>
                <c:pt idx="7">
                  <c:v>42.0</c:v>
                </c:pt>
                <c:pt idx="8">
                  <c:v>49.0</c:v>
                </c:pt>
                <c:pt idx="9">
                  <c:v>42.0</c:v>
                </c:pt>
                <c:pt idx="10">
                  <c:v>31.0</c:v>
                </c:pt>
                <c:pt idx="11">
                  <c:v>19.0</c:v>
                </c:pt>
                <c:pt idx="12">
                  <c:v>13.0</c:v>
                </c:pt>
                <c:pt idx="13">
                  <c:v>42.0</c:v>
                </c:pt>
                <c:pt idx="14">
                  <c:v>41.0</c:v>
                </c:pt>
                <c:pt idx="15">
                  <c:v>39.0</c:v>
                </c:pt>
                <c:pt idx="16">
                  <c:v>37.0</c:v>
                </c:pt>
                <c:pt idx="17">
                  <c:v>30.0</c:v>
                </c:pt>
                <c:pt idx="18">
                  <c:v>20.0</c:v>
                </c:pt>
                <c:pt idx="19">
                  <c:v>14.0</c:v>
                </c:pt>
                <c:pt idx="20">
                  <c:v>35.0</c:v>
                </c:pt>
                <c:pt idx="21">
                  <c:v>35.0</c:v>
                </c:pt>
                <c:pt idx="22">
                  <c:v>48.0</c:v>
                </c:pt>
                <c:pt idx="23">
                  <c:v>42.0</c:v>
                </c:pt>
                <c:pt idx="24">
                  <c:v>29.0</c:v>
                </c:pt>
                <c:pt idx="25">
                  <c:v>9.0</c:v>
                </c:pt>
                <c:pt idx="26">
                  <c:v>13.0</c:v>
                </c:pt>
                <c:pt idx="27">
                  <c:v>37.0</c:v>
                </c:pt>
                <c:pt idx="28">
                  <c:v>33.0</c:v>
                </c:pt>
                <c:pt idx="29">
                  <c:v>42.0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Emergency visit request</c:v>
                </c:pt>
              </c:strCache>
            </c:strRef>
          </c:tx>
          <c:spPr>
            <a:ln w="28575">
              <a:solidFill>
                <a:srgbClr val="C98500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C98500"/>
                </a:solidFill>
                <a:ln>
                  <a:solidFill>
                    <a:srgbClr val="0C1A16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2.0</c:v>
                </c:pt>
                <c:pt idx="1">
                  <c:v>6.0</c:v>
                </c:pt>
                <c:pt idx="2">
                  <c:v>6.0</c:v>
                </c:pt>
                <c:pt idx="3">
                  <c:v>3.0</c:v>
                </c:pt>
                <c:pt idx="4">
                  <c:v>6.0</c:v>
                </c:pt>
                <c:pt idx="5">
                  <c:v>5.0</c:v>
                </c:pt>
                <c:pt idx="6">
                  <c:v>2.0</c:v>
                </c:pt>
                <c:pt idx="7">
                  <c:v>4.0</c:v>
                </c:pt>
                <c:pt idx="8">
                  <c:v>7.0</c:v>
                </c:pt>
                <c:pt idx="9">
                  <c:v>11.0</c:v>
                </c:pt>
                <c:pt idx="10">
                  <c:v>8.0</c:v>
                </c:pt>
                <c:pt idx="11">
                  <c:v>5.0</c:v>
                </c:pt>
                <c:pt idx="12">
                  <c:v>8.0</c:v>
                </c:pt>
                <c:pt idx="13">
                  <c:v>10.0</c:v>
                </c:pt>
                <c:pt idx="14">
                  <c:v>5.0</c:v>
                </c:pt>
                <c:pt idx="15">
                  <c:v>5.0</c:v>
                </c:pt>
                <c:pt idx="16">
                  <c:v>8.0</c:v>
                </c:pt>
                <c:pt idx="17">
                  <c:v>5.0</c:v>
                </c:pt>
                <c:pt idx="18">
                  <c:v>7.0</c:v>
                </c:pt>
                <c:pt idx="19">
                  <c:v>3.0</c:v>
                </c:pt>
                <c:pt idx="20">
                  <c:v>6.0</c:v>
                </c:pt>
                <c:pt idx="21">
                  <c:v>5.0</c:v>
                </c:pt>
                <c:pt idx="22">
                  <c:v>7.0</c:v>
                </c:pt>
                <c:pt idx="23">
                  <c:v>4.0</c:v>
                </c:pt>
                <c:pt idx="24">
                  <c:v>10.0</c:v>
                </c:pt>
                <c:pt idx="25">
                  <c:v>7.0</c:v>
                </c:pt>
                <c:pt idx="26">
                  <c:v>6.0</c:v>
                </c:pt>
                <c:pt idx="27">
                  <c:v>7.0</c:v>
                </c:pt>
                <c:pt idx="28">
                  <c:v>10.0</c:v>
                </c:pt>
                <c:pt idx="29">
                  <c:v>6.0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Smile giveaway (spring)</c:v>
                </c:pt>
              </c:strCache>
            </c:strRef>
          </c:tx>
          <c:spPr>
            <a:ln w="28575">
              <a:solidFill>
                <a:srgbClr val="D55181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D55181"/>
                </a:solidFill>
                <a:ln>
                  <a:solidFill>
                    <a:srgbClr val="0C1A16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1.0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0.0</c:v>
                </c:pt>
                <c:pt idx="16">
                  <c:v>0.0</c:v>
                </c:pt>
                <c:pt idx="17">
                  <c:v>0.0</c:v>
                </c:pt>
                <c:pt idx="18">
                  <c:v>1.0</c:v>
                </c:pt>
                <c:pt idx="19">
                  <c:v>0.0</c:v>
                </c:pt>
                <c:pt idx="20">
                  <c:v>0.0</c:v>
                </c:pt>
                <c:pt idx="21">
                  <c:v>0.0</c:v>
                </c:pt>
                <c:pt idx="22">
                  <c:v>0.0</c:v>
                </c:pt>
                <c:pt idx="23">
                  <c:v>0.0</c:v>
                </c:pt>
                <c:pt idx="24">
                  <c:v>0.0</c:v>
                </c:pt>
                <c:pt idx="25">
                  <c:v>0.0</c:v>
                </c:pt>
                <c:pt idx="26">
                  <c:v>0.0</c:v>
                </c:pt>
                <c:pt idx="27">
                  <c:v>0.0</c:v>
                </c:pt>
                <c:pt idx="28">
                  <c:v>0.0</c:v>
                </c:pt>
                <c:pt idx="29">
                  <c:v>0.0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1A2723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B3C2BD"/>
              </a:solidFill>
              <a:latin typeface="Barlow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Form performance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94814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17282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47A58E"/>
                </a:solidFill>
                <a:latin typeface="Barlow"/>
              </a:rPr>
              <a:t>Book a consult</a:t>
            </a:r>
            <a:r>
              <a:rPr sz="5400" b="1" i="0">
                <a:solidFill>
                  <a:srgbClr val="F3F5F8"/>
                </a:solidFill>
                <a:latin typeface="Barlow"/>
              </a:rPr>
              <a:t> brought in 83% of 1,120 submissions.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105656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3 of 3 forms took submissions in September. 1 form barely moved.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538374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2264054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538374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submissions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96742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3311042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71062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9402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1 form took almost no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submissions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Submissions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1,120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64257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+12%  vs August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07738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0890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Active forms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9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49717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Top form share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49717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83%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44119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68096" y="36240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With UTMs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" y="393496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88%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07738" y="344119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4508906" y="36240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Spam-like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8906" y="393496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0%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48549" y="344119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249717" y="36240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Dormant forms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49717" y="393496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B3C2BD"/>
                </a:solidFill>
                <a:latin typeface="Barlow"/>
              </a:rPr>
              <a:t>Smile giveaway (spring): 2.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B3C2BD"/>
                </a:solidFill>
                <a:latin typeface="Barlow"/>
              </a:rPr>
              <a:t>Check that they still load, or retire them.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Form performance,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Leaderboard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Which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forms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earn their place.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5999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Submissions by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form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71472"/>
          <a:ext cx="11057840" cy="190195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00103"/>
                <a:gridCol w="2556083"/>
                <a:gridCol w="2222681"/>
                <a:gridCol w="1111341"/>
                <a:gridCol w="1111341"/>
                <a:gridCol w="1111341"/>
                <a:gridCol w="1111341"/>
                <a:gridCol w="1333609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Form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Submissions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With UTMs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Spam-like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Book a 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83%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88%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Emergency visit request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91%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Smile giveaway (spring)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859791"/>
                          </a:solidFill>
                          <a:latin typeface="Barlow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14555" y="24658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934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08915" y="2538984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4308915" y="2538984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10382598" y="2474976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382598" y="2474976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14555" y="294132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184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08915" y="3014472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4308915" y="3014472"/>
            <a:ext cx="284755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10382598" y="2950464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382598" y="2950464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4555" y="341680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08915" y="3489960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4308915" y="3489960"/>
            <a:ext cx="27432" cy="91440"/>
          </a:xfrm>
          <a:prstGeom prst="roundRect">
            <a:avLst>
              <a:gd name="adj" fmla="val 33333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10382598" y="3425952"/>
            <a:ext cx="776326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382598" y="3425952"/>
            <a:ext cx="77632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Dormant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Spam-like: a disposable or test email, a blank name on a form that collects names, or several entries in the same second. Dormant: under one submission per two weeks.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Form performance,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Rhythm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each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form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moved day by day.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7086600" cy="4730496"/>
          </a:xfrm>
          <a:prstGeom prst="roundRect">
            <a:avLst>
              <a:gd name="adj" fmla="val 3092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95528" y="1734312"/>
          <a:ext cx="6629400" cy="39989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Daily submissions for the top 3 forms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36408" y="1505712"/>
            <a:ext cx="3788359" cy="4730496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092440" y="176174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The trend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2054352"/>
            <a:ext cx="3276295" cy="944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47A58E"/>
                </a:solidFill>
                <a:latin typeface="Barlow"/>
              </a:rPr>
              <a:t>Book a consult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held steady through the period.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3108960"/>
            <a:ext cx="3276295" cy="28712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Book a consult: 471 in the first half of the period, 463 in the second.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Emergency visit request: 88, then 96.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Smile giveaway (spring): 1, then 1.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Form performance, Northwind Dental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to do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next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Fix or retire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Smile giveaway (spring)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 took 2 submissions in 30 days. Check it still loads, or remove it so it stops splitting traffic.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89656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89656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2681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2681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Ongoing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Test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Book a consult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every week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 handles 83% of submissions. If it breaks, most of your leads stop.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232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0232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79755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Give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Emergency visit request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a more visible spot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43763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Its leads score 60 on average, vs 34 across all forms (lead quality scorer rules). Put it where more visitors see it.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467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81962" y="573024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981962" y="573024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Form performance,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forms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fix or retire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Smile giveaway (spring)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It took 2 submissions in 30 days.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Submissions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1,120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Active forms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3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Top form share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83%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Spam-like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0%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Book a consult brought in 934 submissions.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88% of submissions carried UTMs.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1 form dormant: Smile giveaway (spring).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Form performance,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we built this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report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97152"/>
            <a:ext cx="9601200" cy="47304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Forms are grouped by Form ID and named from your form list.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With UTMs: the share of a form's submissions with at least one of utm_source, utm_medium or utm_campaign.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Spam-like signs are judged per form: disposable or test email domains, a blank name where most entries have one, and three or more entries in the same second (two when the time has seconds).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Form performance,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