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Rubik" charset="0"/>
      <p:regular r:id="rId15"/>
      <p:bold r:id="rId16"/>
    </p:embeddedFont>
    <p:embeddedFont>
      <p:font typeface="Work Sans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36.0</c:v>
                </c:pt>
                <c:pt idx="1">
                  <c:v>42.3</c:v>
                </c:pt>
                <c:pt idx="2">
                  <c:v>45.6</c:v>
                </c:pt>
                <c:pt idx="3">
                  <c:v>39.9</c:v>
                </c:pt>
                <c:pt idx="4">
                  <c:v>33.8</c:v>
                </c:pt>
                <c:pt idx="5">
                  <c:v>18.2</c:v>
                </c:pt>
                <c:pt idx="6">
                  <c:v>15.9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000" b="0" i="0">
                  <a:solidFill>
                    <a:srgbClr val="4C5464"/>
                  </a:solidFill>
                  <a:latin typeface="Work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27787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27787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Lead forecast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83714" y="1261872"/>
            <a:ext cx="122707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283714" y="1261872"/>
            <a:ext cx="122707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Next 30 days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1659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0" i="0">
                <a:solidFill>
                  <a:srgbClr val="FFFFFF"/>
                </a:solidFill>
                <a:latin typeface="Rubik"/>
              </a:rPr>
              <a:t>Expect about </a:t>
            </a:r>
            <a:r>
              <a:rPr sz="5000" b="1" i="0">
                <a:solidFill>
                  <a:srgbClr val="FFFFFF"/>
                </a:solidFill>
                <a:latin typeface="Rubik"/>
              </a:rPr>
              <a:t>1,200 leads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in the next 30 days.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6068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The likely range is 1,150 to 1,250, based on 12 weeks of history. That is about 6% more than the last 30 days.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312724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2852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312724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2,974 leads over 90 days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1480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422910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8912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987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Next 7 days (about)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270</a:t>
            </a:r>
          </a:p>
        </p:txBody>
      </p:sp>
      <p:sp>
        <p:nvSpPr>
          <p:cNvPr id="7" name="Freeform 6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4158"/>
                </a:moveTo>
                <a:lnTo>
                  <a:pt x="2225" y="4293"/>
                </a:lnTo>
                <a:lnTo>
                  <a:pt x="4451" y="5500"/>
                </a:lnTo>
                <a:lnTo>
                  <a:pt x="6677" y="4091"/>
                </a:lnTo>
                <a:lnTo>
                  <a:pt x="8902" y="3286"/>
                </a:lnTo>
                <a:lnTo>
                  <a:pt x="11128" y="3353"/>
                </a:lnTo>
                <a:lnTo>
                  <a:pt x="13354" y="3756"/>
                </a:lnTo>
                <a:lnTo>
                  <a:pt x="15579" y="2884"/>
                </a:lnTo>
                <a:lnTo>
                  <a:pt x="17805" y="2549"/>
                </a:lnTo>
                <a:lnTo>
                  <a:pt x="20031" y="0"/>
                </a:lnTo>
                <a:lnTo>
                  <a:pt x="22256" y="1274"/>
                </a:lnTo>
                <a:lnTo>
                  <a:pt x="24482" y="1677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4158"/>
                </a:moveTo>
                <a:lnTo>
                  <a:pt x="2225" y="4293"/>
                </a:lnTo>
                <a:lnTo>
                  <a:pt x="4451" y="5500"/>
                </a:lnTo>
                <a:lnTo>
                  <a:pt x="6677" y="4091"/>
                </a:lnTo>
                <a:lnTo>
                  <a:pt x="8902" y="3286"/>
                </a:lnTo>
                <a:lnTo>
                  <a:pt x="11128" y="3353"/>
                </a:lnTo>
                <a:lnTo>
                  <a:pt x="13354" y="3756"/>
                </a:lnTo>
                <a:lnTo>
                  <a:pt x="15579" y="2884"/>
                </a:lnTo>
                <a:lnTo>
                  <a:pt x="17805" y="2549"/>
                </a:lnTo>
                <a:lnTo>
                  <a:pt x="20031" y="0"/>
                </a:lnTo>
                <a:lnTo>
                  <a:pt x="22256" y="1274"/>
                </a:lnTo>
                <a:lnTo>
                  <a:pt x="24482" y="1677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965628" y="3260765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72536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73704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Next 30 days (about)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3704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1,200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73704" y="2574544"/>
            <a:ext cx="164769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683432" y="2574544"/>
            <a:ext cx="150139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6% from August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8144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79312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Likely range, 30 days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9312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±50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83751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184919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Trend, leads a week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4919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+5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forecast,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forecast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next 30 days,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day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by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Actual leads, then the forecast. The band is the likely range for each day.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Leads per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day</a:t>
            </a:r>
            <a:r>
              <a:rPr sz="1400" b="0" i="0">
                <a:solidFill>
                  <a:srgbClr val="141821"/>
                </a:solidFill>
                <a:latin typeface="Rubik"/>
              </a:rPr>
              <a:t>: actual and forecast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90168" y="5321808"/>
            <a:ext cx="9486849" cy="0"/>
          </a:xfrm>
          <a:prstGeom prst="line">
            <a:avLst/>
          </a:prstGeom>
          <a:ln w="9525">
            <a:solidFill>
              <a:srgbClr val="CDD2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95528" y="5230368"/>
            <a:ext cx="20320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0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090168" y="4629912"/>
            <a:ext cx="9486849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95528" y="4538472"/>
            <a:ext cx="20320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20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090168" y="3938016"/>
            <a:ext cx="9486849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95528" y="3846576"/>
            <a:ext cx="20320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40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090168" y="3246120"/>
            <a:ext cx="9486849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3154680"/>
            <a:ext cx="20320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60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090168" y="2554224"/>
            <a:ext cx="9486849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95528" y="2462784"/>
            <a:ext cx="20320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80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00362" y="2554224"/>
            <a:ext cx="2476655" cy="2767584"/>
          </a:xfrm>
          <a:prstGeom prst="rect">
            <a:avLst/>
          </a:prstGeom>
          <a:solidFill>
            <a:srgbClr val="EEF0F4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173514" y="2572512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Forecast</a:t>
            </a:r>
          </a:p>
        </p:txBody>
      </p:sp>
      <p:sp>
        <p:nvSpPr>
          <p:cNvPr id="19" name="Freeform 18"/>
          <p:cNvSpPr/>
          <p:nvPr/>
        </p:nvSpPr>
        <p:spPr>
          <a:xfrm>
            <a:off x="8142275" y="3052359"/>
            <a:ext cx="2434681" cy="1902684"/>
          </a:xfrm>
          <a:custGeom>
            <a:avLst/>
            <a:gdLst/>
            <a:ahLst/>
            <a:cxnLst/>
            <a:rect l="l" t="t" r="r" b="b"/>
            <a:pathLst>
              <a:path w="26626" h="20808">
                <a:moveTo>
                  <a:pt x="0" y="4351"/>
                </a:moveTo>
                <a:lnTo>
                  <a:pt x="918" y="7188"/>
                </a:lnTo>
                <a:lnTo>
                  <a:pt x="1836" y="14036"/>
                </a:lnTo>
                <a:lnTo>
                  <a:pt x="2755" y="15020"/>
                </a:lnTo>
                <a:lnTo>
                  <a:pt x="3673" y="6015"/>
                </a:lnTo>
                <a:lnTo>
                  <a:pt x="4591" y="2951"/>
                </a:lnTo>
                <a:lnTo>
                  <a:pt x="5509" y="1286"/>
                </a:lnTo>
                <a:lnTo>
                  <a:pt x="6427" y="3972"/>
                </a:lnTo>
                <a:lnTo>
                  <a:pt x="7345" y="6848"/>
                </a:lnTo>
                <a:lnTo>
                  <a:pt x="8263" y="13847"/>
                </a:lnTo>
                <a:lnTo>
                  <a:pt x="9182" y="14868"/>
                </a:lnTo>
                <a:lnTo>
                  <a:pt x="10100" y="5675"/>
                </a:lnTo>
                <a:lnTo>
                  <a:pt x="11018" y="2535"/>
                </a:lnTo>
                <a:lnTo>
                  <a:pt x="11936" y="870"/>
                </a:lnTo>
                <a:lnTo>
                  <a:pt x="12854" y="3594"/>
                </a:lnTo>
                <a:lnTo>
                  <a:pt x="13772" y="6545"/>
                </a:lnTo>
                <a:lnTo>
                  <a:pt x="14690" y="13696"/>
                </a:lnTo>
                <a:lnTo>
                  <a:pt x="15609" y="14717"/>
                </a:lnTo>
                <a:lnTo>
                  <a:pt x="16527" y="5334"/>
                </a:lnTo>
                <a:lnTo>
                  <a:pt x="17445" y="2119"/>
                </a:lnTo>
                <a:lnTo>
                  <a:pt x="18363" y="454"/>
                </a:lnTo>
                <a:lnTo>
                  <a:pt x="19281" y="3216"/>
                </a:lnTo>
                <a:lnTo>
                  <a:pt x="20199" y="6205"/>
                </a:lnTo>
                <a:lnTo>
                  <a:pt x="21117" y="13544"/>
                </a:lnTo>
                <a:lnTo>
                  <a:pt x="22035" y="14604"/>
                </a:lnTo>
                <a:lnTo>
                  <a:pt x="22954" y="4994"/>
                </a:lnTo>
                <a:lnTo>
                  <a:pt x="23872" y="1740"/>
                </a:lnTo>
                <a:lnTo>
                  <a:pt x="24790" y="0"/>
                </a:lnTo>
                <a:lnTo>
                  <a:pt x="25708" y="2837"/>
                </a:lnTo>
                <a:lnTo>
                  <a:pt x="26626" y="5902"/>
                </a:lnTo>
                <a:lnTo>
                  <a:pt x="26626" y="12144"/>
                </a:lnTo>
                <a:lnTo>
                  <a:pt x="25708" y="9647"/>
                </a:lnTo>
                <a:lnTo>
                  <a:pt x="24790" y="7264"/>
                </a:lnTo>
                <a:lnTo>
                  <a:pt x="23872" y="8702"/>
                </a:lnTo>
                <a:lnTo>
                  <a:pt x="22954" y="11426"/>
                </a:lnTo>
                <a:lnTo>
                  <a:pt x="22035" y="20392"/>
                </a:lnTo>
                <a:lnTo>
                  <a:pt x="21117" y="19333"/>
                </a:lnTo>
                <a:lnTo>
                  <a:pt x="20199" y="12409"/>
                </a:lnTo>
                <a:lnTo>
                  <a:pt x="19281" y="9950"/>
                </a:lnTo>
                <a:lnTo>
                  <a:pt x="18363" y="7642"/>
                </a:lnTo>
                <a:lnTo>
                  <a:pt x="17445" y="9042"/>
                </a:lnTo>
                <a:lnTo>
                  <a:pt x="16527" y="11690"/>
                </a:lnTo>
                <a:lnTo>
                  <a:pt x="15609" y="20506"/>
                </a:lnTo>
                <a:lnTo>
                  <a:pt x="14690" y="19484"/>
                </a:lnTo>
                <a:lnTo>
                  <a:pt x="13772" y="12674"/>
                </a:lnTo>
                <a:lnTo>
                  <a:pt x="12854" y="10253"/>
                </a:lnTo>
                <a:lnTo>
                  <a:pt x="11936" y="7983"/>
                </a:lnTo>
                <a:lnTo>
                  <a:pt x="11018" y="9383"/>
                </a:lnTo>
                <a:lnTo>
                  <a:pt x="10100" y="11955"/>
                </a:lnTo>
                <a:lnTo>
                  <a:pt x="9182" y="20657"/>
                </a:lnTo>
                <a:lnTo>
                  <a:pt x="8263" y="19635"/>
                </a:lnTo>
                <a:lnTo>
                  <a:pt x="7345" y="12939"/>
                </a:lnTo>
                <a:lnTo>
                  <a:pt x="6427" y="10555"/>
                </a:lnTo>
                <a:lnTo>
                  <a:pt x="5509" y="8361"/>
                </a:lnTo>
                <a:lnTo>
                  <a:pt x="4591" y="9723"/>
                </a:lnTo>
                <a:lnTo>
                  <a:pt x="3673" y="12258"/>
                </a:lnTo>
                <a:lnTo>
                  <a:pt x="2755" y="20808"/>
                </a:lnTo>
                <a:lnTo>
                  <a:pt x="1836" y="19825"/>
                </a:lnTo>
                <a:lnTo>
                  <a:pt x="918" y="13204"/>
                </a:lnTo>
                <a:lnTo>
                  <a:pt x="0" y="10896"/>
                </a:lnTo>
                <a:close/>
              </a:path>
            </a:pathLst>
          </a:custGeom>
          <a:solidFill>
            <a:srgbClr val="007D66">
              <a:alpha val="1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90148" y="3349904"/>
            <a:ext cx="6968185" cy="1764335"/>
          </a:xfrm>
          <a:custGeom>
            <a:avLst/>
            <a:gdLst/>
            <a:ahLst/>
            <a:cxnLst/>
            <a:rect l="l" t="t" r="r" b="b"/>
            <a:pathLst>
              <a:path w="76205" h="19295">
                <a:moveTo>
                  <a:pt x="0" y="10593"/>
                </a:moveTo>
                <a:lnTo>
                  <a:pt x="918" y="10593"/>
                </a:lnTo>
                <a:lnTo>
                  <a:pt x="1836" y="14755"/>
                </a:lnTo>
                <a:lnTo>
                  <a:pt x="2754" y="19295"/>
                </a:lnTo>
                <a:lnTo>
                  <a:pt x="3672" y="8701"/>
                </a:lnTo>
                <a:lnTo>
                  <a:pt x="4590" y="4540"/>
                </a:lnTo>
                <a:lnTo>
                  <a:pt x="5509" y="0"/>
                </a:lnTo>
                <a:lnTo>
                  <a:pt x="6427" y="9458"/>
                </a:lnTo>
                <a:lnTo>
                  <a:pt x="7345" y="6810"/>
                </a:lnTo>
                <a:lnTo>
                  <a:pt x="8263" y="13998"/>
                </a:lnTo>
                <a:lnTo>
                  <a:pt x="9181" y="18538"/>
                </a:lnTo>
                <a:lnTo>
                  <a:pt x="10099" y="10971"/>
                </a:lnTo>
                <a:lnTo>
                  <a:pt x="11017" y="5296"/>
                </a:lnTo>
                <a:lnTo>
                  <a:pt x="11935" y="4161"/>
                </a:lnTo>
                <a:lnTo>
                  <a:pt x="12854" y="10971"/>
                </a:lnTo>
                <a:lnTo>
                  <a:pt x="13772" y="11350"/>
                </a:lnTo>
                <a:lnTo>
                  <a:pt x="14690" y="16646"/>
                </a:lnTo>
                <a:lnTo>
                  <a:pt x="15608" y="17403"/>
                </a:lnTo>
                <a:lnTo>
                  <a:pt x="16526" y="8323"/>
                </a:lnTo>
                <a:lnTo>
                  <a:pt x="17444" y="5675"/>
                </a:lnTo>
                <a:lnTo>
                  <a:pt x="18362" y="5675"/>
                </a:lnTo>
                <a:lnTo>
                  <a:pt x="19281" y="6431"/>
                </a:lnTo>
                <a:lnTo>
                  <a:pt x="20199" y="13998"/>
                </a:lnTo>
                <a:lnTo>
                  <a:pt x="21117" y="13998"/>
                </a:lnTo>
                <a:lnTo>
                  <a:pt x="22035" y="16646"/>
                </a:lnTo>
                <a:lnTo>
                  <a:pt x="22953" y="9458"/>
                </a:lnTo>
                <a:lnTo>
                  <a:pt x="23871" y="3783"/>
                </a:lnTo>
                <a:lnTo>
                  <a:pt x="24789" y="3783"/>
                </a:lnTo>
                <a:lnTo>
                  <a:pt x="25708" y="6431"/>
                </a:lnTo>
                <a:lnTo>
                  <a:pt x="26626" y="9458"/>
                </a:lnTo>
                <a:lnTo>
                  <a:pt x="27544" y="16268"/>
                </a:lnTo>
                <a:lnTo>
                  <a:pt x="28462" y="14755"/>
                </a:lnTo>
                <a:lnTo>
                  <a:pt x="29380" y="7945"/>
                </a:lnTo>
                <a:lnTo>
                  <a:pt x="30298" y="2648"/>
                </a:lnTo>
                <a:lnTo>
                  <a:pt x="31216" y="6053"/>
                </a:lnTo>
                <a:lnTo>
                  <a:pt x="32135" y="6431"/>
                </a:lnTo>
                <a:lnTo>
                  <a:pt x="33053" y="9836"/>
                </a:lnTo>
                <a:lnTo>
                  <a:pt x="33971" y="12106"/>
                </a:lnTo>
                <a:lnTo>
                  <a:pt x="34889" y="13620"/>
                </a:lnTo>
                <a:lnTo>
                  <a:pt x="35807" y="5675"/>
                </a:lnTo>
                <a:lnTo>
                  <a:pt x="36725" y="11350"/>
                </a:lnTo>
                <a:lnTo>
                  <a:pt x="37643" y="4918"/>
                </a:lnTo>
                <a:lnTo>
                  <a:pt x="38561" y="6431"/>
                </a:lnTo>
                <a:lnTo>
                  <a:pt x="39480" y="8701"/>
                </a:lnTo>
                <a:lnTo>
                  <a:pt x="40398" y="15133"/>
                </a:lnTo>
                <a:lnTo>
                  <a:pt x="41316" y="16268"/>
                </a:lnTo>
                <a:lnTo>
                  <a:pt x="42234" y="4918"/>
                </a:lnTo>
                <a:lnTo>
                  <a:pt x="43152" y="6810"/>
                </a:lnTo>
                <a:lnTo>
                  <a:pt x="44070" y="7945"/>
                </a:lnTo>
                <a:lnTo>
                  <a:pt x="44988" y="3405"/>
                </a:lnTo>
                <a:lnTo>
                  <a:pt x="45907" y="7188"/>
                </a:lnTo>
                <a:lnTo>
                  <a:pt x="46825" y="15511"/>
                </a:lnTo>
                <a:lnTo>
                  <a:pt x="47743" y="12863"/>
                </a:lnTo>
                <a:lnTo>
                  <a:pt x="48661" y="10215"/>
                </a:lnTo>
                <a:lnTo>
                  <a:pt x="49579" y="5675"/>
                </a:lnTo>
                <a:lnTo>
                  <a:pt x="50497" y="6431"/>
                </a:lnTo>
                <a:lnTo>
                  <a:pt x="51415" y="7566"/>
                </a:lnTo>
                <a:lnTo>
                  <a:pt x="52334" y="5675"/>
                </a:lnTo>
                <a:lnTo>
                  <a:pt x="53252" y="13620"/>
                </a:lnTo>
                <a:lnTo>
                  <a:pt x="54170" y="13998"/>
                </a:lnTo>
                <a:lnTo>
                  <a:pt x="55088" y="13998"/>
                </a:lnTo>
                <a:lnTo>
                  <a:pt x="56006" y="4161"/>
                </a:lnTo>
                <a:lnTo>
                  <a:pt x="56924" y="378"/>
                </a:lnTo>
                <a:lnTo>
                  <a:pt x="57842" y="1135"/>
                </a:lnTo>
                <a:lnTo>
                  <a:pt x="58760" y="6810"/>
                </a:lnTo>
                <a:lnTo>
                  <a:pt x="59679" y="12485"/>
                </a:lnTo>
                <a:lnTo>
                  <a:pt x="60597" y="13620"/>
                </a:lnTo>
                <a:lnTo>
                  <a:pt x="61515" y="1891"/>
                </a:lnTo>
                <a:lnTo>
                  <a:pt x="62433" y="4161"/>
                </a:lnTo>
                <a:lnTo>
                  <a:pt x="63351" y="4918"/>
                </a:lnTo>
                <a:lnTo>
                  <a:pt x="64269" y="4540"/>
                </a:lnTo>
                <a:lnTo>
                  <a:pt x="65187" y="8323"/>
                </a:lnTo>
                <a:lnTo>
                  <a:pt x="66106" y="10971"/>
                </a:lnTo>
                <a:lnTo>
                  <a:pt x="67024" y="15133"/>
                </a:lnTo>
                <a:lnTo>
                  <a:pt x="67942" y="6053"/>
                </a:lnTo>
                <a:lnTo>
                  <a:pt x="68860" y="6431"/>
                </a:lnTo>
                <a:lnTo>
                  <a:pt x="69778" y="756"/>
                </a:lnTo>
                <a:lnTo>
                  <a:pt x="70696" y="4161"/>
                </a:lnTo>
                <a:lnTo>
                  <a:pt x="71614" y="6810"/>
                </a:lnTo>
                <a:lnTo>
                  <a:pt x="72533" y="15511"/>
                </a:lnTo>
                <a:lnTo>
                  <a:pt x="73451" y="14376"/>
                </a:lnTo>
                <a:lnTo>
                  <a:pt x="74369" y="4918"/>
                </a:lnTo>
                <a:lnTo>
                  <a:pt x="75287" y="5296"/>
                </a:lnTo>
                <a:lnTo>
                  <a:pt x="76205" y="3405"/>
                </a:lnTo>
              </a:path>
            </a:pathLst>
          </a:custGeom>
          <a:noFill/>
          <a:ln w="2857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08093" y="3610966"/>
            <a:ext cx="100584" cy="100584"/>
          </a:xfrm>
          <a:prstGeom prst="ellipse">
            <a:avLst/>
          </a:prstGeom>
          <a:solidFill>
            <a:srgbClr val="007D66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68113" y="3560674"/>
            <a:ext cx="81915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4C5464"/>
                </a:solidFill>
                <a:latin typeface="Work Sans"/>
              </a:rPr>
              <a:t>Actual</a:t>
            </a:r>
          </a:p>
        </p:txBody>
      </p:sp>
      <p:sp>
        <p:nvSpPr>
          <p:cNvPr id="23" name="Freeform 22"/>
          <p:cNvSpPr/>
          <p:nvPr/>
        </p:nvSpPr>
        <p:spPr>
          <a:xfrm>
            <a:off x="8058333" y="3384469"/>
            <a:ext cx="2518623" cy="1304209"/>
          </a:xfrm>
          <a:custGeom>
            <a:avLst/>
            <a:gdLst/>
            <a:ahLst/>
            <a:cxnLst/>
            <a:rect l="l" t="t" r="r" b="b"/>
            <a:pathLst>
              <a:path w="27544" h="14263">
                <a:moveTo>
                  <a:pt x="0" y="3027"/>
                </a:moveTo>
                <a:lnTo>
                  <a:pt x="918" y="3972"/>
                </a:lnTo>
                <a:lnTo>
                  <a:pt x="1836" y="6545"/>
                </a:lnTo>
                <a:lnTo>
                  <a:pt x="2754" y="13279"/>
                </a:lnTo>
                <a:lnTo>
                  <a:pt x="3673" y="14263"/>
                </a:lnTo>
                <a:lnTo>
                  <a:pt x="4591" y="5486"/>
                </a:lnTo>
                <a:lnTo>
                  <a:pt x="5509" y="2686"/>
                </a:lnTo>
                <a:lnTo>
                  <a:pt x="6427" y="1173"/>
                </a:lnTo>
                <a:lnTo>
                  <a:pt x="7345" y="3632"/>
                </a:lnTo>
                <a:lnTo>
                  <a:pt x="8263" y="6280"/>
                </a:lnTo>
                <a:lnTo>
                  <a:pt x="9181" y="13128"/>
                </a:lnTo>
                <a:lnTo>
                  <a:pt x="10100" y="14112"/>
                </a:lnTo>
                <a:lnTo>
                  <a:pt x="11018" y="5183"/>
                </a:lnTo>
                <a:lnTo>
                  <a:pt x="11936" y="2308"/>
                </a:lnTo>
                <a:lnTo>
                  <a:pt x="12854" y="794"/>
                </a:lnTo>
                <a:lnTo>
                  <a:pt x="13772" y="3291"/>
                </a:lnTo>
                <a:lnTo>
                  <a:pt x="14690" y="5978"/>
                </a:lnTo>
                <a:lnTo>
                  <a:pt x="15608" y="12977"/>
                </a:lnTo>
                <a:lnTo>
                  <a:pt x="16527" y="13998"/>
                </a:lnTo>
                <a:lnTo>
                  <a:pt x="17445" y="4880"/>
                </a:lnTo>
                <a:lnTo>
                  <a:pt x="18363" y="1967"/>
                </a:lnTo>
                <a:lnTo>
                  <a:pt x="19281" y="416"/>
                </a:lnTo>
                <a:lnTo>
                  <a:pt x="20199" y="2951"/>
                </a:lnTo>
                <a:lnTo>
                  <a:pt x="21117" y="5675"/>
                </a:lnTo>
                <a:lnTo>
                  <a:pt x="22035" y="12825"/>
                </a:lnTo>
                <a:lnTo>
                  <a:pt x="22953" y="13847"/>
                </a:lnTo>
                <a:lnTo>
                  <a:pt x="23872" y="4578"/>
                </a:lnTo>
                <a:lnTo>
                  <a:pt x="24790" y="1589"/>
                </a:lnTo>
                <a:lnTo>
                  <a:pt x="25708" y="0"/>
                </a:lnTo>
                <a:lnTo>
                  <a:pt x="26626" y="2610"/>
                </a:lnTo>
                <a:lnTo>
                  <a:pt x="27544" y="5372"/>
                </a:lnTo>
              </a:path>
            </a:pathLst>
          </a:custGeom>
          <a:noFill/>
          <a:ln w="28575" cap="rnd">
            <a:solidFill>
              <a:srgbClr val="EB9F39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526725" y="3825453"/>
            <a:ext cx="100584" cy="100584"/>
          </a:xfrm>
          <a:prstGeom prst="ellipse">
            <a:avLst/>
          </a:prstGeom>
          <a:solidFill>
            <a:srgbClr val="EB9F39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686745" y="3775161"/>
            <a:ext cx="81915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4C5464"/>
                </a:solidFill>
                <a:latin typeface="Work Sans"/>
              </a:rPr>
              <a:t>Forecast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2968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Jul 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60193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Jul 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87418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Aug 12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14643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Aug 29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41868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Sep 15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69094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Oct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96319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Oct 19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36937" y="5394960"/>
            <a:ext cx="685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Oct 30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Last 84 days of history, then 30 forecast days. The weekly trend is rising by about 5 leads a week.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forecast,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weekly rhythm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E7C66"/>
                </a:solidFill>
                <a:latin typeface="Rubik"/>
              </a:rPr>
              <a:t>Weekends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run at 43% of a weekday.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7086600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703832"/>
          <a:ext cx="6629400" cy="402945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Average leads per weekday across the history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36408" y="1475232"/>
            <a:ext cx="3788359" cy="4760976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092440" y="173126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The weekly rhythm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2023872"/>
            <a:ext cx="3276295" cy="39563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Wednesdays average 45.6 leads; Sundays average 15.9.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The forecast repeats this pattern, so plan follow-up capacity around it.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forecast, Northwind Dental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By channel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Where the next 30 days of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leads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come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Each channel's own weekly trend, scaled so the channels add up to the total forecast.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Channel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forecast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40" cy="2852928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3413830"/>
                <a:gridCol w="1484274"/>
                <a:gridCol w="2968547"/>
                <a:gridCol w="1484274"/>
                <a:gridCol w="1706915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Last 30 days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Next 30 days (about)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Weekly trend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Paid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702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210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737B8B"/>
                          </a:solidFill>
                          <a:latin typeface="Work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737B8B"/>
                          </a:solidFill>
                          <a:latin typeface="Work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38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556471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740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50831" y="2837688"/>
            <a:ext cx="219130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6150831" y="2837688"/>
            <a:ext cx="219130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009292" y="2773680"/>
            <a:ext cx="62865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009292" y="2773680"/>
            <a:ext cx="6286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Rising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56471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230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50831" y="3313176"/>
            <a:ext cx="219130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6150831" y="3313176"/>
            <a:ext cx="683585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10009292" y="3249168"/>
            <a:ext cx="62865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009292" y="3249168"/>
            <a:ext cx="6286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Rising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56471" y="3715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85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50831" y="3788664"/>
            <a:ext cx="219130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6150831" y="3788664"/>
            <a:ext cx="255065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10009292" y="3724656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09292" y="3724656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56471" y="41910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85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50831" y="4264152"/>
            <a:ext cx="219130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150831" y="4264152"/>
            <a:ext cx="245379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10009292" y="4200144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009292" y="4200144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56471" y="46664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50831" y="4739640"/>
            <a:ext cx="219130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6150831" y="4739640"/>
            <a:ext cx="126860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10009292" y="4675632"/>
            <a:ext cx="62865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0009292" y="4675632"/>
            <a:ext cx="6286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Rising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Rising or Cooling only when the channel's weekly trend is bigger than its week-to-week noise.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forecast, Northwind Dental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Plan for the likely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path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Plan follow-up for about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1,200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Staff for the low end (1,150) and keep room for 1,250. That is about 40 a day, with weekdays busiest.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Budget for more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paid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leads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Paid is trending up. Make sure campaigns and follow-up can absorb about 740 leads in the next 30 days, against 702 in the last 30.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After big changes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Re-run the forecast after a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launch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or pause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94995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A new campaign, a budget shift or a tracking fix changes the pattern this forecast learns from.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92278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9227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36753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36753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forecast,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forecast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plan for about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1,200 leads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Expect 1,150 to 1,250 in the next 30 days.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Next 7 days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270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Next 30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1,200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Likely range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396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141821"/>
                </a:solidFill>
                <a:latin typeface="Rubik"/>
              </a:rPr>
              <a:t>1,150 to 1,250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Busiest days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Mon to Fri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About 6% more than the last 30 days.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Weekly trend: rising by about 5 leads a week.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Paid is trending up.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forecast,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Method, in plain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We counted leads per day for 90 days (Jul 3 to Sep 30, 2026, 2,974 leads).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Weekday pattern: each weekday's average against the overall average. Wednesdays run 1.4x an average day; Sundays run 0.5x.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Trend: a straight line through 12 weekly totals. It adds about 5 leads a week and is bigger than the week-to-week noise, so the forecast follows it.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Range: past weeks varied by about 13 leads around the fitted line. The range covers roughly 4 in 5 outcomes and is never narrower than normal count noise.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It assumes campaigns, budgets and tracking stay as they are. A launch, a paused campaign or a tracking fix will break the pattern.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forecast,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