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IBM Plex Sans" charset="0"/>
      <p:regular r:id="rId15"/>
      <p:bold r:id="rId16"/>
    </p:embeddedFont>
    <p:embeddedFont>
      <p:font typeface="IBM Plex Sans Condensed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007D66"/>
            </a:solidFill>
            <a:ln>
              <a:noFill/>
            </a:ln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36.0</c:v>
                </c:pt>
                <c:pt idx="1">
                  <c:v>42.3</c:v>
                </c:pt>
                <c:pt idx="2">
                  <c:v>45.6</c:v>
                </c:pt>
                <c:pt idx="3">
                  <c:v>39.9</c:v>
                </c:pt>
                <c:pt idx="4">
                  <c:v>33.8</c:v>
                </c:pt>
                <c:pt idx="5">
                  <c:v>18.2</c:v>
                </c:pt>
                <c:pt idx="6">
                  <c:v>15.9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000" b="0" i="0">
                  <a:solidFill>
                    <a:srgbClr val="475262"/>
                  </a:solidFill>
                  <a:latin typeface="IBM Plex Sans Condensed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9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3CAD4"/>
            </a:solidFill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D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6E7887"/>
          </a:solidFill>
          <a:latin typeface="IBM Plex Sans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Lead forecast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1094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Next 30 days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1328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Expect about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1,200 leads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in the next 30 days.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3771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The likely range is 1,150 to 1,250, based on 12 weeks of history. That is about 6% more than the last 30 days.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18364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northwinddental.com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3348" y="5559552"/>
            <a:ext cx="240157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History: Jul 3 to Sep 30,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04918" y="5559552"/>
            <a:ext cx="117729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2,974 leads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943600"/>
            <a:ext cx="295579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5943600"/>
            <a:ext cx="26814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61998" y="5943600"/>
            <a:ext cx="29557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2,974 leads over 90 days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614166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3728466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88486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71136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Next 7 days (about)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270</a:t>
            </a:r>
          </a:p>
        </p:txBody>
      </p:sp>
      <p:sp>
        <p:nvSpPr>
          <p:cNvPr id="7" name="Freeform 6"/>
          <p:cNvSpPr/>
          <p:nvPr/>
        </p:nvSpPr>
        <p:spPr>
          <a:xfrm>
            <a:off x="731520" y="3093690"/>
            <a:ext cx="2311786" cy="502920"/>
          </a:xfrm>
          <a:custGeom>
            <a:avLst/>
            <a:gdLst/>
            <a:ahLst/>
            <a:cxnLst/>
            <a:rect l="l" t="t" r="r" b="b"/>
            <a:pathLst>
              <a:path w="25282" h="5500">
                <a:moveTo>
                  <a:pt x="0" y="4158"/>
                </a:moveTo>
                <a:lnTo>
                  <a:pt x="2298" y="4293"/>
                </a:lnTo>
                <a:lnTo>
                  <a:pt x="4596" y="5500"/>
                </a:lnTo>
                <a:lnTo>
                  <a:pt x="6895" y="4091"/>
                </a:lnTo>
                <a:lnTo>
                  <a:pt x="9193" y="3286"/>
                </a:lnTo>
                <a:lnTo>
                  <a:pt x="11492" y="3353"/>
                </a:lnTo>
                <a:lnTo>
                  <a:pt x="13790" y="3756"/>
                </a:lnTo>
                <a:lnTo>
                  <a:pt x="16088" y="2884"/>
                </a:lnTo>
                <a:lnTo>
                  <a:pt x="18387" y="2549"/>
                </a:lnTo>
                <a:lnTo>
                  <a:pt x="20685" y="0"/>
                </a:lnTo>
                <a:lnTo>
                  <a:pt x="22984" y="1274"/>
                </a:lnTo>
                <a:lnTo>
                  <a:pt x="25282" y="1677"/>
                </a:lnTo>
                <a:lnTo>
                  <a:pt x="252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31520" y="3093690"/>
            <a:ext cx="2311786" cy="502920"/>
          </a:xfrm>
          <a:custGeom>
            <a:avLst/>
            <a:gdLst/>
            <a:ahLst/>
            <a:cxnLst/>
            <a:rect l="l" t="t" r="r" b="b"/>
            <a:pathLst>
              <a:path w="25282" h="5500">
                <a:moveTo>
                  <a:pt x="0" y="4158"/>
                </a:moveTo>
                <a:lnTo>
                  <a:pt x="2298" y="4293"/>
                </a:lnTo>
                <a:lnTo>
                  <a:pt x="4596" y="5500"/>
                </a:lnTo>
                <a:lnTo>
                  <a:pt x="6895" y="4091"/>
                </a:lnTo>
                <a:lnTo>
                  <a:pt x="9193" y="3286"/>
                </a:lnTo>
                <a:lnTo>
                  <a:pt x="11492" y="3353"/>
                </a:lnTo>
                <a:lnTo>
                  <a:pt x="13790" y="3756"/>
                </a:lnTo>
                <a:lnTo>
                  <a:pt x="16088" y="2884"/>
                </a:lnTo>
                <a:lnTo>
                  <a:pt x="18387" y="2549"/>
                </a:lnTo>
                <a:lnTo>
                  <a:pt x="20685" y="0"/>
                </a:lnTo>
                <a:lnTo>
                  <a:pt x="22984" y="1274"/>
                </a:lnTo>
                <a:lnTo>
                  <a:pt x="25282" y="1677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02204" y="3205901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372536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537128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Next 30 days (about)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37128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1,200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37128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+6%  vs August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8144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342736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Likely range, 30 days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42736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±50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83751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9148343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Trend, leads a week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8343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+5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Lead forecast,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forecast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The next 30 days,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day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by day.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Actual leads, then the forecast. The band is the likely range for each day.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11057839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194157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Leads per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day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: actual and forecast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82192" y="5321808"/>
            <a:ext cx="9550997" cy="0"/>
          </a:xfrm>
          <a:prstGeom prst="line">
            <a:avLst/>
          </a:prstGeom>
          <a:ln w="9525">
            <a:solidFill>
              <a:srgbClr val="C3CA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95528" y="5230368"/>
            <a:ext cx="195224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0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082192" y="4607052"/>
            <a:ext cx="9550997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95528" y="4515612"/>
            <a:ext cx="195224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20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082192" y="3892296"/>
            <a:ext cx="9550997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95528" y="3800856"/>
            <a:ext cx="195224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40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082192" y="3177540"/>
            <a:ext cx="9550997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3086100"/>
            <a:ext cx="195224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60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082192" y="2462784"/>
            <a:ext cx="9550997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95528" y="2371344"/>
            <a:ext cx="195224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80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39787" y="2462784"/>
            <a:ext cx="2493402" cy="2859024"/>
          </a:xfrm>
          <a:prstGeom prst="rect">
            <a:avLst/>
          </a:prstGeom>
          <a:solidFill>
            <a:srgbClr val="EDF0F4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212939" y="2481072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 Condensed"/>
              </a:rPr>
              <a:t>Forecast</a:t>
            </a:r>
          </a:p>
        </p:txBody>
      </p:sp>
      <p:sp>
        <p:nvSpPr>
          <p:cNvPr id="19" name="Freeform 18"/>
          <p:cNvSpPr/>
          <p:nvPr/>
        </p:nvSpPr>
        <p:spPr>
          <a:xfrm>
            <a:off x="8181960" y="2977378"/>
            <a:ext cx="2451141" cy="1965594"/>
          </a:xfrm>
          <a:custGeom>
            <a:avLst/>
            <a:gdLst/>
            <a:ahLst/>
            <a:cxnLst/>
            <a:rect l="l" t="t" r="r" b="b"/>
            <a:pathLst>
              <a:path w="26806" h="21496">
                <a:moveTo>
                  <a:pt x="0" y="4494"/>
                </a:moveTo>
                <a:lnTo>
                  <a:pt x="925" y="7426"/>
                </a:lnTo>
                <a:lnTo>
                  <a:pt x="1849" y="14500"/>
                </a:lnTo>
                <a:lnTo>
                  <a:pt x="2774" y="15516"/>
                </a:lnTo>
                <a:lnTo>
                  <a:pt x="3698" y="6214"/>
                </a:lnTo>
                <a:lnTo>
                  <a:pt x="4622" y="3048"/>
                </a:lnTo>
                <a:lnTo>
                  <a:pt x="5547" y="1329"/>
                </a:lnTo>
                <a:lnTo>
                  <a:pt x="6471" y="4104"/>
                </a:lnTo>
                <a:lnTo>
                  <a:pt x="7395" y="7074"/>
                </a:lnTo>
                <a:lnTo>
                  <a:pt x="8320" y="14304"/>
                </a:lnTo>
                <a:lnTo>
                  <a:pt x="9244" y="15360"/>
                </a:lnTo>
                <a:lnTo>
                  <a:pt x="10168" y="5862"/>
                </a:lnTo>
                <a:lnTo>
                  <a:pt x="11093" y="2618"/>
                </a:lnTo>
                <a:lnTo>
                  <a:pt x="12017" y="899"/>
                </a:lnTo>
                <a:lnTo>
                  <a:pt x="12941" y="3713"/>
                </a:lnTo>
                <a:lnTo>
                  <a:pt x="13866" y="6761"/>
                </a:lnTo>
                <a:lnTo>
                  <a:pt x="14790" y="14148"/>
                </a:lnTo>
                <a:lnTo>
                  <a:pt x="15714" y="15203"/>
                </a:lnTo>
                <a:lnTo>
                  <a:pt x="16639" y="5511"/>
                </a:lnTo>
                <a:lnTo>
                  <a:pt x="17563" y="2189"/>
                </a:lnTo>
                <a:lnTo>
                  <a:pt x="18487" y="469"/>
                </a:lnTo>
                <a:lnTo>
                  <a:pt x="19412" y="3322"/>
                </a:lnTo>
                <a:lnTo>
                  <a:pt x="20336" y="6410"/>
                </a:lnTo>
                <a:lnTo>
                  <a:pt x="21260" y="13992"/>
                </a:lnTo>
                <a:lnTo>
                  <a:pt x="22185" y="15086"/>
                </a:lnTo>
                <a:lnTo>
                  <a:pt x="23109" y="5159"/>
                </a:lnTo>
                <a:lnTo>
                  <a:pt x="24033" y="1798"/>
                </a:lnTo>
                <a:lnTo>
                  <a:pt x="24958" y="0"/>
                </a:lnTo>
                <a:lnTo>
                  <a:pt x="25882" y="2931"/>
                </a:lnTo>
                <a:lnTo>
                  <a:pt x="26806" y="6097"/>
                </a:lnTo>
                <a:lnTo>
                  <a:pt x="26806" y="12546"/>
                </a:lnTo>
                <a:lnTo>
                  <a:pt x="25882" y="9966"/>
                </a:lnTo>
                <a:lnTo>
                  <a:pt x="24958" y="7504"/>
                </a:lnTo>
                <a:lnTo>
                  <a:pt x="24033" y="8989"/>
                </a:lnTo>
                <a:lnTo>
                  <a:pt x="23109" y="11803"/>
                </a:lnTo>
                <a:lnTo>
                  <a:pt x="22185" y="21066"/>
                </a:lnTo>
                <a:lnTo>
                  <a:pt x="21260" y="19971"/>
                </a:lnTo>
                <a:lnTo>
                  <a:pt x="20336" y="12819"/>
                </a:lnTo>
                <a:lnTo>
                  <a:pt x="19412" y="10279"/>
                </a:lnTo>
                <a:lnTo>
                  <a:pt x="18487" y="7895"/>
                </a:lnTo>
                <a:lnTo>
                  <a:pt x="17563" y="9341"/>
                </a:lnTo>
                <a:lnTo>
                  <a:pt x="16639" y="12077"/>
                </a:lnTo>
                <a:lnTo>
                  <a:pt x="15714" y="21183"/>
                </a:lnTo>
                <a:lnTo>
                  <a:pt x="14790" y="20128"/>
                </a:lnTo>
                <a:lnTo>
                  <a:pt x="13866" y="13093"/>
                </a:lnTo>
                <a:lnTo>
                  <a:pt x="12941" y="10591"/>
                </a:lnTo>
                <a:lnTo>
                  <a:pt x="12017" y="8246"/>
                </a:lnTo>
                <a:lnTo>
                  <a:pt x="11093" y="9692"/>
                </a:lnTo>
                <a:lnTo>
                  <a:pt x="10168" y="12350"/>
                </a:lnTo>
                <a:lnTo>
                  <a:pt x="9244" y="21339"/>
                </a:lnTo>
                <a:lnTo>
                  <a:pt x="8320" y="20284"/>
                </a:lnTo>
                <a:lnTo>
                  <a:pt x="7395" y="13366"/>
                </a:lnTo>
                <a:lnTo>
                  <a:pt x="6471" y="10904"/>
                </a:lnTo>
                <a:lnTo>
                  <a:pt x="5547" y="8637"/>
                </a:lnTo>
                <a:lnTo>
                  <a:pt x="4622" y="10044"/>
                </a:lnTo>
                <a:lnTo>
                  <a:pt x="3698" y="12663"/>
                </a:lnTo>
                <a:lnTo>
                  <a:pt x="2774" y="21496"/>
                </a:lnTo>
                <a:lnTo>
                  <a:pt x="1849" y="20480"/>
                </a:lnTo>
                <a:lnTo>
                  <a:pt x="925" y="13640"/>
                </a:lnTo>
                <a:lnTo>
                  <a:pt x="0" y="11256"/>
                </a:lnTo>
                <a:close/>
              </a:path>
            </a:pathLst>
          </a:custGeom>
          <a:solidFill>
            <a:srgbClr val="007D66">
              <a:alpha val="1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082192" y="3284708"/>
            <a:ext cx="7015277" cy="1822674"/>
          </a:xfrm>
          <a:custGeom>
            <a:avLst/>
            <a:gdLst/>
            <a:ahLst/>
            <a:cxnLst/>
            <a:rect l="l" t="t" r="r" b="b"/>
            <a:pathLst>
              <a:path w="76720" h="19933">
                <a:moveTo>
                  <a:pt x="0" y="10943"/>
                </a:moveTo>
                <a:lnTo>
                  <a:pt x="924" y="10943"/>
                </a:lnTo>
                <a:lnTo>
                  <a:pt x="1848" y="15243"/>
                </a:lnTo>
                <a:lnTo>
                  <a:pt x="2773" y="19933"/>
                </a:lnTo>
                <a:lnTo>
                  <a:pt x="3697" y="8989"/>
                </a:lnTo>
                <a:lnTo>
                  <a:pt x="4621" y="4690"/>
                </a:lnTo>
                <a:lnTo>
                  <a:pt x="5546" y="0"/>
                </a:lnTo>
                <a:lnTo>
                  <a:pt x="6470" y="9771"/>
                </a:lnTo>
                <a:lnTo>
                  <a:pt x="7394" y="7035"/>
                </a:lnTo>
                <a:lnTo>
                  <a:pt x="8319" y="14461"/>
                </a:lnTo>
                <a:lnTo>
                  <a:pt x="9243" y="19151"/>
                </a:lnTo>
                <a:lnTo>
                  <a:pt x="10167" y="11334"/>
                </a:lnTo>
                <a:lnTo>
                  <a:pt x="11092" y="5472"/>
                </a:lnTo>
                <a:lnTo>
                  <a:pt x="12016" y="4299"/>
                </a:lnTo>
                <a:lnTo>
                  <a:pt x="12940" y="11334"/>
                </a:lnTo>
                <a:lnTo>
                  <a:pt x="13865" y="11725"/>
                </a:lnTo>
                <a:lnTo>
                  <a:pt x="14789" y="17197"/>
                </a:lnTo>
                <a:lnTo>
                  <a:pt x="15713" y="17978"/>
                </a:lnTo>
                <a:lnTo>
                  <a:pt x="16638" y="8598"/>
                </a:lnTo>
                <a:lnTo>
                  <a:pt x="17562" y="5863"/>
                </a:lnTo>
                <a:lnTo>
                  <a:pt x="18486" y="5863"/>
                </a:lnTo>
                <a:lnTo>
                  <a:pt x="19411" y="6644"/>
                </a:lnTo>
                <a:lnTo>
                  <a:pt x="20335" y="14461"/>
                </a:lnTo>
                <a:lnTo>
                  <a:pt x="21259" y="14461"/>
                </a:lnTo>
                <a:lnTo>
                  <a:pt x="22184" y="17197"/>
                </a:lnTo>
                <a:lnTo>
                  <a:pt x="23108" y="9771"/>
                </a:lnTo>
                <a:lnTo>
                  <a:pt x="24032" y="3908"/>
                </a:lnTo>
                <a:lnTo>
                  <a:pt x="24957" y="3908"/>
                </a:lnTo>
                <a:lnTo>
                  <a:pt x="25881" y="6644"/>
                </a:lnTo>
                <a:lnTo>
                  <a:pt x="26806" y="9771"/>
                </a:lnTo>
                <a:lnTo>
                  <a:pt x="27730" y="16806"/>
                </a:lnTo>
                <a:lnTo>
                  <a:pt x="28654" y="15243"/>
                </a:lnTo>
                <a:lnTo>
                  <a:pt x="29579" y="8208"/>
                </a:lnTo>
                <a:lnTo>
                  <a:pt x="30503" y="2736"/>
                </a:lnTo>
                <a:lnTo>
                  <a:pt x="31427" y="6253"/>
                </a:lnTo>
                <a:lnTo>
                  <a:pt x="32352" y="6644"/>
                </a:lnTo>
                <a:lnTo>
                  <a:pt x="33276" y="10162"/>
                </a:lnTo>
                <a:lnTo>
                  <a:pt x="34200" y="12507"/>
                </a:lnTo>
                <a:lnTo>
                  <a:pt x="35125" y="14070"/>
                </a:lnTo>
                <a:lnTo>
                  <a:pt x="36049" y="5863"/>
                </a:lnTo>
                <a:lnTo>
                  <a:pt x="36973" y="11725"/>
                </a:lnTo>
                <a:lnTo>
                  <a:pt x="37898" y="5081"/>
                </a:lnTo>
                <a:lnTo>
                  <a:pt x="38822" y="6644"/>
                </a:lnTo>
                <a:lnTo>
                  <a:pt x="39746" y="8989"/>
                </a:lnTo>
                <a:lnTo>
                  <a:pt x="40671" y="15633"/>
                </a:lnTo>
                <a:lnTo>
                  <a:pt x="41595" y="16806"/>
                </a:lnTo>
                <a:lnTo>
                  <a:pt x="42519" y="5081"/>
                </a:lnTo>
                <a:lnTo>
                  <a:pt x="43444" y="7035"/>
                </a:lnTo>
                <a:lnTo>
                  <a:pt x="44368" y="8208"/>
                </a:lnTo>
                <a:lnTo>
                  <a:pt x="45292" y="3518"/>
                </a:lnTo>
                <a:lnTo>
                  <a:pt x="46217" y="7426"/>
                </a:lnTo>
                <a:lnTo>
                  <a:pt x="47141" y="16024"/>
                </a:lnTo>
                <a:lnTo>
                  <a:pt x="48065" y="13288"/>
                </a:lnTo>
                <a:lnTo>
                  <a:pt x="48990" y="10553"/>
                </a:lnTo>
                <a:lnTo>
                  <a:pt x="49914" y="5863"/>
                </a:lnTo>
                <a:lnTo>
                  <a:pt x="50838" y="6644"/>
                </a:lnTo>
                <a:lnTo>
                  <a:pt x="51763" y="7817"/>
                </a:lnTo>
                <a:lnTo>
                  <a:pt x="52687" y="5863"/>
                </a:lnTo>
                <a:lnTo>
                  <a:pt x="53612" y="14070"/>
                </a:lnTo>
                <a:lnTo>
                  <a:pt x="54536" y="14461"/>
                </a:lnTo>
                <a:lnTo>
                  <a:pt x="55460" y="14461"/>
                </a:lnTo>
                <a:lnTo>
                  <a:pt x="56385" y="4299"/>
                </a:lnTo>
                <a:lnTo>
                  <a:pt x="57309" y="391"/>
                </a:lnTo>
                <a:lnTo>
                  <a:pt x="58233" y="1173"/>
                </a:lnTo>
                <a:lnTo>
                  <a:pt x="59158" y="7035"/>
                </a:lnTo>
                <a:lnTo>
                  <a:pt x="60082" y="12898"/>
                </a:lnTo>
                <a:lnTo>
                  <a:pt x="61006" y="14070"/>
                </a:lnTo>
                <a:lnTo>
                  <a:pt x="61931" y="1954"/>
                </a:lnTo>
                <a:lnTo>
                  <a:pt x="62855" y="4299"/>
                </a:lnTo>
                <a:lnTo>
                  <a:pt x="63779" y="5081"/>
                </a:lnTo>
                <a:lnTo>
                  <a:pt x="64704" y="4690"/>
                </a:lnTo>
                <a:lnTo>
                  <a:pt x="65628" y="8598"/>
                </a:lnTo>
                <a:lnTo>
                  <a:pt x="66552" y="11334"/>
                </a:lnTo>
                <a:lnTo>
                  <a:pt x="67477" y="15633"/>
                </a:lnTo>
                <a:lnTo>
                  <a:pt x="68401" y="6253"/>
                </a:lnTo>
                <a:lnTo>
                  <a:pt x="69325" y="6644"/>
                </a:lnTo>
                <a:lnTo>
                  <a:pt x="70250" y="782"/>
                </a:lnTo>
                <a:lnTo>
                  <a:pt x="71174" y="4299"/>
                </a:lnTo>
                <a:lnTo>
                  <a:pt x="72098" y="7035"/>
                </a:lnTo>
                <a:lnTo>
                  <a:pt x="73023" y="16024"/>
                </a:lnTo>
                <a:lnTo>
                  <a:pt x="73947" y="14852"/>
                </a:lnTo>
                <a:lnTo>
                  <a:pt x="74871" y="5081"/>
                </a:lnTo>
                <a:lnTo>
                  <a:pt x="75796" y="5472"/>
                </a:lnTo>
                <a:lnTo>
                  <a:pt x="76720" y="3518"/>
                </a:lnTo>
              </a:path>
            </a:pathLst>
          </a:custGeom>
          <a:noFill/>
          <a:ln w="2857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047234" y="3556102"/>
            <a:ext cx="100584" cy="100584"/>
          </a:xfrm>
          <a:prstGeom prst="ellipse">
            <a:avLst/>
          </a:prstGeom>
          <a:solidFill>
            <a:srgbClr val="007D66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07254" y="3505810"/>
            <a:ext cx="762978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475262"/>
                </a:solidFill>
                <a:latin typeface="IBM Plex Sans Condensed"/>
              </a:rPr>
              <a:t>Actual</a:t>
            </a:r>
          </a:p>
        </p:txBody>
      </p:sp>
      <p:sp>
        <p:nvSpPr>
          <p:cNvPr id="23" name="Freeform 22"/>
          <p:cNvSpPr/>
          <p:nvPr/>
        </p:nvSpPr>
        <p:spPr>
          <a:xfrm>
            <a:off x="8097469" y="3320461"/>
            <a:ext cx="2535631" cy="1347277"/>
          </a:xfrm>
          <a:custGeom>
            <a:avLst/>
            <a:gdLst/>
            <a:ahLst/>
            <a:cxnLst/>
            <a:rect l="l" t="t" r="r" b="b"/>
            <a:pathLst>
              <a:path w="27730" h="14734">
                <a:moveTo>
                  <a:pt x="0" y="3127"/>
                </a:moveTo>
                <a:lnTo>
                  <a:pt x="924" y="4104"/>
                </a:lnTo>
                <a:lnTo>
                  <a:pt x="1849" y="6761"/>
                </a:lnTo>
                <a:lnTo>
                  <a:pt x="2773" y="13718"/>
                </a:lnTo>
                <a:lnTo>
                  <a:pt x="3698" y="14734"/>
                </a:lnTo>
                <a:lnTo>
                  <a:pt x="4622" y="5667"/>
                </a:lnTo>
                <a:lnTo>
                  <a:pt x="5546" y="2775"/>
                </a:lnTo>
                <a:lnTo>
                  <a:pt x="6471" y="1211"/>
                </a:lnTo>
                <a:lnTo>
                  <a:pt x="7395" y="3752"/>
                </a:lnTo>
                <a:lnTo>
                  <a:pt x="8319" y="6488"/>
                </a:lnTo>
                <a:lnTo>
                  <a:pt x="9244" y="13562"/>
                </a:lnTo>
                <a:lnTo>
                  <a:pt x="10168" y="14578"/>
                </a:lnTo>
                <a:lnTo>
                  <a:pt x="11092" y="5354"/>
                </a:lnTo>
                <a:lnTo>
                  <a:pt x="12017" y="2384"/>
                </a:lnTo>
                <a:lnTo>
                  <a:pt x="12941" y="821"/>
                </a:lnTo>
                <a:lnTo>
                  <a:pt x="13865" y="3400"/>
                </a:lnTo>
                <a:lnTo>
                  <a:pt x="14790" y="6175"/>
                </a:lnTo>
                <a:lnTo>
                  <a:pt x="15714" y="13405"/>
                </a:lnTo>
                <a:lnTo>
                  <a:pt x="16638" y="14461"/>
                </a:lnTo>
                <a:lnTo>
                  <a:pt x="17563" y="5042"/>
                </a:lnTo>
                <a:lnTo>
                  <a:pt x="18487" y="2032"/>
                </a:lnTo>
                <a:lnTo>
                  <a:pt x="19411" y="430"/>
                </a:lnTo>
                <a:lnTo>
                  <a:pt x="20336" y="3048"/>
                </a:lnTo>
                <a:lnTo>
                  <a:pt x="21260" y="5862"/>
                </a:lnTo>
                <a:lnTo>
                  <a:pt x="22184" y="13249"/>
                </a:lnTo>
                <a:lnTo>
                  <a:pt x="23109" y="14304"/>
                </a:lnTo>
                <a:lnTo>
                  <a:pt x="24033" y="4729"/>
                </a:lnTo>
                <a:lnTo>
                  <a:pt x="24957" y="1641"/>
                </a:lnTo>
                <a:lnTo>
                  <a:pt x="25882" y="0"/>
                </a:lnTo>
                <a:lnTo>
                  <a:pt x="26806" y="2697"/>
                </a:lnTo>
                <a:lnTo>
                  <a:pt x="27730" y="5550"/>
                </a:lnTo>
              </a:path>
            </a:pathLst>
          </a:custGeom>
          <a:noFill/>
          <a:ln w="28575" cap="rnd">
            <a:solidFill>
              <a:srgbClr val="EB9F39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582897" y="3777676"/>
            <a:ext cx="100584" cy="100584"/>
          </a:xfrm>
          <a:prstGeom prst="ellipse">
            <a:avLst/>
          </a:prstGeom>
          <a:solidFill>
            <a:srgbClr val="EB9F39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742917" y="3727384"/>
            <a:ext cx="762978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475262"/>
                </a:solidFill>
                <a:latin typeface="IBM Plex Sans Condensed"/>
              </a:rPr>
              <a:t>Forecast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992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Jul 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61868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Jul 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8744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Aug 12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935619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Aug 29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72495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Sep 15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09371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Oct 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46246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Oct 19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93109" y="5394960"/>
            <a:ext cx="685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Oct 30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Last 84 days of history, then 30 forecast days. The weekly trend is rising by about 5 leads a week.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Lead forecast,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weekly rhythm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Weekends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run at 43% of a weekday.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7086600" cy="4852416"/>
          </a:xfrm>
          <a:prstGeom prst="roundRect">
            <a:avLst>
              <a:gd name="adj" fmla="val 113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95528" y="1612392"/>
          <a:ext cx="6629400" cy="412089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Average leads per weekday across the history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36408" y="1383792"/>
            <a:ext cx="3788359" cy="4852416"/>
          </a:xfrm>
          <a:prstGeom prst="roundRect">
            <a:avLst>
              <a:gd name="adj" fmla="val 1448"/>
            </a:avLst>
          </a:prstGeom>
          <a:solidFill>
            <a:srgbClr val="F4F9F7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092440" y="1639824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IBM Plex Sans"/>
              </a:rPr>
              <a:t>The weekly rhythm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2440" y="1932432"/>
            <a:ext cx="3276295" cy="404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Wednesdays average 45.6 leads; Sundays average 15.9.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The forecast repeats this pattern, so plan follow-up capacity around it.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Lead forecast, Northwind Dental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By channel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Where the next 30 days of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leads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come from.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Each channel's own weekly trend, scaled so the channels add up to the total forecast.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66725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Channel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forecast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078736"/>
          <a:ext cx="11057840" cy="2852928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3413830"/>
                <a:gridCol w="1484274"/>
                <a:gridCol w="2968547"/>
                <a:gridCol w="1484274"/>
                <a:gridCol w="1706915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Channel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Last 30 days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Next 30 days (about)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Change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Weekly trend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Paid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702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210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Direct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6E7887"/>
                          </a:solidFill>
                          <a:latin typeface="IBM Plex Sans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Referral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6E7887"/>
                          </a:solidFill>
                          <a:latin typeface="IBM Plex Sans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38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556471" y="267309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740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50831" y="2746248"/>
            <a:ext cx="219130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6150831" y="2746248"/>
            <a:ext cx="219130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10009292" y="2682240"/>
            <a:ext cx="62357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0009292" y="2682240"/>
            <a:ext cx="623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Rising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56471" y="314858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230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50831" y="3221736"/>
            <a:ext cx="219130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6150831" y="3221736"/>
            <a:ext cx="683585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10009292" y="3157728"/>
            <a:ext cx="62357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0009292" y="3157728"/>
            <a:ext cx="623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Rising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56471" y="362407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85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50831" y="3697224"/>
            <a:ext cx="219130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6150831" y="3697224"/>
            <a:ext cx="255065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10009292" y="3633216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009292" y="3633216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56471" y="40995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85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50831" y="4172712"/>
            <a:ext cx="219130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6150831" y="4172712"/>
            <a:ext cx="245379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10009292" y="4108704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10009292" y="4108704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56471" y="45750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45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50831" y="4648200"/>
            <a:ext cx="219130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6150831" y="4648200"/>
            <a:ext cx="126860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10009292" y="4584192"/>
            <a:ext cx="62357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0009292" y="4584192"/>
            <a:ext cx="623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Rising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Rising or Cooling only when the channel's weekly trend is bigger than its week-to-week noise.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Lead forecast, Northwind Dental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Plan for the likely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path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2880360"/>
          </a:xfrm>
          <a:prstGeom prst="roundRect">
            <a:avLst>
              <a:gd name="adj" fmla="val 1904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Plan follow-up for about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1,200 leads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Staff for the low end (1,150) and keep room for 1,250. That is about 40 a day, with weekdays busiest.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1659" y="201472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871659" y="201472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Budget for more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paid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leads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Paid is trending up. Make sure campaigns and follow-up can absorb about 740 leads in the next 30 days, against 702 in the last 30.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4539" y="2974848"/>
            <a:ext cx="100914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054539" y="2974848"/>
            <a:ext cx="10091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Medium effort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330403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5528" y="343204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07008" y="341376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After big changes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07008" y="359664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Re-run the forecast after a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launch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or pause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87568" y="343204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A new campaign, a budget shift or a tracking fix changes the pattern this forecast learns from.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81567" y="3934968"/>
            <a:ext cx="87325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881567" y="3934968"/>
            <a:ext cx="8732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846259" y="393496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9846259" y="393496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Lead forecast, Northwind Dental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forecast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plan for about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1,200 leads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. Expect 1,150 to 1,250 in the next 30 days.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Next 7 days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270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Next 30 days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1,200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Likely range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4267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800" b="0" i="0">
                <a:solidFill>
                  <a:srgbClr val="10161F"/>
                </a:solidFill>
                <a:latin typeface="IBM Plex Sans"/>
              </a:rPr>
              <a:t>1,150 to 1,250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Busiest days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Mon to Fri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About 6% more than the last 30 days.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Weekly trend: rising by about 5 leads a week.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Paid is trending up.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Lead forecast,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Method, in plain words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75232"/>
            <a:ext cx="9601200" cy="48524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We counted leads per day for 90 days (Jul 3 to Sep 30, 2026, 2,974 leads).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Weekday pattern: each weekday's average against the overall average. Wednesdays run 1.4x an average day; Sundays run 0.5x.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Trend: a straight line through 12 weekly totals. It adds about 5 leads a week and is bigger than the week-to-week noise, so the forecast follows it.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Range: past weeks varied by about 13 leads around the fitted line. The range covers roughly 4 in 5 outcomes and is never narrower than normal count noise.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It assumes campaigns, budgets and tracking stay as they are. A launch, a paused campaign or a tracking fix will break the pattern.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Lead forecast,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