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nstrument Serif" charset="0"/>
      <p:regular r:id="rId14"/>
      <p:italic r:id="rId15"/>
    </p:embeddedFont>
    <p:embeddedFont>
      <p:font typeface="Geist" charset="0"/>
      <p:regular r:id="rId16"/>
    </p:embeddedFont>
    <p:embeddedFont>
      <p:font typeface="Geist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0E7C66"/>
            </a:solidFill>
            <a:ln>
              <a:noFill/>
            </a:ln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36.0</c:v>
                </c:pt>
                <c:pt idx="1">
                  <c:v>42.3</c:v>
                </c:pt>
                <c:pt idx="2">
                  <c:v>45.6</c:v>
                </c:pt>
                <c:pt idx="3">
                  <c:v>39.9</c:v>
                </c:pt>
                <c:pt idx="4">
                  <c:v>33.8</c:v>
                </c:pt>
                <c:pt idx="5">
                  <c:v>18.2</c:v>
                </c:pt>
                <c:pt idx="6">
                  <c:v>15.9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000" b="0" i="0">
                  <a:solidFill>
                    <a:srgbClr val="5A6B64"/>
                  </a:solidFill>
                  <a:latin typeface="Geist Mono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LEAD FORECAST · NEXT 30 DAYS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0">
                <a:solidFill>
                  <a:srgbClr val="0B1F1A"/>
                </a:solidFill>
                <a:latin typeface="Instrument Serif"/>
              </a:rPr>
              <a:t>Expect about </a:t>
            </a:r>
            <a:r>
              <a:rPr sz="5000" b="0" i="1">
                <a:solidFill>
                  <a:srgbClr val="0E7C66"/>
                </a:solidFill>
                <a:latin typeface="Instrument Serif"/>
              </a:rPr>
              <a:t>1,200 leads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 in the next 30 days.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The likely range is 1,150 to 1,250, based on 12 weeks of history. That is about 6% more than the last 30 days.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History: Jul 3 to Sep 30, 2026  ·  2,974 leads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9888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27144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9888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2,974 leads over 90 days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4718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376148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2150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542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that matter.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270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NEXT 7 DAYS (ABOUT)</a:t>
            </a:r>
          </a:p>
        </p:txBody>
      </p:sp>
      <p:sp>
        <p:nvSpPr>
          <p:cNvPr id="9" name="Rectangle 8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1" name="Connector 10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1,200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NEXT 30 DAYS (ABOUT)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15104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+6%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±50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LIKELY RANGE, 30 DAYS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+5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TREND, LEADS A WEEK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forecast,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FORECAST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next 30 days,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day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by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Actual leads, then the forecast. The band is the likely range for each day.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Leads per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day</a:t>
            </a:r>
            <a:r>
              <a:rPr sz="1400" b="0" i="0">
                <a:solidFill>
                  <a:srgbClr val="0B1F1A"/>
                </a:solidFill>
                <a:latin typeface="Instrument Serif"/>
              </a:rPr>
              <a:t>: actual and forecast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85088" y="5321808"/>
            <a:ext cx="9427159" cy="0"/>
          </a:xfrm>
          <a:prstGeom prst="line">
            <a:avLst/>
          </a:prstGeom>
          <a:ln w="9525">
            <a:solidFill>
              <a:srgbClr val="C9C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95528" y="5230368"/>
            <a:ext cx="1981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085088" y="4629912"/>
            <a:ext cx="9427159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95528" y="4538472"/>
            <a:ext cx="1981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20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085088" y="3938016"/>
            <a:ext cx="9427159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95528" y="3846576"/>
            <a:ext cx="1981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40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085088" y="3246120"/>
            <a:ext cx="9427159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3154680"/>
            <a:ext cx="1981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60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085088" y="2554224"/>
            <a:ext cx="9427159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95528" y="2462784"/>
            <a:ext cx="1981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80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51175" y="2554224"/>
            <a:ext cx="2461073" cy="2767584"/>
          </a:xfrm>
          <a:prstGeom prst="rect">
            <a:avLst/>
          </a:prstGeom>
          <a:solidFill>
            <a:srgbClr val="ECEDF1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124327" y="2572512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Forecast</a:t>
            </a:r>
          </a:p>
        </p:txBody>
      </p:sp>
      <p:sp>
        <p:nvSpPr>
          <p:cNvPr id="19" name="Freeform 18"/>
          <p:cNvSpPr/>
          <p:nvPr/>
        </p:nvSpPr>
        <p:spPr>
          <a:xfrm>
            <a:off x="8092806" y="3052359"/>
            <a:ext cx="2419411" cy="1902684"/>
          </a:xfrm>
          <a:custGeom>
            <a:avLst/>
            <a:gdLst/>
            <a:ahLst/>
            <a:cxnLst/>
            <a:rect l="l" t="t" r="r" b="b"/>
            <a:pathLst>
              <a:path w="26459" h="20808">
                <a:moveTo>
                  <a:pt x="0" y="4351"/>
                </a:moveTo>
                <a:lnTo>
                  <a:pt x="913" y="7188"/>
                </a:lnTo>
                <a:lnTo>
                  <a:pt x="1825" y="14036"/>
                </a:lnTo>
                <a:lnTo>
                  <a:pt x="2737" y="15020"/>
                </a:lnTo>
                <a:lnTo>
                  <a:pt x="3650" y="6015"/>
                </a:lnTo>
                <a:lnTo>
                  <a:pt x="4562" y="2951"/>
                </a:lnTo>
                <a:lnTo>
                  <a:pt x="5475" y="1286"/>
                </a:lnTo>
                <a:lnTo>
                  <a:pt x="6387" y="3972"/>
                </a:lnTo>
                <a:lnTo>
                  <a:pt x="7299" y="6848"/>
                </a:lnTo>
                <a:lnTo>
                  <a:pt x="8212" y="13847"/>
                </a:lnTo>
                <a:lnTo>
                  <a:pt x="9124" y="14868"/>
                </a:lnTo>
                <a:lnTo>
                  <a:pt x="10036" y="5675"/>
                </a:lnTo>
                <a:lnTo>
                  <a:pt x="10949" y="2535"/>
                </a:lnTo>
                <a:lnTo>
                  <a:pt x="11861" y="870"/>
                </a:lnTo>
                <a:lnTo>
                  <a:pt x="12773" y="3594"/>
                </a:lnTo>
                <a:lnTo>
                  <a:pt x="13686" y="6545"/>
                </a:lnTo>
                <a:lnTo>
                  <a:pt x="14598" y="13696"/>
                </a:lnTo>
                <a:lnTo>
                  <a:pt x="15511" y="14717"/>
                </a:lnTo>
                <a:lnTo>
                  <a:pt x="16423" y="5334"/>
                </a:lnTo>
                <a:lnTo>
                  <a:pt x="17335" y="2119"/>
                </a:lnTo>
                <a:lnTo>
                  <a:pt x="18248" y="454"/>
                </a:lnTo>
                <a:lnTo>
                  <a:pt x="19160" y="3216"/>
                </a:lnTo>
                <a:lnTo>
                  <a:pt x="20072" y="6205"/>
                </a:lnTo>
                <a:lnTo>
                  <a:pt x="20985" y="13544"/>
                </a:lnTo>
                <a:lnTo>
                  <a:pt x="21897" y="14604"/>
                </a:lnTo>
                <a:lnTo>
                  <a:pt x="22809" y="4994"/>
                </a:lnTo>
                <a:lnTo>
                  <a:pt x="23722" y="1740"/>
                </a:lnTo>
                <a:lnTo>
                  <a:pt x="24634" y="0"/>
                </a:lnTo>
                <a:lnTo>
                  <a:pt x="25546" y="2837"/>
                </a:lnTo>
                <a:lnTo>
                  <a:pt x="26459" y="5902"/>
                </a:lnTo>
                <a:lnTo>
                  <a:pt x="26459" y="12144"/>
                </a:lnTo>
                <a:lnTo>
                  <a:pt x="25546" y="9647"/>
                </a:lnTo>
                <a:lnTo>
                  <a:pt x="24634" y="7264"/>
                </a:lnTo>
                <a:lnTo>
                  <a:pt x="23722" y="8702"/>
                </a:lnTo>
                <a:lnTo>
                  <a:pt x="22809" y="11426"/>
                </a:lnTo>
                <a:lnTo>
                  <a:pt x="21897" y="20392"/>
                </a:lnTo>
                <a:lnTo>
                  <a:pt x="20985" y="19333"/>
                </a:lnTo>
                <a:lnTo>
                  <a:pt x="20072" y="12409"/>
                </a:lnTo>
                <a:lnTo>
                  <a:pt x="19160" y="9950"/>
                </a:lnTo>
                <a:lnTo>
                  <a:pt x="18248" y="7642"/>
                </a:lnTo>
                <a:lnTo>
                  <a:pt x="17335" y="9042"/>
                </a:lnTo>
                <a:lnTo>
                  <a:pt x="16423" y="11690"/>
                </a:lnTo>
                <a:lnTo>
                  <a:pt x="15511" y="20506"/>
                </a:lnTo>
                <a:lnTo>
                  <a:pt x="14598" y="19484"/>
                </a:lnTo>
                <a:lnTo>
                  <a:pt x="13686" y="12674"/>
                </a:lnTo>
                <a:lnTo>
                  <a:pt x="12773" y="10253"/>
                </a:lnTo>
                <a:lnTo>
                  <a:pt x="11861" y="7983"/>
                </a:lnTo>
                <a:lnTo>
                  <a:pt x="10949" y="9383"/>
                </a:lnTo>
                <a:lnTo>
                  <a:pt x="10036" y="11955"/>
                </a:lnTo>
                <a:lnTo>
                  <a:pt x="9124" y="20657"/>
                </a:lnTo>
                <a:lnTo>
                  <a:pt x="8212" y="19635"/>
                </a:lnTo>
                <a:lnTo>
                  <a:pt x="7299" y="12939"/>
                </a:lnTo>
                <a:lnTo>
                  <a:pt x="6387" y="10555"/>
                </a:lnTo>
                <a:lnTo>
                  <a:pt x="5475" y="8361"/>
                </a:lnTo>
                <a:lnTo>
                  <a:pt x="4562" y="9723"/>
                </a:lnTo>
                <a:lnTo>
                  <a:pt x="3650" y="12258"/>
                </a:lnTo>
                <a:lnTo>
                  <a:pt x="2737" y="20808"/>
                </a:lnTo>
                <a:lnTo>
                  <a:pt x="1825" y="19825"/>
                </a:lnTo>
                <a:lnTo>
                  <a:pt x="913" y="13204"/>
                </a:lnTo>
                <a:lnTo>
                  <a:pt x="0" y="10896"/>
                </a:lnTo>
                <a:close/>
              </a:path>
            </a:pathLst>
          </a:custGeom>
          <a:solidFill>
            <a:srgbClr val="0E7C66">
              <a:alpha val="1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85027" y="3349904"/>
            <a:ext cx="6924385" cy="1764335"/>
          </a:xfrm>
          <a:custGeom>
            <a:avLst/>
            <a:gdLst/>
            <a:ahLst/>
            <a:cxnLst/>
            <a:rect l="l" t="t" r="r" b="b"/>
            <a:pathLst>
              <a:path w="75726" h="19295">
                <a:moveTo>
                  <a:pt x="0" y="10593"/>
                </a:moveTo>
                <a:lnTo>
                  <a:pt x="913" y="10593"/>
                </a:lnTo>
                <a:lnTo>
                  <a:pt x="1825" y="14755"/>
                </a:lnTo>
                <a:lnTo>
                  <a:pt x="2737" y="19295"/>
                </a:lnTo>
                <a:lnTo>
                  <a:pt x="3650" y="8701"/>
                </a:lnTo>
                <a:lnTo>
                  <a:pt x="4562" y="4540"/>
                </a:lnTo>
                <a:lnTo>
                  <a:pt x="5474" y="0"/>
                </a:lnTo>
                <a:lnTo>
                  <a:pt x="6387" y="9458"/>
                </a:lnTo>
                <a:lnTo>
                  <a:pt x="7299" y="6810"/>
                </a:lnTo>
                <a:lnTo>
                  <a:pt x="8211" y="13998"/>
                </a:lnTo>
                <a:lnTo>
                  <a:pt x="9124" y="18538"/>
                </a:lnTo>
                <a:lnTo>
                  <a:pt x="10036" y="10971"/>
                </a:lnTo>
                <a:lnTo>
                  <a:pt x="10948" y="5296"/>
                </a:lnTo>
                <a:lnTo>
                  <a:pt x="11861" y="4161"/>
                </a:lnTo>
                <a:lnTo>
                  <a:pt x="12773" y="10971"/>
                </a:lnTo>
                <a:lnTo>
                  <a:pt x="13686" y="11350"/>
                </a:lnTo>
                <a:lnTo>
                  <a:pt x="14598" y="16646"/>
                </a:lnTo>
                <a:lnTo>
                  <a:pt x="15510" y="17403"/>
                </a:lnTo>
                <a:lnTo>
                  <a:pt x="16423" y="8323"/>
                </a:lnTo>
                <a:lnTo>
                  <a:pt x="17335" y="5675"/>
                </a:lnTo>
                <a:lnTo>
                  <a:pt x="18247" y="5675"/>
                </a:lnTo>
                <a:lnTo>
                  <a:pt x="19160" y="6431"/>
                </a:lnTo>
                <a:lnTo>
                  <a:pt x="20072" y="13998"/>
                </a:lnTo>
                <a:lnTo>
                  <a:pt x="20984" y="13998"/>
                </a:lnTo>
                <a:lnTo>
                  <a:pt x="21897" y="16646"/>
                </a:lnTo>
                <a:lnTo>
                  <a:pt x="22809" y="9458"/>
                </a:lnTo>
                <a:lnTo>
                  <a:pt x="23722" y="3783"/>
                </a:lnTo>
                <a:lnTo>
                  <a:pt x="24634" y="3783"/>
                </a:lnTo>
                <a:lnTo>
                  <a:pt x="25546" y="6431"/>
                </a:lnTo>
                <a:lnTo>
                  <a:pt x="26459" y="9458"/>
                </a:lnTo>
                <a:lnTo>
                  <a:pt x="27371" y="16268"/>
                </a:lnTo>
                <a:lnTo>
                  <a:pt x="28283" y="14755"/>
                </a:lnTo>
                <a:lnTo>
                  <a:pt x="29196" y="7945"/>
                </a:lnTo>
                <a:lnTo>
                  <a:pt x="30108" y="2648"/>
                </a:lnTo>
                <a:lnTo>
                  <a:pt x="31020" y="6053"/>
                </a:lnTo>
                <a:lnTo>
                  <a:pt x="31933" y="6431"/>
                </a:lnTo>
                <a:lnTo>
                  <a:pt x="32845" y="9836"/>
                </a:lnTo>
                <a:lnTo>
                  <a:pt x="33757" y="12106"/>
                </a:lnTo>
                <a:lnTo>
                  <a:pt x="34670" y="13620"/>
                </a:lnTo>
                <a:lnTo>
                  <a:pt x="35582" y="5675"/>
                </a:lnTo>
                <a:lnTo>
                  <a:pt x="36495" y="11350"/>
                </a:lnTo>
                <a:lnTo>
                  <a:pt x="37407" y="4918"/>
                </a:lnTo>
                <a:lnTo>
                  <a:pt x="38319" y="6431"/>
                </a:lnTo>
                <a:lnTo>
                  <a:pt x="39232" y="8701"/>
                </a:lnTo>
                <a:lnTo>
                  <a:pt x="40144" y="15133"/>
                </a:lnTo>
                <a:lnTo>
                  <a:pt x="41056" y="16268"/>
                </a:lnTo>
                <a:lnTo>
                  <a:pt x="41969" y="4918"/>
                </a:lnTo>
                <a:lnTo>
                  <a:pt x="42881" y="6810"/>
                </a:lnTo>
                <a:lnTo>
                  <a:pt x="43793" y="7945"/>
                </a:lnTo>
                <a:lnTo>
                  <a:pt x="44706" y="3405"/>
                </a:lnTo>
                <a:lnTo>
                  <a:pt x="45618" y="7188"/>
                </a:lnTo>
                <a:lnTo>
                  <a:pt x="46531" y="15511"/>
                </a:lnTo>
                <a:lnTo>
                  <a:pt x="47443" y="12863"/>
                </a:lnTo>
                <a:lnTo>
                  <a:pt x="48355" y="10215"/>
                </a:lnTo>
                <a:lnTo>
                  <a:pt x="49268" y="5675"/>
                </a:lnTo>
                <a:lnTo>
                  <a:pt x="50180" y="6431"/>
                </a:lnTo>
                <a:lnTo>
                  <a:pt x="51092" y="7566"/>
                </a:lnTo>
                <a:lnTo>
                  <a:pt x="52005" y="5675"/>
                </a:lnTo>
                <a:lnTo>
                  <a:pt x="52917" y="13620"/>
                </a:lnTo>
                <a:lnTo>
                  <a:pt x="53829" y="13998"/>
                </a:lnTo>
                <a:lnTo>
                  <a:pt x="54742" y="13998"/>
                </a:lnTo>
                <a:lnTo>
                  <a:pt x="55654" y="4161"/>
                </a:lnTo>
                <a:lnTo>
                  <a:pt x="56566" y="378"/>
                </a:lnTo>
                <a:lnTo>
                  <a:pt x="57479" y="1135"/>
                </a:lnTo>
                <a:lnTo>
                  <a:pt x="58391" y="6810"/>
                </a:lnTo>
                <a:lnTo>
                  <a:pt x="59304" y="12485"/>
                </a:lnTo>
                <a:lnTo>
                  <a:pt x="60216" y="13620"/>
                </a:lnTo>
                <a:lnTo>
                  <a:pt x="61128" y="1891"/>
                </a:lnTo>
                <a:lnTo>
                  <a:pt x="62041" y="4161"/>
                </a:lnTo>
                <a:lnTo>
                  <a:pt x="62953" y="4918"/>
                </a:lnTo>
                <a:lnTo>
                  <a:pt x="63865" y="4540"/>
                </a:lnTo>
                <a:lnTo>
                  <a:pt x="64778" y="8323"/>
                </a:lnTo>
                <a:lnTo>
                  <a:pt x="65690" y="10971"/>
                </a:lnTo>
                <a:lnTo>
                  <a:pt x="66602" y="15133"/>
                </a:lnTo>
                <a:lnTo>
                  <a:pt x="67515" y="6053"/>
                </a:lnTo>
                <a:lnTo>
                  <a:pt x="68427" y="6431"/>
                </a:lnTo>
                <a:lnTo>
                  <a:pt x="69340" y="756"/>
                </a:lnTo>
                <a:lnTo>
                  <a:pt x="70252" y="4161"/>
                </a:lnTo>
                <a:lnTo>
                  <a:pt x="71164" y="6810"/>
                </a:lnTo>
                <a:lnTo>
                  <a:pt x="72077" y="15511"/>
                </a:lnTo>
                <a:lnTo>
                  <a:pt x="72989" y="14376"/>
                </a:lnTo>
                <a:lnTo>
                  <a:pt x="73901" y="4918"/>
                </a:lnTo>
                <a:lnTo>
                  <a:pt x="74814" y="5296"/>
                </a:lnTo>
                <a:lnTo>
                  <a:pt x="75726" y="3405"/>
                </a:lnTo>
              </a:path>
            </a:pathLst>
          </a:custGeom>
          <a:noFill/>
          <a:ln w="2857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959170" y="3610966"/>
            <a:ext cx="100584" cy="100584"/>
          </a:xfrm>
          <a:prstGeom prst="ellipse">
            <a:avLst/>
          </a:prstGeom>
          <a:solidFill>
            <a:srgbClr val="0E7C66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19190" y="3560674"/>
            <a:ext cx="88392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Actual</a:t>
            </a:r>
          </a:p>
        </p:txBody>
      </p:sp>
      <p:sp>
        <p:nvSpPr>
          <p:cNvPr id="23" name="Freeform 22"/>
          <p:cNvSpPr/>
          <p:nvPr/>
        </p:nvSpPr>
        <p:spPr>
          <a:xfrm>
            <a:off x="8009412" y="3384469"/>
            <a:ext cx="2502804" cy="1304209"/>
          </a:xfrm>
          <a:custGeom>
            <a:avLst/>
            <a:gdLst/>
            <a:ahLst/>
            <a:cxnLst/>
            <a:rect l="l" t="t" r="r" b="b"/>
            <a:pathLst>
              <a:path w="27371" h="14263">
                <a:moveTo>
                  <a:pt x="0" y="3027"/>
                </a:moveTo>
                <a:lnTo>
                  <a:pt x="912" y="3972"/>
                </a:lnTo>
                <a:lnTo>
                  <a:pt x="1825" y="6545"/>
                </a:lnTo>
                <a:lnTo>
                  <a:pt x="2737" y="13279"/>
                </a:lnTo>
                <a:lnTo>
                  <a:pt x="3649" y="14263"/>
                </a:lnTo>
                <a:lnTo>
                  <a:pt x="4562" y="5486"/>
                </a:lnTo>
                <a:lnTo>
                  <a:pt x="5474" y="2686"/>
                </a:lnTo>
                <a:lnTo>
                  <a:pt x="6387" y="1173"/>
                </a:lnTo>
                <a:lnTo>
                  <a:pt x="7299" y="3632"/>
                </a:lnTo>
                <a:lnTo>
                  <a:pt x="8211" y="6280"/>
                </a:lnTo>
                <a:lnTo>
                  <a:pt x="9124" y="13128"/>
                </a:lnTo>
                <a:lnTo>
                  <a:pt x="10036" y="14112"/>
                </a:lnTo>
                <a:lnTo>
                  <a:pt x="10948" y="5183"/>
                </a:lnTo>
                <a:lnTo>
                  <a:pt x="11861" y="2308"/>
                </a:lnTo>
                <a:lnTo>
                  <a:pt x="12773" y="794"/>
                </a:lnTo>
                <a:lnTo>
                  <a:pt x="13685" y="3291"/>
                </a:lnTo>
                <a:lnTo>
                  <a:pt x="14598" y="5978"/>
                </a:lnTo>
                <a:lnTo>
                  <a:pt x="15510" y="12977"/>
                </a:lnTo>
                <a:lnTo>
                  <a:pt x="16423" y="13998"/>
                </a:lnTo>
                <a:lnTo>
                  <a:pt x="17335" y="4880"/>
                </a:lnTo>
                <a:lnTo>
                  <a:pt x="18247" y="1967"/>
                </a:lnTo>
                <a:lnTo>
                  <a:pt x="19160" y="416"/>
                </a:lnTo>
                <a:lnTo>
                  <a:pt x="20072" y="2951"/>
                </a:lnTo>
                <a:lnTo>
                  <a:pt x="20984" y="5675"/>
                </a:lnTo>
                <a:lnTo>
                  <a:pt x="21897" y="12825"/>
                </a:lnTo>
                <a:lnTo>
                  <a:pt x="22809" y="13847"/>
                </a:lnTo>
                <a:lnTo>
                  <a:pt x="23721" y="4578"/>
                </a:lnTo>
                <a:lnTo>
                  <a:pt x="24634" y="1589"/>
                </a:lnTo>
                <a:lnTo>
                  <a:pt x="25546" y="0"/>
                </a:lnTo>
                <a:lnTo>
                  <a:pt x="26458" y="2610"/>
                </a:lnTo>
                <a:lnTo>
                  <a:pt x="27371" y="5372"/>
                </a:lnTo>
              </a:path>
            </a:pathLst>
          </a:custGeom>
          <a:noFill/>
          <a:ln w="28575" cap="rnd">
            <a:solidFill>
              <a:srgbClr val="F2A541"/>
            </a:solidFill>
            <a:prstDash val="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461955" y="3825453"/>
            <a:ext cx="100584" cy="100584"/>
          </a:xfrm>
          <a:prstGeom prst="ellipse">
            <a:avLst/>
          </a:prstGeom>
          <a:solidFill>
            <a:srgbClr val="F2A541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621975" y="3775161"/>
            <a:ext cx="88392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Forecast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7888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Jul 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46133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Jul 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64378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Aug 12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82624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Aug 29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00869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Sep 15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19114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Oct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37359" y="53949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Oct 19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872167" y="5394960"/>
            <a:ext cx="685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Oct 30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Last 84 days of history, then 30 forecast days. The weekly trend is rising by about 5 leads a week.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forecast,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WEEKLY RHYTHM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1">
                <a:solidFill>
                  <a:srgbClr val="0E7C66"/>
                </a:solidFill>
                <a:latin typeface="Instrument Serif"/>
              </a:rPr>
              <a:t>Weekends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run at 43% of a weekday.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086600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703832"/>
          <a:ext cx="6629400" cy="402945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Average leads per weekday across the history</a:t>
            </a:r>
          </a:p>
        </p:txBody>
      </p:sp>
      <p:sp>
        <p:nvSpPr>
          <p:cNvPr id="7" name="Rectangle 6"/>
          <p:cNvSpPr/>
          <p:nvPr/>
        </p:nvSpPr>
        <p:spPr>
          <a:xfrm>
            <a:off x="7836408" y="1475232"/>
            <a:ext cx="3788359" cy="4760976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>
            <a:off x="7841894" y="1480718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9" name="Connector 8"/>
          <p:cNvCxnSpPr/>
          <p:nvPr/>
        </p:nvCxnSpPr>
        <p:spPr>
          <a:xfrm>
            <a:off x="7836408" y="2801112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092440" y="1731264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THE WEEKLY RHYTHM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2983992"/>
            <a:ext cx="3276295" cy="2996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Wednesdays average 45.6 leads; Sundays average 15.9.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The forecast repeats this pattern, so plan follow-up capacity around it.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forecast,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BY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Where the next 30 days of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leads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come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Each channel's own weekly trend, scaled so the channels add up to the total forecast.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Channel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forecast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40" cy="2852928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3413830"/>
                <a:gridCol w="1484274"/>
                <a:gridCol w="2968547"/>
                <a:gridCol w="1484274"/>
                <a:gridCol w="1706915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LAST 30 DAYS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NEXT 30 DAYS (ABOUT)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WEEKLY TREND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Paid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702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210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5A6B64"/>
                          </a:solidFill>
                          <a:latin typeface="Geist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5A6B64"/>
                          </a:solidFill>
                          <a:latin typeface="Geist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1">
                          <a:solidFill>
                            <a:srgbClr val="0B1F1A"/>
                          </a:solidFill>
                          <a:latin typeface="Instrument Serif"/>
                        </a:rPr>
                        <a:t>38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556471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740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50831" y="2837688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6150831" y="2837688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10018436" y="2846832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146452" y="2764536"/>
            <a:ext cx="152403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56471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230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50831" y="3313176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6150831" y="3313176"/>
            <a:ext cx="68358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10018436" y="3322320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46452" y="3240024"/>
            <a:ext cx="152403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56471" y="3715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85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50831" y="3788664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6150831" y="3788664"/>
            <a:ext cx="25506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10018436" y="379780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146452" y="3715512"/>
            <a:ext cx="152403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56471" y="4191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85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50831" y="4264152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150831" y="4264152"/>
            <a:ext cx="24537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10018436" y="4273296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146452" y="4191000"/>
            <a:ext cx="152403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56471" y="46664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50831" y="4739640"/>
            <a:ext cx="219130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6150831" y="4739640"/>
            <a:ext cx="126860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Oval 29"/>
          <p:cNvSpPr/>
          <p:nvPr/>
        </p:nvSpPr>
        <p:spPr>
          <a:xfrm>
            <a:off x="10018436" y="4748784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146452" y="4666488"/>
            <a:ext cx="152403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Rising or Cooling only when the channel's weekly trend is bigger than its week-to-week noise.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forecast, Northwind Dental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Plan for the likely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path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Plan follow-up for about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1,200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Staff for the low end (1,150) and keep room for 1,250. That is about 40 a day, with weekdays busiest.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Budget for more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paid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leads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Paid is trending up. Make sure campaigns and follow-up can absorb about 740 leads in the next 30 days, against 702 in the last 30.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AFTER BIG CHANGES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Re-run the forecast after a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launch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or pause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A new campaign, a budget shift or a tracking fix changes the pattern this forecast learns from.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89230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8841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forecast,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FORECAST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plan for about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1,200 leads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Expect 1,150 to 1,250 in the next 30 days.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5047488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5120640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Method, in plain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367528"/>
            <a:ext cx="11057839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We counted leads per day for 90 days (Jul 3 to Sep 30, 2026, 2,974 leads).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Weekday pattern: each weekday's average against the overall average. Wednesdays run 1.4x an average day; Sundays run 0.5x.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Trend: a straight line through 12 weekly totals. It adds about 5 leads a week and is bigger than the week-to-week noise, so the forecast follows it.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Range: past weeks varied by about 13 leads around the fitted line. The range covers roughly 4 in 5 outcomes and is never narrower than normal count noise.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It assumes campaigns, budgets and tracking stay as they are. A launch, a paused campaign or a tracking fix will break the pattern.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forecast,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