
<file path=[Content_Types].xml><?xml version="1.0" encoding="utf-8"?>
<Types xmlns="http://schemas.openxmlformats.org/package/2006/content-types">
  <Default Extension="fntdata" ContentType="application/x-fontdata"/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embeddedFontLst>
    <p:embeddedFont>
      <p:font typeface="Barlow" charset="0"/>
      <p:regular r:id="rId15"/>
      <p:bold r:id="rId16"/>
    </p:embeddedFont>
    <p:embeddedFont>
      <p:font typeface="Barlow Condensed" charset="0"/>
      <p:regular r:id="rId17"/>
      <p:bold r:id="rId18"/>
    </p:embeddedFont>
    <p:embeddedFont>
      <p:font typeface="IBM Plex Mono" charset="0"/>
      <p:regular r:id="rId19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font" Target="fonts/font1.fntdata"/><Relationship Id="rId16" Type="http://schemas.openxmlformats.org/officeDocument/2006/relationships/font" Target="fonts/font2.fntdata"/><Relationship Id="rId17" Type="http://schemas.openxmlformats.org/officeDocument/2006/relationships/font" Target="fonts/font3.fntdata"/><Relationship Id="rId18" Type="http://schemas.openxmlformats.org/officeDocument/2006/relationships/font" Target="fonts/font4.fntdata"/><Relationship Id="rId19" Type="http://schemas.openxmlformats.org/officeDocument/2006/relationships/font" Target="fonts/font5.fntdata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Value</c:v>
                </c:pt>
              </c:strCache>
            </c:strRef>
          </c:tx>
          <c:spPr>
            <a:solidFill>
              <a:srgbClr val="2C937B"/>
            </a:solidFill>
            <a:ln>
              <a:noFill/>
            </a:ln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36.0</c:v>
                </c:pt>
                <c:pt idx="1">
                  <c:v>42.3</c:v>
                </c:pt>
                <c:pt idx="2">
                  <c:v>45.6</c:v>
                </c:pt>
                <c:pt idx="3">
                  <c:v>39.9</c:v>
                </c:pt>
                <c:pt idx="4">
                  <c:v>33.8</c:v>
                </c:pt>
                <c:pt idx="5">
                  <c:v>18.2</c:v>
                </c:pt>
                <c:pt idx="6">
                  <c:v>15.9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sz="1000" b="0" i="0">
                  <a:solidFill>
                    <a:srgbClr val="B3C2BD"/>
                  </a:solidFill>
                  <a:latin typeface="Barlow Condensed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9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 w="9525">
            <a:solidFill>
              <a:srgbClr val="35413D"/>
            </a:solidFill>
          </a:ln>
        </c:spPr>
        <c:txPr>
          <a:bodyPr/>
          <a:lstStyle/>
          <a:p>
            <a:pPr>
              <a:defRPr sz="1000" b="0" i="0">
                <a:solidFill>
                  <a:srgbClr val="859791"/>
                </a:solidFill>
                <a:latin typeface="Barlow Condensed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rgbClr val="1A2723"/>
              </a:solidFill>
            </a:ln>
          </c:spPr>
        </c:majorGridlines>
        <c:numFmt formatCode="#,##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 b="0" i="0">
                <a:solidFill>
                  <a:srgbClr val="859791"/>
                </a:solidFill>
                <a:latin typeface="Barlow Condensed"/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050" b="0" i="0">
          <a:solidFill>
            <a:srgbClr val="859791"/>
          </a:solidFill>
          <a:latin typeface="Barlow Condensed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0B3229"/>
            </a:gs>
            <a:gs pos="70000">
              <a:srgbClr val="05110E"/>
            </a:gs>
            <a:gs pos="100000">
              <a:srgbClr val="05110E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38912"/>
            <a:ext cx="640080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1" i="0">
                <a:solidFill>
                  <a:srgbClr val="F3F5F8"/>
                </a:solidFill>
                <a:latin typeface="Barlow"/>
              </a:rPr>
              <a:t>Northwind Dental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828800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1" i="0">
                <a:solidFill>
                  <a:srgbClr val="47A58E"/>
                </a:solidFill>
                <a:latin typeface="Barlow"/>
              </a:rPr>
              <a:t>Lead forecast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991563" y="1828800"/>
            <a:ext cx="45720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B3C2BD"/>
                </a:solidFill>
                <a:latin typeface="Barlow"/>
              </a:rPr>
              <a:t>Next 30 days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2240280"/>
            <a:ext cx="10058400" cy="172821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95000"/>
              </a:lnSpc>
            </a:pPr>
            <a:r>
              <a:rPr sz="5400" b="1" i="0">
                <a:solidFill>
                  <a:srgbClr val="F3F5F8"/>
                </a:solidFill>
                <a:latin typeface="Barlow"/>
              </a:rPr>
              <a:t>Expect about </a:t>
            </a:r>
            <a:r>
              <a:rPr sz="5400" b="1" i="0">
                <a:solidFill>
                  <a:srgbClr val="47A58E"/>
                </a:solidFill>
                <a:latin typeface="Barlow"/>
              </a:rPr>
              <a:t>1,200 leads</a:t>
            </a:r>
            <a:r>
              <a:rPr sz="5400" b="1" i="0">
                <a:solidFill>
                  <a:srgbClr val="F3F5F8"/>
                </a:solidFill>
                <a:latin typeface="Barlow"/>
              </a:rPr>
              <a:t> in the next 30 days.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4105656"/>
            <a:ext cx="8595360" cy="8229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rgbClr val="B3C2BD"/>
                </a:solidFill>
                <a:latin typeface="Barlow"/>
              </a:rPr>
              <a:t>The likely range is 1,150 to 1,250, based on 12 weeks of history. That is about 6% more than the last 30 days.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06440"/>
            <a:ext cx="2937510" cy="292608"/>
          </a:xfrm>
          <a:prstGeom prst="roundRect">
            <a:avLst>
              <a:gd name="adj" fmla="val 46875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Oval 7"/>
          <p:cNvSpPr/>
          <p:nvPr/>
        </p:nvSpPr>
        <p:spPr>
          <a:xfrm>
            <a:off x="681228" y="5911596"/>
            <a:ext cx="82296" cy="82296"/>
          </a:xfrm>
          <a:prstGeom prst="ellipse">
            <a:avLst/>
          </a:prstGeom>
          <a:solidFill>
            <a:srgbClr val="0160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41248" y="5806440"/>
            <a:ext cx="2663190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F3F5F8"/>
                </a:solidFill>
                <a:latin typeface="Barlow"/>
              </a:rPr>
              <a:t>UTM Grabber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51533" y="5806440"/>
            <a:ext cx="2937510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859791"/>
                </a:solidFill>
                <a:latin typeface="Barlow"/>
              </a:rPr>
              <a:t>2,974 leads over 90 days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595878" y="5806440"/>
            <a:ext cx="2508199" cy="292608"/>
          </a:xfrm>
          <a:prstGeom prst="roundRect">
            <a:avLst>
              <a:gd name="adj" fmla="val 46875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Oval 11"/>
          <p:cNvSpPr/>
          <p:nvPr/>
        </p:nvSpPr>
        <p:spPr>
          <a:xfrm>
            <a:off x="3710178" y="5911596"/>
            <a:ext cx="82296" cy="82296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870198" y="5806440"/>
            <a:ext cx="2233879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F3F5F8"/>
                </a:solidFill>
                <a:latin typeface="Barlow"/>
              </a:rPr>
              <a:t>Sample data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758538" y="5806440"/>
            <a:ext cx="2508199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859791"/>
                </a:solidFill>
                <a:latin typeface="Barlow"/>
              </a:rPr>
              <a:t>fictional business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1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47A58E"/>
                </a:solidFill>
                <a:latin typeface="Barlow"/>
              </a:rPr>
              <a:t>At a glance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7302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400" b="1" i="0">
                <a:solidFill>
                  <a:srgbClr val="F3F5F8"/>
                </a:solidFill>
                <a:latin typeface="Barlow"/>
              </a:rPr>
              <a:t>The numbers that matter.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505712"/>
            <a:ext cx="2641016" cy="2377440"/>
          </a:xfrm>
          <a:prstGeom prst="roundRect">
            <a:avLst>
              <a:gd name="adj" fmla="val 6153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768096" y="1688592"/>
            <a:ext cx="223868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B3C2BD"/>
                </a:solidFill>
                <a:latin typeface="Barlow"/>
              </a:rPr>
              <a:t>Next 7 days (about)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8096" y="1999488"/>
            <a:ext cx="2238680" cy="7594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5200" b="1" i="0">
                <a:solidFill>
                  <a:srgbClr val="F3F5F8"/>
                </a:solidFill>
                <a:latin typeface="Barlow Condensed"/>
              </a:rPr>
              <a:t>270</a:t>
            </a:r>
          </a:p>
        </p:txBody>
      </p:sp>
      <p:sp>
        <p:nvSpPr>
          <p:cNvPr id="7" name="Freeform 6"/>
          <p:cNvSpPr/>
          <p:nvPr/>
        </p:nvSpPr>
        <p:spPr>
          <a:xfrm>
            <a:off x="768096" y="3179003"/>
            <a:ext cx="2238634" cy="502920"/>
          </a:xfrm>
          <a:custGeom>
            <a:avLst/>
            <a:gdLst/>
            <a:ahLst/>
            <a:cxnLst/>
            <a:rect l="l" t="t" r="r" b="b"/>
            <a:pathLst>
              <a:path w="24482" h="5500">
                <a:moveTo>
                  <a:pt x="0" y="4159"/>
                </a:moveTo>
                <a:lnTo>
                  <a:pt x="2225" y="4293"/>
                </a:lnTo>
                <a:lnTo>
                  <a:pt x="4451" y="5500"/>
                </a:lnTo>
                <a:lnTo>
                  <a:pt x="6677" y="4092"/>
                </a:lnTo>
                <a:lnTo>
                  <a:pt x="8902" y="3287"/>
                </a:lnTo>
                <a:lnTo>
                  <a:pt x="11128" y="3354"/>
                </a:lnTo>
                <a:lnTo>
                  <a:pt x="13354" y="3756"/>
                </a:lnTo>
                <a:lnTo>
                  <a:pt x="15579" y="2884"/>
                </a:lnTo>
                <a:lnTo>
                  <a:pt x="17805" y="2549"/>
                </a:lnTo>
                <a:lnTo>
                  <a:pt x="20031" y="0"/>
                </a:lnTo>
                <a:lnTo>
                  <a:pt x="22256" y="1275"/>
                </a:lnTo>
                <a:lnTo>
                  <a:pt x="24482" y="1677"/>
                </a:lnTo>
                <a:lnTo>
                  <a:pt x="24482" y="5500"/>
                </a:lnTo>
                <a:lnTo>
                  <a:pt x="0" y="5500"/>
                </a:lnTo>
                <a:close/>
              </a:path>
            </a:pathLst>
          </a:custGeom>
          <a:solidFill>
            <a:srgbClr val="47A58E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Freeform 7"/>
          <p:cNvSpPr/>
          <p:nvPr/>
        </p:nvSpPr>
        <p:spPr>
          <a:xfrm>
            <a:off x="768096" y="3179003"/>
            <a:ext cx="2238634" cy="502920"/>
          </a:xfrm>
          <a:custGeom>
            <a:avLst/>
            <a:gdLst/>
            <a:ahLst/>
            <a:cxnLst/>
            <a:rect l="l" t="t" r="r" b="b"/>
            <a:pathLst>
              <a:path w="24482" h="5500">
                <a:moveTo>
                  <a:pt x="0" y="4159"/>
                </a:moveTo>
                <a:lnTo>
                  <a:pt x="2225" y="4293"/>
                </a:lnTo>
                <a:lnTo>
                  <a:pt x="4451" y="5500"/>
                </a:lnTo>
                <a:lnTo>
                  <a:pt x="6677" y="4092"/>
                </a:lnTo>
                <a:lnTo>
                  <a:pt x="8902" y="3287"/>
                </a:lnTo>
                <a:lnTo>
                  <a:pt x="11128" y="3354"/>
                </a:lnTo>
                <a:lnTo>
                  <a:pt x="13354" y="3756"/>
                </a:lnTo>
                <a:lnTo>
                  <a:pt x="15579" y="2884"/>
                </a:lnTo>
                <a:lnTo>
                  <a:pt x="17805" y="2549"/>
                </a:lnTo>
                <a:lnTo>
                  <a:pt x="20031" y="0"/>
                </a:lnTo>
                <a:lnTo>
                  <a:pt x="22256" y="1275"/>
                </a:lnTo>
                <a:lnTo>
                  <a:pt x="24482" y="1677"/>
                </a:lnTo>
              </a:path>
            </a:pathLst>
          </a:custGeom>
          <a:noFill/>
          <a:ln w="22225" cap="rnd">
            <a:solidFill>
              <a:srgbClr val="47A58E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2965628" y="3291245"/>
            <a:ext cx="82296" cy="82296"/>
          </a:xfrm>
          <a:prstGeom prst="ellipse">
            <a:avLst/>
          </a:prstGeom>
          <a:solidFill>
            <a:srgbClr val="47A58E"/>
          </a:solidFill>
          <a:ln w="12700">
            <a:solidFill>
              <a:srgbClr val="0C1A1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3372536" y="1505712"/>
            <a:ext cx="2641016" cy="2377440"/>
          </a:xfrm>
          <a:prstGeom prst="roundRect">
            <a:avLst>
              <a:gd name="adj" fmla="val 6153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3573704" y="1688592"/>
            <a:ext cx="223868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B3C2BD"/>
                </a:solidFill>
                <a:latin typeface="Barlow"/>
              </a:rPr>
              <a:t>Next 30 days (about)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73704" y="1999488"/>
            <a:ext cx="2238680" cy="7594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5200" b="1" i="0">
                <a:solidFill>
                  <a:srgbClr val="F3F5F8"/>
                </a:solidFill>
                <a:latin typeface="Barlow Condensed"/>
              </a:rPr>
              <a:t>1,200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73704" y="2775712"/>
            <a:ext cx="2238680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4ED38A"/>
                </a:solidFill>
                <a:latin typeface="Barlow Condensed"/>
              </a:rPr>
              <a:t>▲ +6%  vs August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178144" y="1505712"/>
            <a:ext cx="2641016" cy="2377440"/>
          </a:xfrm>
          <a:prstGeom prst="roundRect">
            <a:avLst>
              <a:gd name="adj" fmla="val 6153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6379312" y="1688592"/>
            <a:ext cx="223868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B3C2BD"/>
                </a:solidFill>
                <a:latin typeface="Barlow"/>
              </a:rPr>
              <a:t>Likely range, 30 days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79312" y="1999488"/>
            <a:ext cx="2238680" cy="7594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5200" b="1" i="0">
                <a:solidFill>
                  <a:srgbClr val="F3F5F8"/>
                </a:solidFill>
                <a:latin typeface="Barlow Condensed"/>
              </a:rPr>
              <a:t>±50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983751" y="1505712"/>
            <a:ext cx="2641016" cy="2377440"/>
          </a:xfrm>
          <a:prstGeom prst="roundRect">
            <a:avLst>
              <a:gd name="adj" fmla="val 6153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9184919" y="1688592"/>
            <a:ext cx="223868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B3C2BD"/>
                </a:solidFill>
                <a:latin typeface="Barlow"/>
              </a:rPr>
              <a:t>Trend, leads a week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184919" y="1999488"/>
            <a:ext cx="2238680" cy="7594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5200" b="1" i="0">
                <a:solidFill>
                  <a:srgbClr val="F3F5F8"/>
                </a:solidFill>
                <a:latin typeface="Barlow Condensed"/>
              </a:rPr>
              <a:t>+5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Lead forecast, Northwind Dental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2 / 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1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47A58E"/>
                </a:solidFill>
                <a:latin typeface="Barlow"/>
              </a:rPr>
              <a:t>The forecast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7302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400" b="1" i="0">
                <a:solidFill>
                  <a:srgbClr val="F3F5F8"/>
                </a:solidFill>
                <a:latin typeface="Barlow"/>
              </a:rPr>
              <a:t>The next 30 days, </a:t>
            </a:r>
            <a:r>
              <a:rPr sz="3400" b="1" i="0">
                <a:solidFill>
                  <a:srgbClr val="47A58E"/>
                </a:solidFill>
                <a:latin typeface="Barlow"/>
              </a:rPr>
              <a:t>day</a:t>
            </a:r>
            <a:r>
              <a:rPr sz="3400" b="1" i="0">
                <a:solidFill>
                  <a:srgbClr val="F3F5F8"/>
                </a:solidFill>
                <a:latin typeface="Barlow"/>
              </a:rPr>
              <a:t> by day.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322832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50" b="0" i="0">
                <a:solidFill>
                  <a:srgbClr val="B3C2BD"/>
                </a:solidFill>
                <a:latin typeface="Barlow"/>
              </a:rPr>
              <a:t>Actual leads, then the forecast. The band is the likely range for each day.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1834896"/>
            <a:ext cx="11057839" cy="4401312"/>
          </a:xfrm>
          <a:prstGeom prst="roundRect">
            <a:avLst>
              <a:gd name="adj" fmla="val 3324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795528" y="2063496"/>
            <a:ext cx="1060063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1" i="0">
                <a:solidFill>
                  <a:srgbClr val="F3F5F8"/>
                </a:solidFill>
                <a:latin typeface="Barlow"/>
              </a:rPr>
              <a:t>Leads per </a:t>
            </a:r>
            <a:r>
              <a:rPr sz="1400" b="1" i="0">
                <a:solidFill>
                  <a:srgbClr val="47A58E"/>
                </a:solidFill>
                <a:latin typeface="Barlow"/>
              </a:rPr>
              <a:t>day</a:t>
            </a:r>
            <a:r>
              <a:rPr sz="1400" b="1" i="0">
                <a:solidFill>
                  <a:srgbClr val="F3F5F8"/>
                </a:solidFill>
                <a:latin typeface="Barlow"/>
              </a:rPr>
              <a:t>: actual and forecast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082446" y="5321808"/>
            <a:ext cx="9525458" cy="0"/>
          </a:xfrm>
          <a:prstGeom prst="line">
            <a:avLst/>
          </a:prstGeom>
          <a:ln w="9525">
            <a:solidFill>
              <a:srgbClr val="3541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795528" y="5230368"/>
            <a:ext cx="195478" cy="18288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000" b="0" i="0">
                <a:solidFill>
                  <a:srgbClr val="859791"/>
                </a:solidFill>
                <a:latin typeface="Barlow Condensed"/>
              </a:rPr>
              <a:t>0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082446" y="4637532"/>
            <a:ext cx="9525458" cy="0"/>
          </a:xfrm>
          <a:prstGeom prst="line">
            <a:avLst/>
          </a:prstGeom>
          <a:ln w="9525">
            <a:solidFill>
              <a:srgbClr val="1A272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795528" y="4546092"/>
            <a:ext cx="195478" cy="18288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000" b="0" i="0">
                <a:solidFill>
                  <a:srgbClr val="859791"/>
                </a:solidFill>
                <a:latin typeface="Barlow Condensed"/>
              </a:rPr>
              <a:t>20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1082446" y="3953256"/>
            <a:ext cx="9525458" cy="0"/>
          </a:xfrm>
          <a:prstGeom prst="line">
            <a:avLst/>
          </a:prstGeom>
          <a:ln w="9525">
            <a:solidFill>
              <a:srgbClr val="1A272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795528" y="3861816"/>
            <a:ext cx="195478" cy="18288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000" b="0" i="0">
                <a:solidFill>
                  <a:srgbClr val="859791"/>
                </a:solidFill>
                <a:latin typeface="Barlow Condensed"/>
              </a:rPr>
              <a:t>40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082446" y="3268980"/>
            <a:ext cx="9525458" cy="0"/>
          </a:xfrm>
          <a:prstGeom prst="line">
            <a:avLst/>
          </a:prstGeom>
          <a:ln w="9525">
            <a:solidFill>
              <a:srgbClr val="1A272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795528" y="3177540"/>
            <a:ext cx="195478" cy="18288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000" b="0" i="0">
                <a:solidFill>
                  <a:srgbClr val="859791"/>
                </a:solidFill>
                <a:latin typeface="Barlow Condensed"/>
              </a:rPr>
              <a:t>60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082446" y="2584704"/>
            <a:ext cx="9525458" cy="0"/>
          </a:xfrm>
          <a:prstGeom prst="line">
            <a:avLst/>
          </a:prstGeom>
          <a:ln w="9525">
            <a:solidFill>
              <a:srgbClr val="1A272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795528" y="2493264"/>
            <a:ext cx="195478" cy="18288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000" b="0" i="0">
                <a:solidFill>
                  <a:srgbClr val="859791"/>
                </a:solidFill>
                <a:latin typeface="Barlow Condensed"/>
              </a:rPr>
              <a:t>80</a:t>
            </a:r>
          </a:p>
        </p:txBody>
      </p:sp>
      <p:sp>
        <p:nvSpPr>
          <p:cNvPr id="17" name="Rectangle 16"/>
          <p:cNvSpPr/>
          <p:nvPr/>
        </p:nvSpPr>
        <p:spPr>
          <a:xfrm>
            <a:off x="8121169" y="2584704"/>
            <a:ext cx="2486734" cy="2737104"/>
          </a:xfrm>
          <a:prstGeom prst="rect">
            <a:avLst/>
          </a:prstGeom>
          <a:solidFill>
            <a:srgbClr val="1A2723">
              <a:alpha val="3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8194321" y="2602992"/>
            <a:ext cx="228600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859791"/>
                </a:solidFill>
                <a:latin typeface="Barlow Condensed"/>
              </a:rPr>
              <a:t>Forecast</a:t>
            </a:r>
          </a:p>
        </p:txBody>
      </p:sp>
      <p:sp>
        <p:nvSpPr>
          <p:cNvPr id="19" name="Freeform 18"/>
          <p:cNvSpPr/>
          <p:nvPr/>
        </p:nvSpPr>
        <p:spPr>
          <a:xfrm>
            <a:off x="8163306" y="3077322"/>
            <a:ext cx="2444557" cy="1881744"/>
          </a:xfrm>
          <a:custGeom>
            <a:avLst/>
            <a:gdLst/>
            <a:ahLst/>
            <a:cxnLst/>
            <a:rect l="l" t="t" r="r" b="b"/>
            <a:pathLst>
              <a:path w="26734" h="20579">
                <a:moveTo>
                  <a:pt x="0" y="4303"/>
                </a:moveTo>
                <a:lnTo>
                  <a:pt x="921" y="7109"/>
                </a:lnTo>
                <a:lnTo>
                  <a:pt x="1843" y="13882"/>
                </a:lnTo>
                <a:lnTo>
                  <a:pt x="2765" y="14855"/>
                </a:lnTo>
                <a:lnTo>
                  <a:pt x="3687" y="5949"/>
                </a:lnTo>
                <a:lnTo>
                  <a:pt x="4609" y="2919"/>
                </a:lnTo>
                <a:lnTo>
                  <a:pt x="5531" y="1272"/>
                </a:lnTo>
                <a:lnTo>
                  <a:pt x="6453" y="3929"/>
                </a:lnTo>
                <a:lnTo>
                  <a:pt x="7375" y="6773"/>
                </a:lnTo>
                <a:lnTo>
                  <a:pt x="8296" y="13695"/>
                </a:lnTo>
                <a:lnTo>
                  <a:pt x="9218" y="14705"/>
                </a:lnTo>
                <a:lnTo>
                  <a:pt x="10140" y="5613"/>
                </a:lnTo>
                <a:lnTo>
                  <a:pt x="11062" y="2507"/>
                </a:lnTo>
                <a:lnTo>
                  <a:pt x="11984" y="861"/>
                </a:lnTo>
                <a:lnTo>
                  <a:pt x="12906" y="3555"/>
                </a:lnTo>
                <a:lnTo>
                  <a:pt x="13828" y="6473"/>
                </a:lnTo>
                <a:lnTo>
                  <a:pt x="14750" y="13545"/>
                </a:lnTo>
                <a:lnTo>
                  <a:pt x="15671" y="14555"/>
                </a:lnTo>
                <a:lnTo>
                  <a:pt x="16593" y="5276"/>
                </a:lnTo>
                <a:lnTo>
                  <a:pt x="17515" y="2096"/>
                </a:lnTo>
                <a:lnTo>
                  <a:pt x="18437" y="449"/>
                </a:lnTo>
                <a:lnTo>
                  <a:pt x="19359" y="3181"/>
                </a:lnTo>
                <a:lnTo>
                  <a:pt x="20281" y="6137"/>
                </a:lnTo>
                <a:lnTo>
                  <a:pt x="21203" y="13395"/>
                </a:lnTo>
                <a:lnTo>
                  <a:pt x="22125" y="14443"/>
                </a:lnTo>
                <a:lnTo>
                  <a:pt x="23046" y="4939"/>
                </a:lnTo>
                <a:lnTo>
                  <a:pt x="23968" y="1721"/>
                </a:lnTo>
                <a:lnTo>
                  <a:pt x="24890" y="0"/>
                </a:lnTo>
                <a:lnTo>
                  <a:pt x="25812" y="2806"/>
                </a:lnTo>
                <a:lnTo>
                  <a:pt x="26734" y="5837"/>
                </a:lnTo>
                <a:lnTo>
                  <a:pt x="26734" y="12011"/>
                </a:lnTo>
                <a:lnTo>
                  <a:pt x="25812" y="9541"/>
                </a:lnTo>
                <a:lnTo>
                  <a:pt x="24890" y="7184"/>
                </a:lnTo>
                <a:lnTo>
                  <a:pt x="23968" y="8606"/>
                </a:lnTo>
                <a:lnTo>
                  <a:pt x="23046" y="11300"/>
                </a:lnTo>
                <a:lnTo>
                  <a:pt x="22125" y="20168"/>
                </a:lnTo>
                <a:lnTo>
                  <a:pt x="21203" y="19120"/>
                </a:lnTo>
                <a:lnTo>
                  <a:pt x="20281" y="12273"/>
                </a:lnTo>
                <a:lnTo>
                  <a:pt x="19359" y="9841"/>
                </a:lnTo>
                <a:lnTo>
                  <a:pt x="18437" y="7558"/>
                </a:lnTo>
                <a:lnTo>
                  <a:pt x="17515" y="8943"/>
                </a:lnTo>
                <a:lnTo>
                  <a:pt x="16593" y="11562"/>
                </a:lnTo>
                <a:lnTo>
                  <a:pt x="15671" y="20280"/>
                </a:lnTo>
                <a:lnTo>
                  <a:pt x="14750" y="19270"/>
                </a:lnTo>
                <a:lnTo>
                  <a:pt x="13828" y="12535"/>
                </a:lnTo>
                <a:lnTo>
                  <a:pt x="12906" y="10140"/>
                </a:lnTo>
                <a:lnTo>
                  <a:pt x="11984" y="7895"/>
                </a:lnTo>
                <a:lnTo>
                  <a:pt x="11062" y="9280"/>
                </a:lnTo>
                <a:lnTo>
                  <a:pt x="10140" y="11824"/>
                </a:lnTo>
                <a:lnTo>
                  <a:pt x="9218" y="20430"/>
                </a:lnTo>
                <a:lnTo>
                  <a:pt x="8296" y="19419"/>
                </a:lnTo>
                <a:lnTo>
                  <a:pt x="7375" y="12797"/>
                </a:lnTo>
                <a:lnTo>
                  <a:pt x="6453" y="10439"/>
                </a:lnTo>
                <a:lnTo>
                  <a:pt x="5531" y="8269"/>
                </a:lnTo>
                <a:lnTo>
                  <a:pt x="4609" y="9616"/>
                </a:lnTo>
                <a:lnTo>
                  <a:pt x="3687" y="12123"/>
                </a:lnTo>
                <a:lnTo>
                  <a:pt x="2765" y="20579"/>
                </a:lnTo>
                <a:lnTo>
                  <a:pt x="1843" y="19607"/>
                </a:lnTo>
                <a:lnTo>
                  <a:pt x="921" y="13059"/>
                </a:lnTo>
                <a:lnTo>
                  <a:pt x="0" y="10776"/>
                </a:lnTo>
                <a:close/>
              </a:path>
            </a:pathLst>
          </a:custGeom>
          <a:solidFill>
            <a:srgbClr val="2C937B">
              <a:alpha val="1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Freeform 19"/>
          <p:cNvSpPr/>
          <p:nvPr/>
        </p:nvSpPr>
        <p:spPr>
          <a:xfrm>
            <a:off x="1082375" y="3371576"/>
            <a:ext cx="6996623" cy="1744950"/>
          </a:xfrm>
          <a:custGeom>
            <a:avLst/>
            <a:gdLst/>
            <a:ahLst/>
            <a:cxnLst/>
            <a:rect l="l" t="t" r="r" b="b"/>
            <a:pathLst>
              <a:path w="76516" h="19083">
                <a:moveTo>
                  <a:pt x="0" y="10477"/>
                </a:moveTo>
                <a:lnTo>
                  <a:pt x="922" y="10477"/>
                </a:lnTo>
                <a:lnTo>
                  <a:pt x="1844" y="14593"/>
                </a:lnTo>
                <a:lnTo>
                  <a:pt x="2766" y="19083"/>
                </a:lnTo>
                <a:lnTo>
                  <a:pt x="3688" y="8606"/>
                </a:lnTo>
                <a:lnTo>
                  <a:pt x="4610" y="4490"/>
                </a:lnTo>
                <a:lnTo>
                  <a:pt x="5532" y="0"/>
                </a:lnTo>
                <a:lnTo>
                  <a:pt x="6453" y="9354"/>
                </a:lnTo>
                <a:lnTo>
                  <a:pt x="7375" y="6735"/>
                </a:lnTo>
                <a:lnTo>
                  <a:pt x="8297" y="13844"/>
                </a:lnTo>
                <a:lnTo>
                  <a:pt x="9219" y="18334"/>
                </a:lnTo>
                <a:lnTo>
                  <a:pt x="10141" y="10851"/>
                </a:lnTo>
                <a:lnTo>
                  <a:pt x="11063" y="5238"/>
                </a:lnTo>
                <a:lnTo>
                  <a:pt x="11985" y="4116"/>
                </a:lnTo>
                <a:lnTo>
                  <a:pt x="12907" y="10851"/>
                </a:lnTo>
                <a:lnTo>
                  <a:pt x="13828" y="11225"/>
                </a:lnTo>
                <a:lnTo>
                  <a:pt x="14750" y="16463"/>
                </a:lnTo>
                <a:lnTo>
                  <a:pt x="15672" y="17212"/>
                </a:lnTo>
                <a:lnTo>
                  <a:pt x="16594" y="8232"/>
                </a:lnTo>
                <a:lnTo>
                  <a:pt x="17516" y="5613"/>
                </a:lnTo>
                <a:lnTo>
                  <a:pt x="18438" y="5613"/>
                </a:lnTo>
                <a:lnTo>
                  <a:pt x="19360" y="6361"/>
                </a:lnTo>
                <a:lnTo>
                  <a:pt x="20281" y="13844"/>
                </a:lnTo>
                <a:lnTo>
                  <a:pt x="21203" y="13844"/>
                </a:lnTo>
                <a:lnTo>
                  <a:pt x="22125" y="16463"/>
                </a:lnTo>
                <a:lnTo>
                  <a:pt x="23047" y="9354"/>
                </a:lnTo>
                <a:lnTo>
                  <a:pt x="23969" y="3742"/>
                </a:lnTo>
                <a:lnTo>
                  <a:pt x="24891" y="3742"/>
                </a:lnTo>
                <a:lnTo>
                  <a:pt x="25813" y="6361"/>
                </a:lnTo>
                <a:lnTo>
                  <a:pt x="26735" y="9354"/>
                </a:lnTo>
                <a:lnTo>
                  <a:pt x="27656" y="16089"/>
                </a:lnTo>
                <a:lnTo>
                  <a:pt x="28578" y="14593"/>
                </a:lnTo>
                <a:lnTo>
                  <a:pt x="29500" y="7858"/>
                </a:lnTo>
                <a:lnTo>
                  <a:pt x="30422" y="2619"/>
                </a:lnTo>
                <a:lnTo>
                  <a:pt x="31344" y="5987"/>
                </a:lnTo>
                <a:lnTo>
                  <a:pt x="32266" y="6361"/>
                </a:lnTo>
                <a:lnTo>
                  <a:pt x="33188" y="9728"/>
                </a:lnTo>
                <a:lnTo>
                  <a:pt x="34110" y="11973"/>
                </a:lnTo>
                <a:lnTo>
                  <a:pt x="35031" y="13470"/>
                </a:lnTo>
                <a:lnTo>
                  <a:pt x="35953" y="5613"/>
                </a:lnTo>
                <a:lnTo>
                  <a:pt x="36875" y="11225"/>
                </a:lnTo>
                <a:lnTo>
                  <a:pt x="37797" y="4864"/>
                </a:lnTo>
                <a:lnTo>
                  <a:pt x="38719" y="6361"/>
                </a:lnTo>
                <a:lnTo>
                  <a:pt x="39641" y="8606"/>
                </a:lnTo>
                <a:lnTo>
                  <a:pt x="40563" y="14967"/>
                </a:lnTo>
                <a:lnTo>
                  <a:pt x="41485" y="16089"/>
                </a:lnTo>
                <a:lnTo>
                  <a:pt x="42406" y="4864"/>
                </a:lnTo>
                <a:lnTo>
                  <a:pt x="43328" y="6735"/>
                </a:lnTo>
                <a:lnTo>
                  <a:pt x="44250" y="7858"/>
                </a:lnTo>
                <a:lnTo>
                  <a:pt x="45172" y="3368"/>
                </a:lnTo>
                <a:lnTo>
                  <a:pt x="46094" y="7109"/>
                </a:lnTo>
                <a:lnTo>
                  <a:pt x="47016" y="15341"/>
                </a:lnTo>
                <a:lnTo>
                  <a:pt x="47938" y="12722"/>
                </a:lnTo>
                <a:lnTo>
                  <a:pt x="48860" y="10103"/>
                </a:lnTo>
                <a:lnTo>
                  <a:pt x="49781" y="5613"/>
                </a:lnTo>
                <a:lnTo>
                  <a:pt x="50703" y="6361"/>
                </a:lnTo>
                <a:lnTo>
                  <a:pt x="51625" y="7483"/>
                </a:lnTo>
                <a:lnTo>
                  <a:pt x="52547" y="5613"/>
                </a:lnTo>
                <a:lnTo>
                  <a:pt x="53469" y="13470"/>
                </a:lnTo>
                <a:lnTo>
                  <a:pt x="54391" y="13844"/>
                </a:lnTo>
                <a:lnTo>
                  <a:pt x="55313" y="13844"/>
                </a:lnTo>
                <a:lnTo>
                  <a:pt x="56235" y="4116"/>
                </a:lnTo>
                <a:lnTo>
                  <a:pt x="57156" y="374"/>
                </a:lnTo>
                <a:lnTo>
                  <a:pt x="58078" y="1123"/>
                </a:lnTo>
                <a:lnTo>
                  <a:pt x="59000" y="6735"/>
                </a:lnTo>
                <a:lnTo>
                  <a:pt x="59922" y="12348"/>
                </a:lnTo>
                <a:lnTo>
                  <a:pt x="60844" y="13470"/>
                </a:lnTo>
                <a:lnTo>
                  <a:pt x="61766" y="1871"/>
                </a:lnTo>
                <a:lnTo>
                  <a:pt x="62688" y="4116"/>
                </a:lnTo>
                <a:lnTo>
                  <a:pt x="63610" y="4864"/>
                </a:lnTo>
                <a:lnTo>
                  <a:pt x="64531" y="4490"/>
                </a:lnTo>
                <a:lnTo>
                  <a:pt x="65453" y="8232"/>
                </a:lnTo>
                <a:lnTo>
                  <a:pt x="66375" y="10851"/>
                </a:lnTo>
                <a:lnTo>
                  <a:pt x="67297" y="14967"/>
                </a:lnTo>
                <a:lnTo>
                  <a:pt x="68219" y="5987"/>
                </a:lnTo>
                <a:lnTo>
                  <a:pt x="69141" y="6361"/>
                </a:lnTo>
                <a:lnTo>
                  <a:pt x="70063" y="748"/>
                </a:lnTo>
                <a:lnTo>
                  <a:pt x="70985" y="4116"/>
                </a:lnTo>
                <a:lnTo>
                  <a:pt x="71906" y="6735"/>
                </a:lnTo>
                <a:lnTo>
                  <a:pt x="72828" y="15341"/>
                </a:lnTo>
                <a:lnTo>
                  <a:pt x="73750" y="14218"/>
                </a:lnTo>
                <a:lnTo>
                  <a:pt x="74672" y="4864"/>
                </a:lnTo>
                <a:lnTo>
                  <a:pt x="75594" y="5238"/>
                </a:lnTo>
                <a:lnTo>
                  <a:pt x="76516" y="3368"/>
                </a:lnTo>
              </a:path>
            </a:pathLst>
          </a:custGeom>
          <a:noFill/>
          <a:ln w="28575" cap="rnd">
            <a:solidFill>
              <a:srgbClr val="2C937B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8028729" y="3629254"/>
            <a:ext cx="100584" cy="100584"/>
          </a:xfrm>
          <a:prstGeom prst="ellipse">
            <a:avLst/>
          </a:prstGeom>
          <a:solidFill>
            <a:srgbClr val="2C937B"/>
          </a:solidFill>
          <a:ln w="15875">
            <a:solidFill>
              <a:srgbClr val="0C1A1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188749" y="3578962"/>
            <a:ext cx="788264" cy="20116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B3C2BD"/>
                </a:solidFill>
                <a:latin typeface="Barlow Condensed"/>
              </a:rPr>
              <a:t>Actual</a:t>
            </a:r>
          </a:p>
        </p:txBody>
      </p:sp>
      <p:sp>
        <p:nvSpPr>
          <p:cNvPr id="23" name="Freeform 22"/>
          <p:cNvSpPr/>
          <p:nvPr/>
        </p:nvSpPr>
        <p:spPr>
          <a:xfrm>
            <a:off x="8078998" y="3405774"/>
            <a:ext cx="2528865" cy="1289853"/>
          </a:xfrm>
          <a:custGeom>
            <a:avLst/>
            <a:gdLst/>
            <a:ahLst/>
            <a:cxnLst/>
            <a:rect l="l" t="t" r="r" b="b"/>
            <a:pathLst>
              <a:path w="27656" h="14106">
                <a:moveTo>
                  <a:pt x="0" y="2994"/>
                </a:moveTo>
                <a:lnTo>
                  <a:pt x="922" y="3929"/>
                </a:lnTo>
                <a:lnTo>
                  <a:pt x="1843" y="6473"/>
                </a:lnTo>
                <a:lnTo>
                  <a:pt x="2765" y="13133"/>
                </a:lnTo>
                <a:lnTo>
                  <a:pt x="3687" y="14106"/>
                </a:lnTo>
                <a:lnTo>
                  <a:pt x="4609" y="5426"/>
                </a:lnTo>
                <a:lnTo>
                  <a:pt x="5531" y="2657"/>
                </a:lnTo>
                <a:lnTo>
                  <a:pt x="6453" y="1160"/>
                </a:lnTo>
                <a:lnTo>
                  <a:pt x="7375" y="3592"/>
                </a:lnTo>
                <a:lnTo>
                  <a:pt x="8297" y="6211"/>
                </a:lnTo>
                <a:lnTo>
                  <a:pt x="9218" y="12984"/>
                </a:lnTo>
                <a:lnTo>
                  <a:pt x="10140" y="13957"/>
                </a:lnTo>
                <a:lnTo>
                  <a:pt x="11062" y="5126"/>
                </a:lnTo>
                <a:lnTo>
                  <a:pt x="11984" y="2283"/>
                </a:lnTo>
                <a:lnTo>
                  <a:pt x="12906" y="786"/>
                </a:lnTo>
                <a:lnTo>
                  <a:pt x="13828" y="3255"/>
                </a:lnTo>
                <a:lnTo>
                  <a:pt x="14750" y="5912"/>
                </a:lnTo>
                <a:lnTo>
                  <a:pt x="15672" y="12834"/>
                </a:lnTo>
                <a:lnTo>
                  <a:pt x="16593" y="13844"/>
                </a:lnTo>
                <a:lnTo>
                  <a:pt x="17515" y="4827"/>
                </a:lnTo>
                <a:lnTo>
                  <a:pt x="18437" y="1946"/>
                </a:lnTo>
                <a:lnTo>
                  <a:pt x="19359" y="412"/>
                </a:lnTo>
                <a:lnTo>
                  <a:pt x="20281" y="2919"/>
                </a:lnTo>
                <a:lnTo>
                  <a:pt x="21203" y="5613"/>
                </a:lnTo>
                <a:lnTo>
                  <a:pt x="22125" y="12684"/>
                </a:lnTo>
                <a:lnTo>
                  <a:pt x="23047" y="13695"/>
                </a:lnTo>
                <a:lnTo>
                  <a:pt x="23968" y="4528"/>
                </a:lnTo>
                <a:lnTo>
                  <a:pt x="24890" y="1572"/>
                </a:lnTo>
                <a:lnTo>
                  <a:pt x="25812" y="0"/>
                </a:lnTo>
                <a:lnTo>
                  <a:pt x="26734" y="2582"/>
                </a:lnTo>
                <a:lnTo>
                  <a:pt x="27656" y="5313"/>
                </a:lnTo>
              </a:path>
            </a:pathLst>
          </a:custGeom>
          <a:noFill/>
          <a:ln w="28575" cap="rnd">
            <a:solidFill>
              <a:srgbClr val="C98500"/>
            </a:solidFill>
            <a:prstDash val="dash"/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10557612" y="3841379"/>
            <a:ext cx="100584" cy="100584"/>
          </a:xfrm>
          <a:prstGeom prst="ellipse">
            <a:avLst/>
          </a:prstGeom>
          <a:solidFill>
            <a:srgbClr val="C98500"/>
          </a:solidFill>
          <a:ln w="15875">
            <a:solidFill>
              <a:srgbClr val="0C1A1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717632" y="3791087"/>
            <a:ext cx="788264" cy="20116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B3C2BD"/>
                </a:solidFill>
                <a:latin typeface="Barlow Condensed"/>
              </a:rPr>
              <a:t>Forecast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25246" y="53949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859791"/>
                </a:solidFill>
                <a:latin typeface="Barlow Condensed"/>
              </a:rPr>
              <a:t>Jul 9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058280" y="53949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859791"/>
                </a:solidFill>
                <a:latin typeface="Barlow Condensed"/>
              </a:rPr>
              <a:t>Jul 26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491313" y="53949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859791"/>
                </a:solidFill>
                <a:latin typeface="Barlow Condensed"/>
              </a:rPr>
              <a:t>Aug 12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924347" y="53949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859791"/>
                </a:solidFill>
                <a:latin typeface="Barlow Condensed"/>
              </a:rPr>
              <a:t>Aug 29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357380" y="53949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859791"/>
                </a:solidFill>
                <a:latin typeface="Barlow Condensed"/>
              </a:rPr>
              <a:t>Sep 15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790413" y="53949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859791"/>
                </a:solidFill>
                <a:latin typeface="Barlow Condensed"/>
              </a:rPr>
              <a:t>Oct 2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223447" y="53949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859791"/>
                </a:solidFill>
                <a:latin typeface="Barlow Condensed"/>
              </a:rPr>
              <a:t>Oct 19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967824" y="5394960"/>
            <a:ext cx="68580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1000" b="0" i="0">
                <a:solidFill>
                  <a:srgbClr val="859791"/>
                </a:solidFill>
                <a:latin typeface="Barlow Condensed"/>
              </a:rPr>
              <a:t>Oct 30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95528" y="5788152"/>
            <a:ext cx="10600639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859791"/>
                </a:solidFill>
                <a:latin typeface="Barlow"/>
              </a:rPr>
              <a:t>Last 84 days of history, then 30 forecast days. The weekly trend is rising by about 5 leads a week.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Lead forecast, Northwind Dental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3 / 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1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47A58E"/>
                </a:solidFill>
                <a:latin typeface="Barlow"/>
              </a:rPr>
              <a:t>The weekly rhythm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7302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400" b="1" i="0">
                <a:solidFill>
                  <a:srgbClr val="47A58E"/>
                </a:solidFill>
                <a:latin typeface="Barlow"/>
              </a:rPr>
              <a:t>Weekends</a:t>
            </a:r>
            <a:r>
              <a:rPr sz="3400" b="1" i="0">
                <a:solidFill>
                  <a:srgbClr val="F3F5F8"/>
                </a:solidFill>
                <a:latin typeface="Barlow"/>
              </a:rPr>
              <a:t> run at 43% of a weekday.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505712"/>
            <a:ext cx="7086600" cy="4730496"/>
          </a:xfrm>
          <a:prstGeom prst="roundRect">
            <a:avLst>
              <a:gd name="adj" fmla="val 3092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graphicFrame>
        <p:nvGraphicFramePr>
          <p:cNvPr id="5" name="Chart 4"/>
          <p:cNvGraphicFramePr>
            <a:graphicFrameLocks noGrp="1"/>
          </p:cNvGraphicFramePr>
          <p:nvPr/>
        </p:nvGraphicFramePr>
        <p:xfrm>
          <a:off x="795528" y="1734312"/>
          <a:ext cx="6629400" cy="39989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95528" y="5788152"/>
            <a:ext cx="6629400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859791"/>
                </a:solidFill>
                <a:latin typeface="Barlow"/>
              </a:rPr>
              <a:t>Average leads per weekday across the history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836408" y="1505712"/>
            <a:ext cx="3788359" cy="4730496"/>
          </a:xfrm>
          <a:prstGeom prst="roundRect">
            <a:avLst>
              <a:gd name="adj" fmla="val 3861"/>
            </a:avLst>
          </a:prstGeom>
          <a:solidFill>
            <a:srgbClr val="142420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8092440" y="1761744"/>
            <a:ext cx="3276295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1" i="0">
                <a:solidFill>
                  <a:srgbClr val="47A58E"/>
                </a:solidFill>
                <a:latin typeface="Barlow"/>
              </a:rPr>
              <a:t>The weekly rhythm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92440" y="2054352"/>
            <a:ext cx="3276295" cy="392582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8000"/>
              </a:lnSpc>
            </a:pPr>
            <a:r>
              <a:rPr sz="1350" b="0" i="0">
                <a:solidFill>
                  <a:srgbClr val="B3C2BD"/>
                </a:solidFill>
                <a:latin typeface="Barlow"/>
              </a:rPr>
              <a:t>Wednesdays average 45.6 leads; Sundays average 15.9.</a:t>
            </a:r>
          </a:p>
          <a:p>
            <a:pPr algn="l">
              <a:lnSpc>
                <a:spcPct val="118000"/>
              </a:lnSpc>
              <a:spcBef>
                <a:spcPts val="742"/>
              </a:spcBef>
            </a:pPr>
            <a:r>
              <a:rPr sz="1350" b="0" i="0">
                <a:solidFill>
                  <a:srgbClr val="B3C2BD"/>
                </a:solidFill>
                <a:latin typeface="Barlow"/>
              </a:rPr>
              <a:t>The forecast repeats this pattern, so plan follow-up capacity around it.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Lead forecast, Northwind Dental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4 / 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1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47A58E"/>
                </a:solidFill>
                <a:latin typeface="Barlow"/>
              </a:rPr>
              <a:t>By channel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7302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400" b="1" i="0">
                <a:solidFill>
                  <a:srgbClr val="F3F5F8"/>
                </a:solidFill>
                <a:latin typeface="Barlow"/>
              </a:rPr>
              <a:t>Where the next 30 days of </a:t>
            </a:r>
            <a:r>
              <a:rPr sz="3400" b="1" i="0">
                <a:solidFill>
                  <a:srgbClr val="47A58E"/>
                </a:solidFill>
                <a:latin typeface="Barlow"/>
              </a:rPr>
              <a:t>leads</a:t>
            </a:r>
            <a:r>
              <a:rPr sz="3400" b="1" i="0">
                <a:solidFill>
                  <a:srgbClr val="F3F5F8"/>
                </a:solidFill>
                <a:latin typeface="Barlow"/>
              </a:rPr>
              <a:t> come from.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322832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50" b="0" i="0">
                <a:solidFill>
                  <a:srgbClr val="B3C2BD"/>
                </a:solidFill>
                <a:latin typeface="Barlow"/>
              </a:rPr>
              <a:t>Each channel's own weekly trend, scaled so the channels add up to the total forecast.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1789176"/>
            <a:ext cx="11057839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1" i="0">
                <a:solidFill>
                  <a:srgbClr val="F3F5F8"/>
                </a:solidFill>
                <a:latin typeface="Barlow"/>
              </a:rPr>
              <a:t>Channel </a:t>
            </a:r>
            <a:r>
              <a:rPr sz="1400" b="1" i="0">
                <a:solidFill>
                  <a:srgbClr val="47A58E"/>
                </a:solidFill>
                <a:latin typeface="Barlow"/>
              </a:rPr>
              <a:t>forecast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66928" y="2200656"/>
          <a:ext cx="11057840" cy="2852928"/>
        </p:xfrm>
        <a:graphic>
          <a:graphicData uri="http://schemas.openxmlformats.org/drawingml/2006/table">
            <a:tbl>
              <a:tblPr firstRow="0" bandRow="0" firstCol="0" lastRow="0" lastCol="0" bandCol="0">
                <a:tableStyleId>{2D5ABB26-0587-4C30-8999-92F81FD0307C}</a:tableStyleId>
              </a:tblPr>
              <a:tblGrid>
                <a:gridCol w="3413830"/>
                <a:gridCol w="1484274"/>
                <a:gridCol w="2968547"/>
                <a:gridCol w="1484274"/>
                <a:gridCol w="1706915"/>
              </a:tblGrid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Channel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Last 30 days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Next 30 days (about)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Change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Weekly trend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Paid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0">
                          <a:solidFill>
                            <a:srgbClr val="F3F5F8"/>
                          </a:solidFill>
                          <a:latin typeface="Barlow Condensed"/>
                        </a:rPr>
                        <a:t>702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4ED38A"/>
                          </a:solidFill>
                          <a:latin typeface="Barlow"/>
                        </a:rPr>
                        <a:t>▲ +5%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Organic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0">
                          <a:solidFill>
                            <a:srgbClr val="F3F5F8"/>
                          </a:solidFill>
                          <a:latin typeface="Barlow Condensed"/>
                        </a:rPr>
                        <a:t>210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4ED38A"/>
                          </a:solidFill>
                          <a:latin typeface="Barlow"/>
                        </a:rPr>
                        <a:t>▲ +10%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Direct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0">
                          <a:solidFill>
                            <a:srgbClr val="F3F5F8"/>
                          </a:solidFill>
                          <a:latin typeface="Barlow Condensed"/>
                        </a:rPr>
                        <a:t>85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859791"/>
                          </a:solidFill>
                          <a:latin typeface="Barlow"/>
                        </a:rPr>
                        <a:t>Flat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Referral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0">
                          <a:solidFill>
                            <a:srgbClr val="F3F5F8"/>
                          </a:solidFill>
                          <a:latin typeface="Barlow Condensed"/>
                        </a:rPr>
                        <a:t>85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859791"/>
                          </a:solidFill>
                          <a:latin typeface="Barlow"/>
                        </a:rPr>
                        <a:t>Flat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Social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0">
                          <a:solidFill>
                            <a:srgbClr val="F3F5F8"/>
                          </a:solidFill>
                          <a:latin typeface="Barlow Condensed"/>
                        </a:rPr>
                        <a:t>38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4ED38A"/>
                          </a:solidFill>
                          <a:latin typeface="Barlow"/>
                        </a:rPr>
                        <a:t>▲ +18%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556471" y="2795016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740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150831" y="2868168"/>
            <a:ext cx="2191307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6150831" y="2868168"/>
            <a:ext cx="2191307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10009292" y="2804160"/>
            <a:ext cx="630936" cy="219456"/>
          </a:xfrm>
          <a:prstGeom prst="roundRect">
            <a:avLst>
              <a:gd name="adj" fmla="val 50000"/>
            </a:avLst>
          </a:prstGeom>
          <a:solidFill>
            <a:srgbClr val="1633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10009292" y="2804160"/>
            <a:ext cx="630936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4ED38A"/>
                </a:solidFill>
                <a:latin typeface="Barlow"/>
              </a:rPr>
              <a:t>Rising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556471" y="3270504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230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150831" y="3343656"/>
            <a:ext cx="2191307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Rounded Rectangle 13"/>
          <p:cNvSpPr/>
          <p:nvPr/>
        </p:nvSpPr>
        <p:spPr>
          <a:xfrm>
            <a:off x="6150831" y="3343656"/>
            <a:ext cx="683585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10009292" y="3279648"/>
            <a:ext cx="630936" cy="219456"/>
          </a:xfrm>
          <a:prstGeom prst="roundRect">
            <a:avLst>
              <a:gd name="adj" fmla="val 50000"/>
            </a:avLst>
          </a:prstGeom>
          <a:solidFill>
            <a:srgbClr val="1633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10009292" y="3279648"/>
            <a:ext cx="630936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4ED38A"/>
                </a:solidFill>
                <a:latin typeface="Barlow"/>
              </a:rPr>
              <a:t>Rising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556471" y="3745992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85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50831" y="3819144"/>
            <a:ext cx="2191307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6150831" y="3819144"/>
            <a:ext cx="255065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Rounded Rectangle 19"/>
          <p:cNvSpPr/>
          <p:nvPr/>
        </p:nvSpPr>
        <p:spPr>
          <a:xfrm>
            <a:off x="10009292" y="3755136"/>
            <a:ext cx="680314" cy="219456"/>
          </a:xfrm>
          <a:prstGeom prst="roundRect">
            <a:avLst>
              <a:gd name="adj" fmla="val 50000"/>
            </a:avLst>
          </a:prstGeom>
          <a:solidFill>
            <a:srgbClr val="1424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10009292" y="3755136"/>
            <a:ext cx="680314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B3C2BD"/>
                </a:solidFill>
                <a:latin typeface="Barlow"/>
              </a:rPr>
              <a:t>Steady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556471" y="4221480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85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150831" y="4294632"/>
            <a:ext cx="2191307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Rounded Rectangle 23"/>
          <p:cNvSpPr/>
          <p:nvPr/>
        </p:nvSpPr>
        <p:spPr>
          <a:xfrm>
            <a:off x="6150831" y="4294632"/>
            <a:ext cx="245379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Rounded Rectangle 24"/>
          <p:cNvSpPr/>
          <p:nvPr/>
        </p:nvSpPr>
        <p:spPr>
          <a:xfrm>
            <a:off x="10009292" y="4230624"/>
            <a:ext cx="680314" cy="219456"/>
          </a:xfrm>
          <a:prstGeom prst="roundRect">
            <a:avLst>
              <a:gd name="adj" fmla="val 50000"/>
            </a:avLst>
          </a:prstGeom>
          <a:solidFill>
            <a:srgbClr val="1424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10009292" y="4230624"/>
            <a:ext cx="680314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B3C2BD"/>
                </a:solidFill>
                <a:latin typeface="Barlow"/>
              </a:rPr>
              <a:t>Steady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556471" y="4696968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45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150831" y="4770120"/>
            <a:ext cx="2191307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9" name="Rounded Rectangle 28"/>
          <p:cNvSpPr/>
          <p:nvPr/>
        </p:nvSpPr>
        <p:spPr>
          <a:xfrm>
            <a:off x="6150831" y="4770120"/>
            <a:ext cx="126860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Rounded Rectangle 29"/>
          <p:cNvSpPr/>
          <p:nvPr/>
        </p:nvSpPr>
        <p:spPr>
          <a:xfrm>
            <a:off x="10009292" y="4706112"/>
            <a:ext cx="630936" cy="219456"/>
          </a:xfrm>
          <a:prstGeom prst="roundRect">
            <a:avLst>
              <a:gd name="adj" fmla="val 50000"/>
            </a:avLst>
          </a:prstGeom>
          <a:solidFill>
            <a:srgbClr val="1633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TextBox 30"/>
          <p:cNvSpPr txBox="1"/>
          <p:nvPr/>
        </p:nvSpPr>
        <p:spPr>
          <a:xfrm>
            <a:off x="10009292" y="4706112"/>
            <a:ext cx="630936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4ED38A"/>
                </a:solidFill>
                <a:latin typeface="Barlow"/>
              </a:rPr>
              <a:t>Rising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66928" y="6053328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859791"/>
                </a:solidFill>
                <a:latin typeface="Barlow"/>
              </a:rPr>
              <a:t>Rising or Cooling only when the channel's weekly trend is bigger than its week-to-week noise.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Lead forecast, Northwind Dental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5 / 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1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47A58E"/>
                </a:solidFill>
                <a:latin typeface="Barlow"/>
              </a:rPr>
              <a:t>Next steps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7302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400" b="1" i="0">
                <a:solidFill>
                  <a:srgbClr val="F3F5F8"/>
                </a:solidFill>
                <a:latin typeface="Barlow"/>
              </a:rPr>
              <a:t>Plan for the likely </a:t>
            </a:r>
            <a:r>
              <a:rPr sz="3400" b="1" i="0">
                <a:solidFill>
                  <a:srgbClr val="47A58E"/>
                </a:solidFill>
                <a:latin typeface="Barlow"/>
              </a:rPr>
              <a:t>path</a:t>
            </a:r>
            <a:r>
              <a:rPr sz="3400" b="1" i="0">
                <a:solidFill>
                  <a:srgbClr val="F3F5F8"/>
                </a:solidFill>
                <a:latin typeface="Barlow"/>
              </a:rPr>
              <a:t>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505712"/>
            <a:ext cx="5437480" cy="2194560"/>
          </a:xfrm>
          <a:prstGeom prst="roundRect">
            <a:avLst>
              <a:gd name="adj" fmla="val 6666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804672" y="1706880"/>
            <a:ext cx="822960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600" b="1" i="0">
                <a:solidFill>
                  <a:srgbClr val="47A58E"/>
                </a:solidFill>
                <a:latin typeface="Barlow Condensed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2200656"/>
            <a:ext cx="49619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859791"/>
                </a:solidFill>
                <a:latin typeface="Barlow Condensed"/>
              </a:rPr>
              <a:t>This month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420112"/>
            <a:ext cx="4961992" cy="3200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800" b="1" i="0">
                <a:solidFill>
                  <a:srgbClr val="F3F5F8"/>
                </a:solidFill>
                <a:latin typeface="Barlow"/>
              </a:rPr>
              <a:t>Plan follow-up for about </a:t>
            </a:r>
            <a:r>
              <a:rPr sz="1800" b="1" i="0">
                <a:solidFill>
                  <a:srgbClr val="47A58E"/>
                </a:solidFill>
                <a:latin typeface="Barlow"/>
              </a:rPr>
              <a:t>1,200 leads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2785872"/>
            <a:ext cx="4961992" cy="49377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250" b="0" i="0">
                <a:solidFill>
                  <a:srgbClr val="B3C2BD"/>
                </a:solidFill>
                <a:latin typeface="Barlow"/>
              </a:rPr>
              <a:t>Staff for the low end (1,150) and keep room for 1,250. That is about 40 a day, with weekdays busiest.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04672" y="3352800"/>
            <a:ext cx="902056" cy="219456"/>
          </a:xfrm>
          <a:prstGeom prst="roundRect">
            <a:avLst>
              <a:gd name="adj" fmla="val 50000"/>
            </a:avLst>
          </a:prstGeom>
          <a:solidFill>
            <a:srgbClr val="302A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804672" y="3352800"/>
            <a:ext cx="902056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FF7B7B"/>
                </a:solidFill>
                <a:latin typeface="Barlow"/>
              </a:rPr>
              <a:t>High impact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798168" y="3352800"/>
            <a:ext cx="844448" cy="219456"/>
          </a:xfrm>
          <a:prstGeom prst="roundRect">
            <a:avLst>
              <a:gd name="adj" fmla="val 50000"/>
            </a:avLst>
          </a:prstGeom>
          <a:solidFill>
            <a:srgbClr val="1424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1798168" y="3352800"/>
            <a:ext cx="844448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B3C2BD"/>
                </a:solidFill>
                <a:latin typeface="Barlow"/>
              </a:rPr>
              <a:t>Low effort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187288" y="1505712"/>
            <a:ext cx="5437480" cy="2194560"/>
          </a:xfrm>
          <a:prstGeom prst="roundRect">
            <a:avLst>
              <a:gd name="adj" fmla="val 6666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6425032" y="1706880"/>
            <a:ext cx="822960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600" b="1" i="0">
                <a:solidFill>
                  <a:srgbClr val="47A58E"/>
                </a:solidFill>
                <a:latin typeface="Barlow Condensed"/>
              </a:rPr>
              <a:t>02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25032" y="2200656"/>
            <a:ext cx="49619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859791"/>
                </a:solidFill>
                <a:latin typeface="Barlow Condensed"/>
              </a:rPr>
              <a:t>This month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25032" y="2420112"/>
            <a:ext cx="4961992" cy="3200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800" b="1" i="0">
                <a:solidFill>
                  <a:srgbClr val="F3F5F8"/>
                </a:solidFill>
                <a:latin typeface="Barlow"/>
              </a:rPr>
              <a:t>Budget for more </a:t>
            </a:r>
            <a:r>
              <a:rPr sz="1800" b="1" i="0">
                <a:solidFill>
                  <a:srgbClr val="47A58E"/>
                </a:solidFill>
                <a:latin typeface="Barlow"/>
              </a:rPr>
              <a:t>paid</a:t>
            </a:r>
            <a:r>
              <a:rPr sz="1800" b="1" i="0">
                <a:solidFill>
                  <a:srgbClr val="F3F5F8"/>
                </a:solidFill>
                <a:latin typeface="Barlow"/>
              </a:rPr>
              <a:t> leads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25032" y="2785872"/>
            <a:ext cx="4961992" cy="49377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150" b="0" i="0">
                <a:solidFill>
                  <a:srgbClr val="B3C2BD"/>
                </a:solidFill>
                <a:latin typeface="Barlow"/>
              </a:rPr>
              <a:t>Paid is trending up. Make sure campaigns and follow-up can absorb about 740 leads in the next 30 days, against 702 in the last 30.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425032" y="3352800"/>
            <a:ext cx="1085850" cy="219456"/>
          </a:xfrm>
          <a:prstGeom prst="roundRect">
            <a:avLst>
              <a:gd name="adj" fmla="val 50000"/>
            </a:avLst>
          </a:prstGeom>
          <a:solidFill>
            <a:srgbClr val="2D31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6425032" y="3352800"/>
            <a:ext cx="108585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F6BE5A"/>
                </a:solidFill>
                <a:latin typeface="Barlow"/>
              </a:rPr>
              <a:t>Medium impact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602322" y="3352800"/>
            <a:ext cx="1033729" cy="219456"/>
          </a:xfrm>
          <a:prstGeom prst="roundRect">
            <a:avLst>
              <a:gd name="adj" fmla="val 50000"/>
            </a:avLst>
          </a:prstGeom>
          <a:solidFill>
            <a:srgbClr val="1424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7602322" y="3352800"/>
            <a:ext cx="1033729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B3C2BD"/>
                </a:solidFill>
                <a:latin typeface="Barlow"/>
              </a:rPr>
              <a:t>Medium effort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66928" y="3883152"/>
            <a:ext cx="5437480" cy="2194560"/>
          </a:xfrm>
          <a:prstGeom prst="roundRect">
            <a:avLst>
              <a:gd name="adj" fmla="val 6666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804672" y="4084320"/>
            <a:ext cx="822960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600" b="1" i="0">
                <a:solidFill>
                  <a:srgbClr val="47A58E"/>
                </a:solidFill>
                <a:latin typeface="Barlow Condensed"/>
              </a:rPr>
              <a:t>03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04672" y="4578096"/>
            <a:ext cx="49619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859791"/>
                </a:solidFill>
                <a:latin typeface="Barlow Condensed"/>
              </a:rPr>
              <a:t>After big changes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04672" y="4797552"/>
            <a:ext cx="4961992" cy="5943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800" b="1" i="0">
                <a:solidFill>
                  <a:srgbClr val="F3F5F8"/>
                </a:solidFill>
                <a:latin typeface="Barlow"/>
              </a:rPr>
              <a:t>Re-run the forecast after a </a:t>
            </a:r>
            <a:r>
              <a:rPr sz="1800" b="1" i="0">
                <a:solidFill>
                  <a:srgbClr val="47A58E"/>
                </a:solidFill>
                <a:latin typeface="Barlow"/>
              </a:rPr>
              <a:t>launch</a:t>
            </a:r>
            <a:r>
              <a:rPr sz="1800" b="1" i="0">
                <a:solidFill>
                  <a:srgbClr val="F3F5F8"/>
                </a:solidFill>
                <a:latin typeface="Barlow"/>
              </a:rPr>
              <a:t> or pause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04672" y="5437632"/>
            <a:ext cx="4961992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950" b="0" i="0">
                <a:solidFill>
                  <a:srgbClr val="B3C2BD"/>
                </a:solidFill>
                <a:latin typeface="Barlow"/>
              </a:rPr>
              <a:t>A new campaign, a budget shift or a tracking fix changes the pattern this forecast learns from.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04672" y="5730240"/>
            <a:ext cx="896569" cy="219456"/>
          </a:xfrm>
          <a:prstGeom prst="roundRect">
            <a:avLst>
              <a:gd name="adj" fmla="val 50000"/>
            </a:avLst>
          </a:prstGeom>
          <a:solidFill>
            <a:srgbClr val="1424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TextBox 27"/>
          <p:cNvSpPr txBox="1"/>
          <p:nvPr/>
        </p:nvSpPr>
        <p:spPr>
          <a:xfrm>
            <a:off x="804672" y="5730240"/>
            <a:ext cx="896569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B3C2BD"/>
                </a:solidFill>
                <a:latin typeface="Barlow"/>
              </a:rPr>
              <a:t>Low impact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792681" y="5730240"/>
            <a:ext cx="844448" cy="219456"/>
          </a:xfrm>
          <a:prstGeom prst="roundRect">
            <a:avLst>
              <a:gd name="adj" fmla="val 50000"/>
            </a:avLst>
          </a:prstGeom>
          <a:solidFill>
            <a:srgbClr val="1424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TextBox 29"/>
          <p:cNvSpPr txBox="1"/>
          <p:nvPr/>
        </p:nvSpPr>
        <p:spPr>
          <a:xfrm>
            <a:off x="1792681" y="5730240"/>
            <a:ext cx="844448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B3C2BD"/>
                </a:solidFill>
                <a:latin typeface="Barlow"/>
              </a:rPr>
              <a:t>Low effort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Lead forecast, Northwind Dental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6 / 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0B2E26"/>
            </a:gs>
            <a:gs pos="70000">
              <a:srgbClr val="05110E"/>
            </a:gs>
            <a:gs pos="100000">
              <a:srgbClr val="05110E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914400"/>
            <a:ext cx="9144000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47A58E"/>
                </a:solidFill>
                <a:latin typeface="Barlow"/>
              </a:rPr>
              <a:t>The forecast in one line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207008"/>
            <a:ext cx="11057839" cy="12273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2000"/>
              </a:lnSpc>
            </a:pPr>
            <a:r>
              <a:rPr sz="4000" b="1" i="0">
                <a:solidFill>
                  <a:srgbClr val="F3F5F8"/>
                </a:solidFill>
                <a:latin typeface="Barlow"/>
              </a:rPr>
              <a:t>Next: plan for about </a:t>
            </a:r>
            <a:r>
              <a:rPr sz="4000" b="1" i="0">
                <a:solidFill>
                  <a:srgbClr val="47A58E"/>
                </a:solidFill>
                <a:latin typeface="Barlow"/>
              </a:rPr>
              <a:t>1,200 leads</a:t>
            </a:r>
            <a:r>
              <a:rPr sz="4000" b="1" i="0">
                <a:solidFill>
                  <a:srgbClr val="F3F5F8"/>
                </a:solidFill>
                <a:latin typeface="Barlow"/>
              </a:rPr>
              <a:t>. Expect 1,150 to 1,250 in the next 30 days.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66928" y="2845816"/>
            <a:ext cx="2593010" cy="0"/>
          </a:xfrm>
          <a:prstGeom prst="line">
            <a:avLst/>
          </a:prstGeom>
          <a:ln w="12700">
            <a:solidFill>
              <a:srgbClr val="202D2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66928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859791"/>
                </a:solidFill>
                <a:latin typeface="Barlow Condensed"/>
              </a:rPr>
              <a:t>Next 7 days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32298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F3F5F8"/>
                </a:solidFill>
                <a:latin typeface="Barlow Condensed"/>
              </a:rPr>
              <a:t>270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3388538" y="2845816"/>
            <a:ext cx="2593010" cy="0"/>
          </a:xfrm>
          <a:prstGeom prst="line">
            <a:avLst/>
          </a:prstGeom>
          <a:ln w="12700">
            <a:solidFill>
              <a:srgbClr val="202D2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388538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859791"/>
                </a:solidFill>
                <a:latin typeface="Barlow Condensed"/>
              </a:rPr>
              <a:t>Next 30 days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388538" y="32298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F3F5F8"/>
                </a:solidFill>
                <a:latin typeface="Barlow Condensed"/>
              </a:rPr>
              <a:t>1,200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6210148" y="2845816"/>
            <a:ext cx="2593009" cy="0"/>
          </a:xfrm>
          <a:prstGeom prst="line">
            <a:avLst/>
          </a:prstGeom>
          <a:ln w="12700">
            <a:solidFill>
              <a:srgbClr val="202D2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210148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859791"/>
                </a:solidFill>
                <a:latin typeface="Barlow Condensed"/>
              </a:rPr>
              <a:t>Likely range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10148" y="3229864"/>
            <a:ext cx="2593010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000" b="1" i="0">
                <a:solidFill>
                  <a:srgbClr val="F3F5F8"/>
                </a:solidFill>
                <a:latin typeface="Barlow Condensed"/>
              </a:rPr>
              <a:t>1,150 to 1,250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9031757" y="2845816"/>
            <a:ext cx="2593010" cy="0"/>
          </a:xfrm>
          <a:prstGeom prst="line">
            <a:avLst/>
          </a:prstGeom>
          <a:ln w="12700">
            <a:solidFill>
              <a:srgbClr val="202D2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9031757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859791"/>
                </a:solidFill>
                <a:latin typeface="Barlow Condensed"/>
              </a:rPr>
              <a:t>Busiest days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031757" y="32298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F3F5F8"/>
                </a:solidFill>
                <a:latin typeface="Barlow Condensed"/>
              </a:rPr>
              <a:t>Mon to Fri</a:t>
            </a:r>
          </a:p>
        </p:txBody>
      </p:sp>
      <p:sp>
        <p:nvSpPr>
          <p:cNvPr id="16" name="Oval 15"/>
          <p:cNvSpPr/>
          <p:nvPr/>
        </p:nvSpPr>
        <p:spPr>
          <a:xfrm>
            <a:off x="576072" y="4162552"/>
            <a:ext cx="91440" cy="91440"/>
          </a:xfrm>
          <a:prstGeom prst="ellipse">
            <a:avLst/>
          </a:prstGeom>
          <a:solidFill>
            <a:srgbClr val="47A5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95528" y="4080256"/>
            <a:ext cx="1078351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B3C2BD"/>
                </a:solidFill>
                <a:latin typeface="Barlow"/>
              </a:rPr>
              <a:t>About 6% more than the last 30 days.</a:t>
            </a:r>
          </a:p>
        </p:txBody>
      </p:sp>
      <p:sp>
        <p:nvSpPr>
          <p:cNvPr id="18" name="Oval 17"/>
          <p:cNvSpPr/>
          <p:nvPr/>
        </p:nvSpPr>
        <p:spPr>
          <a:xfrm>
            <a:off x="576072" y="4510024"/>
            <a:ext cx="91440" cy="91440"/>
          </a:xfrm>
          <a:prstGeom prst="ellipse">
            <a:avLst/>
          </a:prstGeom>
          <a:solidFill>
            <a:srgbClr val="47A5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95528" y="4427728"/>
            <a:ext cx="1078351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B3C2BD"/>
                </a:solidFill>
                <a:latin typeface="Barlow"/>
              </a:rPr>
              <a:t>Weekly trend: rising by about 5 leads a week.</a:t>
            </a:r>
          </a:p>
        </p:txBody>
      </p:sp>
      <p:sp>
        <p:nvSpPr>
          <p:cNvPr id="20" name="Oval 19"/>
          <p:cNvSpPr/>
          <p:nvPr/>
        </p:nvSpPr>
        <p:spPr>
          <a:xfrm>
            <a:off x="576072" y="4857496"/>
            <a:ext cx="91440" cy="91440"/>
          </a:xfrm>
          <a:prstGeom prst="ellipse">
            <a:avLst/>
          </a:prstGeom>
          <a:solidFill>
            <a:srgbClr val="47A5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95528" y="4775200"/>
            <a:ext cx="1078351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B3C2BD"/>
                </a:solidFill>
                <a:latin typeface="Barlow"/>
              </a:rPr>
              <a:t>Paid is trending up.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Lead forecast, Northwind Dental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7 / 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1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47A58E"/>
                </a:solidFill>
                <a:latin typeface="Barlow"/>
              </a:rPr>
              <a:t>Method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7302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400" b="1" i="0">
                <a:solidFill>
                  <a:srgbClr val="F3F5F8"/>
                </a:solidFill>
                <a:latin typeface="Barlow"/>
              </a:rPr>
              <a:t>Method, in plain words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597152"/>
            <a:ext cx="9601200" cy="473049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20000"/>
              </a:lnSpc>
            </a:pPr>
            <a:r>
              <a:rPr sz="1300" b="0" i="0">
                <a:solidFill>
                  <a:srgbClr val="B3C2BD"/>
                </a:solidFill>
                <a:latin typeface="Barlow"/>
              </a:rPr>
              <a:t>•  We counted leads per day for 90 days (Jul 3 to Sep 30, 2026, 2,974 leads).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B3C2BD"/>
                </a:solidFill>
                <a:latin typeface="Barlow"/>
              </a:rPr>
              <a:t>•  Weekday pattern: each weekday's average against the overall average. Wednesdays run 1.4x an average day; Sundays run 0.5x.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B3C2BD"/>
                </a:solidFill>
                <a:latin typeface="Barlow"/>
              </a:rPr>
              <a:t>•  Trend: a straight line through 12 weekly totals. It adds about 5 leads a week and is bigger than the week-to-week noise, so the forecast follows it.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B3C2BD"/>
                </a:solidFill>
                <a:latin typeface="Barlow"/>
              </a:rPr>
              <a:t>•  Range: past weeks varied by about 13 leads around the fitted line. The range covers roughly 4 in 5 outcomes and is never narrower than normal count noise.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B3C2BD"/>
                </a:solidFill>
                <a:latin typeface="Barlow"/>
              </a:rPr>
              <a:t>•  It assumes campaigns, budgets and tracking stay as they are. A launch, a paused campaign or a tracking fix will break the pattern.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Lead forecast, Northwind Dental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8 / 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