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embeddedFontLst>
    <p:embeddedFont>
      <p:font typeface="Rubik" charset="0"/>
      <p:regular r:id="rId13"/>
      <p:bold r:id="rId14"/>
    </p:embeddedFont>
    <p:embeddedFont>
      <p:font typeface="Work Sans" charset="0"/>
      <p:regular r:id="rId15"/>
      <p:bold r:id="rId16"/>
    </p:embeddedFont>
    <p:embeddedFont>
      <p:font typeface="IBM Plex Mono" charset="0"/>
      <p:regular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font" Target="fonts/font1.fntdata"/><Relationship Id="rId14" Type="http://schemas.openxmlformats.org/officeDocument/2006/relationships/font" Target="fonts/font2.fntdata"/><Relationship Id="rId15" Type="http://schemas.openxmlformats.org/officeDocument/2006/relationships/font" Target="fonts/font3.fntdata"/><Relationship Id="rId16" Type="http://schemas.openxmlformats.org/officeDocument/2006/relationships/font" Target="fonts/font4.fntdata"/><Relationship Id="rId17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108356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108356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Daily pulse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089404" y="1261872"/>
            <a:ext cx="209321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2089404" y="1261872"/>
            <a:ext cx="209321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Wednesday, Sep 30,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1659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5000" b="1" i="0">
                <a:solidFill>
                  <a:srgbClr val="FFFFFF"/>
                </a:solidFill>
                <a:latin typeface="Rubik"/>
              </a:rPr>
              <a:t>48 leads</a:t>
            </a:r>
            <a:r>
              <a:rPr sz="5000" b="0" i="0">
                <a:solidFill>
                  <a:srgbClr val="FFFFFF"/>
                </a:solidFill>
                <a:latin typeface="Rubik"/>
              </a:rPr>
              <a:t>, 28% above average.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360680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Google sent the most (22); Newsletter rose to 4 against 1 a 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04901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17746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20490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48 leads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036570" y="5522976"/>
            <a:ext cx="211759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150870" y="5628132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310890" y="5522976"/>
            <a:ext cx="18432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Google 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41470" y="5522976"/>
            <a:ext cx="21175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$647 spend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245608" y="5522976"/>
            <a:ext cx="200075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5359908" y="5628132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519928" y="5522976"/>
            <a:ext cx="17264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Meta Ads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27318" y="5522976"/>
            <a:ext cx="20007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$289 spend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37806" y="552297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7452106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612126" y="552297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32876" y="552297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Leads on Wednesday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48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8096" y="2574544"/>
            <a:ext cx="2238680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77824" y="2574544"/>
            <a:ext cx="2092376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28% from the 7-day average</a:t>
            </a:r>
          </a:p>
        </p:txBody>
      </p:sp>
      <p:sp>
        <p:nvSpPr>
          <p:cNvPr id="9" name="Freeform 8"/>
          <p:cNvSpPr/>
          <p:nvPr/>
        </p:nvSpPr>
        <p:spPr>
          <a:xfrm>
            <a:off x="768096" y="3148554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410"/>
                </a:moveTo>
                <a:lnTo>
                  <a:pt x="1883" y="2820"/>
                </a:lnTo>
                <a:lnTo>
                  <a:pt x="3766" y="3808"/>
                </a:lnTo>
                <a:lnTo>
                  <a:pt x="5649" y="5359"/>
                </a:lnTo>
                <a:lnTo>
                  <a:pt x="7533" y="1974"/>
                </a:lnTo>
                <a:lnTo>
                  <a:pt x="9416" y="2115"/>
                </a:lnTo>
                <a:lnTo>
                  <a:pt x="11299" y="0"/>
                </a:lnTo>
                <a:lnTo>
                  <a:pt x="13182" y="1269"/>
                </a:lnTo>
                <a:lnTo>
                  <a:pt x="15066" y="2256"/>
                </a:lnTo>
                <a:lnTo>
                  <a:pt x="16949" y="5500"/>
                </a:lnTo>
                <a:lnTo>
                  <a:pt x="18832" y="5077"/>
                </a:lnTo>
                <a:lnTo>
                  <a:pt x="20715" y="1551"/>
                </a:lnTo>
                <a:lnTo>
                  <a:pt x="22599" y="1692"/>
                </a:lnTo>
                <a:lnTo>
                  <a:pt x="24482" y="987"/>
                </a:lnTo>
                <a:lnTo>
                  <a:pt x="244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68096" y="3148554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410"/>
                </a:moveTo>
                <a:lnTo>
                  <a:pt x="1883" y="2820"/>
                </a:lnTo>
                <a:lnTo>
                  <a:pt x="3766" y="3808"/>
                </a:lnTo>
                <a:lnTo>
                  <a:pt x="5649" y="5359"/>
                </a:lnTo>
                <a:lnTo>
                  <a:pt x="7533" y="1974"/>
                </a:lnTo>
                <a:lnTo>
                  <a:pt x="9416" y="2115"/>
                </a:lnTo>
                <a:lnTo>
                  <a:pt x="11299" y="0"/>
                </a:lnTo>
                <a:lnTo>
                  <a:pt x="13182" y="1269"/>
                </a:lnTo>
                <a:lnTo>
                  <a:pt x="15066" y="2256"/>
                </a:lnTo>
                <a:lnTo>
                  <a:pt x="16949" y="5500"/>
                </a:lnTo>
                <a:lnTo>
                  <a:pt x="18832" y="5077"/>
                </a:lnTo>
                <a:lnTo>
                  <a:pt x="20715" y="1551"/>
                </a:lnTo>
                <a:lnTo>
                  <a:pt x="22599" y="1692"/>
                </a:lnTo>
                <a:lnTo>
                  <a:pt x="24482" y="987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965628" y="319770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372536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573704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vs last Wednesday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3704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−13%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8144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379312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Top source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9312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Google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83751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9184919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Ad spend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84919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$936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84919" y="2574544"/>
            <a:ext cx="2023618" cy="274320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9294647" y="2574544"/>
            <a:ext cx="187731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→ Flat vs the 7-day average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Daily pulse,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What moved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What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moved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against the usual day.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3564026" cy="292608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41248" y="1749552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06959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0B7A3B"/>
                </a:solidFill>
                <a:latin typeface="Rubik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289255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141821"/>
                </a:solidFill>
                <a:latin typeface="Rubik"/>
              </a:rPr>
              <a:t>leads from Newsletter, against 1 a day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3834" y="1475232"/>
            <a:ext cx="3564026" cy="292608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88154" y="1749552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Regulars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8154" y="206959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0B7A3B"/>
                </a:solidFill>
                <a:latin typeface="Rubik"/>
              </a:rPr>
              <a:t>5 of 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88154" y="289255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141821"/>
                </a:solidFill>
                <a:latin typeface="Rubik"/>
              </a:rPr>
              <a:t>sources that send leads most days showed up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60741" y="1475232"/>
            <a:ext cx="3564026" cy="292608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335061" y="1749552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Untagged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5061" y="206959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141821"/>
                </a:solidFill>
                <a:latin typeface="Rubik"/>
              </a:rPr>
              <a:t>12%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5061" y="2892552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141821"/>
                </a:solidFill>
                <a:latin typeface="Rubik"/>
              </a:rPr>
              <a:t>of the day's leads had no UTM source (6)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Daily pulse, Northwind Dental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Top sources of the day's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leads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11057839" cy="4864608"/>
          </a:xfrm>
          <a:prstGeom prst="roundRect">
            <a:avLst>
              <a:gd name="adj" fmla="val 3759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795528" y="1691640"/>
            <a:ext cx="9779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Google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864868" y="1737360"/>
            <a:ext cx="8388299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1864868" y="1737360"/>
            <a:ext cx="8388299" cy="18288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10362895" y="1691640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22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34675" y="169164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46%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2148840"/>
            <a:ext cx="9779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Facebook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864868" y="2194560"/>
            <a:ext cx="8388299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1864868" y="2194560"/>
            <a:ext cx="2287718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362895" y="2148840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49585" y="214884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12%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8" y="2606040"/>
            <a:ext cx="9779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Direct visits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864868" y="2651760"/>
            <a:ext cx="8388299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1864868" y="2651760"/>
            <a:ext cx="1906432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362895" y="2606040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43235" y="260604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10%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5528" y="3063240"/>
            <a:ext cx="9779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Instagram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864868" y="3108960"/>
            <a:ext cx="8388299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1864868" y="3108960"/>
            <a:ext cx="1525145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10362895" y="3063240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49585" y="306324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8%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Daily pulse, Northwind Dental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What to do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next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Today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Find what lifted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Newsletter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sent 4 leads against 1 a day. If an ad, email or post is behind it, keep it running.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57708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57708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Today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Keep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Google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running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sent 22 of the day's 48 leads.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9744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19744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Daily pulse, Northwind Dental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day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find what lifted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Newsletter</a:t>
            </a:r>
            <a:r>
              <a:rPr sz="4000" b="0" i="0">
                <a:solidFill>
                  <a:srgbClr val="141821"/>
                </a:solidFill>
                <a:latin typeface="Rubik"/>
              </a:rPr>
              <a:t>. It sent 4 leads against 1 a day.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Daily pulse,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