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embeddedFontLst>
    <p:embeddedFont>
      <p:font typeface="IBM Plex Sans" charset="0"/>
      <p:regular r:id="rId13"/>
      <p:bold r:id="rId14"/>
    </p:embeddedFont>
    <p:embeddedFont>
      <p:font typeface="IBM Plex Sans Condensed" charset="0"/>
      <p:regular r:id="rId15"/>
      <p:bold r:id="rId16"/>
    </p:embeddedFont>
    <p:embeddedFont>
      <p:font typeface="IBM Plex Mono" charset="0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font" Target="fonts/font1.fntdata"/><Relationship Id="rId14" Type="http://schemas.openxmlformats.org/officeDocument/2006/relationships/font" Target="fonts/font2.fntdata"/><Relationship Id="rId15" Type="http://schemas.openxmlformats.org/officeDocument/2006/relationships/font" Target="fonts/font3.fntdata"/><Relationship Id="rId16" Type="http://schemas.openxmlformats.org/officeDocument/2006/relationships/font" Target="fonts/font4.fntdata"/><Relationship Id="rId17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Daily pulse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5598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Wednesday, Sep 30,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719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48 leads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, 28% above average.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7675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Google sent the most (22); Newsletter rose to 4 against 1 a day.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66928" y="5943600"/>
            <a:ext cx="195884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Oval 9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5943600"/>
            <a:ext cx="1684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61998" y="5943600"/>
            <a:ext cx="195884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48 leads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17216" y="5943600"/>
            <a:ext cx="20413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2731516" y="604875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891536" y="5943600"/>
            <a:ext cx="17670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91636" y="5943600"/>
            <a:ext cx="20413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$647 spend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50054" y="5943600"/>
            <a:ext cx="191566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4864354" y="604875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024374" y="5943600"/>
            <a:ext cx="164134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98744" y="5943600"/>
            <a:ext cx="19156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$289 spend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57162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6871462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031482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14132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Leads on Wednesday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48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+28%  vs the 7-day average</a:t>
            </a:r>
          </a:p>
        </p:txBody>
      </p:sp>
      <p:sp>
        <p:nvSpPr>
          <p:cNvPr id="8" name="Freeform 7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1410"/>
                </a:moveTo>
                <a:lnTo>
                  <a:pt x="1944" y="2820"/>
                </a:lnTo>
                <a:lnTo>
                  <a:pt x="3889" y="3808"/>
                </a:lnTo>
                <a:lnTo>
                  <a:pt x="5834" y="5359"/>
                </a:lnTo>
                <a:lnTo>
                  <a:pt x="7779" y="1974"/>
                </a:lnTo>
                <a:lnTo>
                  <a:pt x="9724" y="2115"/>
                </a:lnTo>
                <a:lnTo>
                  <a:pt x="11668" y="0"/>
                </a:lnTo>
                <a:lnTo>
                  <a:pt x="13613" y="1269"/>
                </a:lnTo>
                <a:lnTo>
                  <a:pt x="15558" y="2256"/>
                </a:lnTo>
                <a:lnTo>
                  <a:pt x="17503" y="5500"/>
                </a:lnTo>
                <a:lnTo>
                  <a:pt x="19448" y="5077"/>
                </a:lnTo>
                <a:lnTo>
                  <a:pt x="21392" y="1551"/>
                </a:lnTo>
                <a:lnTo>
                  <a:pt x="23337" y="1692"/>
                </a:lnTo>
                <a:lnTo>
                  <a:pt x="25282" y="987"/>
                </a:lnTo>
                <a:lnTo>
                  <a:pt x="252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1410"/>
                </a:moveTo>
                <a:lnTo>
                  <a:pt x="1944" y="2820"/>
                </a:lnTo>
                <a:lnTo>
                  <a:pt x="3889" y="3808"/>
                </a:lnTo>
                <a:lnTo>
                  <a:pt x="5834" y="5359"/>
                </a:lnTo>
                <a:lnTo>
                  <a:pt x="7779" y="1974"/>
                </a:lnTo>
                <a:lnTo>
                  <a:pt x="9724" y="2115"/>
                </a:lnTo>
                <a:lnTo>
                  <a:pt x="11668" y="0"/>
                </a:lnTo>
                <a:lnTo>
                  <a:pt x="13613" y="1269"/>
                </a:lnTo>
                <a:lnTo>
                  <a:pt x="15558" y="2256"/>
                </a:lnTo>
                <a:lnTo>
                  <a:pt x="17503" y="5500"/>
                </a:lnTo>
                <a:lnTo>
                  <a:pt x="19448" y="5077"/>
                </a:lnTo>
                <a:lnTo>
                  <a:pt x="21392" y="1551"/>
                </a:lnTo>
                <a:lnTo>
                  <a:pt x="23337" y="1692"/>
                </a:lnTo>
                <a:lnTo>
                  <a:pt x="25282" y="987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02204" y="3142840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72536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37128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vs last Wednesday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7128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−13%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8144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342736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Top source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42736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Google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83751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148343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Ad spend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8343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$936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8343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Flat vs the 7-day average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Daily pulse, Northwind Dental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What moved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moved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against the usual day.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3564026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41248" y="165811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19781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0B7A3B"/>
                </a:solidFill>
                <a:latin typeface="IBM Plex Sans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80111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leads from Newsletter, against 1 a day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3834" y="1383792"/>
            <a:ext cx="3564026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88154" y="165811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Regulars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8154" y="19781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0B7A3B"/>
                </a:solidFill>
                <a:latin typeface="IBM Plex Sans"/>
              </a:rPr>
              <a:t>5 of 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8154" y="280111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sources that send leads most days showed up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0741" y="1383792"/>
            <a:ext cx="3564026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335061" y="165811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Untagged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5061" y="19781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10161F"/>
                </a:solidFill>
                <a:latin typeface="IBM Plex Sans"/>
              </a:rPr>
              <a:t>12%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5061" y="280111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of the day's leads had no UTM source (6)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Daily pulse, Northwind Dental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Top sources of the day's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leads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11057839" cy="4864608"/>
          </a:xfrm>
          <a:prstGeom prst="roundRect">
            <a:avLst>
              <a:gd name="adj" fmla="val 11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95528" y="1691640"/>
            <a:ext cx="8890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Google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775968" y="1737360"/>
            <a:ext cx="8477199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1775968" y="1737360"/>
            <a:ext cx="8477199" cy="18288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10362895" y="169164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37215" y="16916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46%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2148840"/>
            <a:ext cx="8890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Facebook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775968" y="2194560"/>
            <a:ext cx="8477199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1775968" y="2194560"/>
            <a:ext cx="2311963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362895" y="214884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45775" y="21488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12%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2606040"/>
            <a:ext cx="8890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Direct visits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775968" y="2651760"/>
            <a:ext cx="8477199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1775968" y="2651760"/>
            <a:ext cx="1926636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362895" y="260604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45775" y="26060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10%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8" y="3063240"/>
            <a:ext cx="8890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Instagram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75968" y="3108960"/>
            <a:ext cx="8477199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1775968" y="3108960"/>
            <a:ext cx="1541309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0362895" y="306324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45775" y="30632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8%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Daily pulse,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to do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next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Today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Find what lifted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Newsletter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sent 4 leads against 1 a day. If an ad, email or post is behind it, keep it running.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5453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05453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Today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Keep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Google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running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sent 22 of the day's 48 leads.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Daily pulse,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day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find what lifted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Newsletter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It sent 4 leads against 1 a 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Daily pulse, Northwind Dental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