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Barlow" charset="0"/>
      <p:regular r:id="rId13"/>
      <p:bold r:id="rId14"/>
    </p:embeddedFont>
    <p:embeddedFont>
      <p:font typeface="Barlow Condensed" charset="0"/>
      <p:regular r:id="rId15"/>
      <p:bold r:id="rId16"/>
    </p:embeddedFont>
    <p:embeddedFont>
      <p:font typeface="IBM Plex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Daily pulse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09014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Wednesday, Sep 30,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47A58E"/>
                </a:solidFill>
                <a:latin typeface="Barlow"/>
              </a:rPr>
              <a:t>48 leads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, 28% above average.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Google sent the most (22); Newsletter rose to 4 against 1 a day.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1944472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67015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194447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48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02840" y="5806440"/>
            <a:ext cx="2043227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717140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877160" y="5806440"/>
            <a:ext cx="1768907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87318" y="5806440"/>
            <a:ext cx="2043227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$647 spend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37506" y="5806440"/>
            <a:ext cx="1921154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4851806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11826" y="5806440"/>
            <a:ext cx="164683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94426" y="5806440"/>
            <a:ext cx="192115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$289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50101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864401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024421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12760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on Wednesday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48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+28%  vs the 7-day average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410"/>
                </a:moveTo>
                <a:lnTo>
                  <a:pt x="1883" y="2821"/>
                </a:lnTo>
                <a:lnTo>
                  <a:pt x="3766" y="3808"/>
                </a:lnTo>
                <a:lnTo>
                  <a:pt x="5649" y="5359"/>
                </a:lnTo>
                <a:lnTo>
                  <a:pt x="7533" y="1975"/>
                </a:lnTo>
                <a:lnTo>
                  <a:pt x="9416" y="2116"/>
                </a:lnTo>
                <a:lnTo>
                  <a:pt x="11299" y="0"/>
                </a:lnTo>
                <a:lnTo>
                  <a:pt x="13182" y="1269"/>
                </a:lnTo>
                <a:lnTo>
                  <a:pt x="15066" y="2257"/>
                </a:lnTo>
                <a:lnTo>
                  <a:pt x="16949" y="5500"/>
                </a:lnTo>
                <a:lnTo>
                  <a:pt x="18832" y="5077"/>
                </a:lnTo>
                <a:lnTo>
                  <a:pt x="20715" y="1551"/>
                </a:lnTo>
                <a:lnTo>
                  <a:pt x="22599" y="1692"/>
                </a:lnTo>
                <a:lnTo>
                  <a:pt x="24482" y="987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410"/>
                </a:moveTo>
                <a:lnTo>
                  <a:pt x="1883" y="2821"/>
                </a:lnTo>
                <a:lnTo>
                  <a:pt x="3766" y="3808"/>
                </a:lnTo>
                <a:lnTo>
                  <a:pt x="5649" y="5359"/>
                </a:lnTo>
                <a:lnTo>
                  <a:pt x="7533" y="1975"/>
                </a:lnTo>
                <a:lnTo>
                  <a:pt x="9416" y="2116"/>
                </a:lnTo>
                <a:lnTo>
                  <a:pt x="11299" y="0"/>
                </a:lnTo>
                <a:lnTo>
                  <a:pt x="13182" y="1269"/>
                </a:lnTo>
                <a:lnTo>
                  <a:pt x="15066" y="2257"/>
                </a:lnTo>
                <a:lnTo>
                  <a:pt x="16949" y="5500"/>
                </a:lnTo>
                <a:lnTo>
                  <a:pt x="18832" y="5077"/>
                </a:lnTo>
                <a:lnTo>
                  <a:pt x="20715" y="1551"/>
                </a:lnTo>
                <a:lnTo>
                  <a:pt x="22599" y="1692"/>
                </a:lnTo>
                <a:lnTo>
                  <a:pt x="24482" y="987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65628" y="3228184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vs last Wednesday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−13%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Top source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9312" y="1999488"/>
            <a:ext cx="2238680" cy="74485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100" b="1" i="0">
                <a:solidFill>
                  <a:srgbClr val="F3F5F8"/>
                </a:solidFill>
                <a:latin typeface="Barlow Condensed"/>
              </a:rPr>
              <a:t>Google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Ad spend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$936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4919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the 7-day average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Daily pulse,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What moved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moved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against the usual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8003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10007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4ED38A"/>
                </a:solidFill>
                <a:latin typeface="Barlow Condensed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92303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leads from Newsletter, against 1 a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3834" y="1505712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88154" y="178003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Regulars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210007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4ED38A"/>
                </a:solidFill>
                <a:latin typeface="Barlow Condensed"/>
              </a:rPr>
              <a:t>5 of 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92303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sources that send leads most days showed up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0741" y="1505712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5061" y="178003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Untagged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210007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3F5F8"/>
                </a:solidFill>
                <a:latin typeface="Barlow Condensed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5061" y="292303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of the day's leads had no UTM source (6)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Daily pulse,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Top sources of the day's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4864608"/>
          </a:xfrm>
          <a:prstGeom prst="roundRect">
            <a:avLst>
              <a:gd name="adj" fmla="val 300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95528" y="1691640"/>
            <a:ext cx="945947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Google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32915" y="1737360"/>
            <a:ext cx="8420252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1832915" y="1737360"/>
            <a:ext cx="8420252" cy="18288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362895" y="16916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38130" y="16916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46%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148840"/>
            <a:ext cx="945947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Facebook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32915" y="2194560"/>
            <a:ext cx="8420252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1832915" y="2194560"/>
            <a:ext cx="2296432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362895" y="21488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2118" y="21488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2606040"/>
            <a:ext cx="945947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Direct visits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32915" y="2651760"/>
            <a:ext cx="8420252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1832915" y="2651760"/>
            <a:ext cx="1913694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362895" y="26060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42118" y="26060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3063240"/>
            <a:ext cx="945947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Instagram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32915" y="3108960"/>
            <a:ext cx="8420252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1832915" y="3108960"/>
            <a:ext cx="1530955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0362895" y="30632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54462" y="30632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Daily pulse,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Today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Find what lifted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Newsletter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sent 4 leads against 1 a day. If an ad, email or post is behind it, keep it running.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8196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98196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Today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Keep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Google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running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sent 22 of the day's 48 leads.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Daily pulse,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day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find what lifted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Newsletter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sent 4 leads against 1 a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Daily pulse, Northwind Dental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