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782.0</c:v>
                </c:pt>
                <c:pt idx="2">
                  <c:v>702.0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877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877.0</c:v>
                </c:pt>
                <c:pt idx="1">
                  <c:v>0</c:v>
                </c:pt>
                <c:pt idx="2">
                  <c:v>0</c:v>
                </c:pt>
                <c:pt idx="3">
                  <c:v>702.0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0B7A3B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C0322B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−95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−80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95.0</c:v>
                </c:pt>
                <c:pt idx="2">
                  <c:v>80.0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90398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90398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Ad platforms vs reality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0982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90982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Your ad platforms counted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175 conversions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your forms never got.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Google Ads reported 510 for 415 real leads (+23%); Meta Ads reported 367 for 287 real leads (+28%). Prospecting - Lookalike New Patients is furthest off at +48%.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39699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21226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3710" y="5522976"/>
            <a:ext cx="2396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510 conversions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7248" y="5522976"/>
            <a:ext cx="229158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78154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1568" y="5522976"/>
            <a:ext cx="20172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48958" y="5522976"/>
            <a:ext cx="22915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367 conversions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50276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8164576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24596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45346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gap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your platforms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reported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, and what arrived.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Platforms said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877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conversions reported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57835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Google Ads 510, Meta Ads 367.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3834" y="1475232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88154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Your forms got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702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8154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leads from those 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8154" y="357835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Google Ads 415, Meta Ads 287.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1" y="1475232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335061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Over-reported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5061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9A6100"/>
                </a:solidFill>
                <a:latin typeface="Rubik"/>
              </a:rPr>
              <a:t>+25%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5061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more than real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5061" y="357835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August: +25%.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platforms vs reality,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From reported to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7086600" cy="4864608"/>
          </a:xfrm>
          <a:prstGeom prst="roundRect">
            <a:avLst>
              <a:gd name="adj" fmla="val 3759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95528" y="1600200"/>
          <a:ext cx="6629400" cy="41330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Red bars: conversions a platform counted that never reached your forms.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36408" y="1371600"/>
            <a:ext cx="3788359" cy="4864608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092440" y="1627632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By platform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1920240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Meta Ads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over-reports the most: +28%.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675128"/>
            <a:ext cx="3276295" cy="3305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Meta Ads reported 367 conversions; your forms got 287 leads from it.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It shows $24.80 per conversion; the real cost per lead is $31.71.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Google Ads: 510 reported, 415 real (+23%).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platforms vs reality,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campaigns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count leads that never came.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Reported conversions next to real leads, campaign by campaign.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Reported vs real,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campaign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Emergency Dentist -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Prospecting - Lookalike New Patie…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141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Brand -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131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+36%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106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Retargeting -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3427400" y="284226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69132" y="276453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8063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2423" y="2837688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262423" y="2837688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273880" y="2773680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273880" y="2773680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14" name="Oval 13"/>
          <p:cNvSpPr/>
          <p:nvPr/>
        </p:nvSpPr>
        <p:spPr>
          <a:xfrm>
            <a:off x="3427400" y="3317748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9132" y="324002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8063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62423" y="3313176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262423" y="3313176"/>
            <a:ext cx="141771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273880" y="3249168"/>
            <a:ext cx="76454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273880" y="3249168"/>
            <a:ext cx="7645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Far over</a:t>
            </a:r>
          </a:p>
        </p:txBody>
      </p:sp>
      <p:sp>
        <p:nvSpPr>
          <p:cNvPr id="21" name="Oval 20"/>
          <p:cNvSpPr/>
          <p:nvPr/>
        </p:nvSpPr>
        <p:spPr>
          <a:xfrm>
            <a:off x="3427400" y="379323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69132" y="371551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8063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62423" y="3788664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7262423" y="3788664"/>
            <a:ext cx="143263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10273880" y="3724656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273880" y="3724656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28" name="Oval 27"/>
          <p:cNvSpPr/>
          <p:nvPr/>
        </p:nvSpPr>
        <p:spPr>
          <a:xfrm>
            <a:off x="3427400" y="4268724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69132" y="419100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8063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262423" y="4264152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262423" y="4264152"/>
            <a:ext cx="128340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10273880" y="4200144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0273880" y="4200144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35" name="Oval 34"/>
          <p:cNvSpPr/>
          <p:nvPr/>
        </p:nvSpPr>
        <p:spPr>
          <a:xfrm>
            <a:off x="3427400" y="474421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69132" y="466648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8063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262423" y="4739640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262423" y="4739640"/>
            <a:ext cx="10744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10273880" y="4675632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273880" y="4675632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42" name="Oval 41"/>
          <p:cNvSpPr/>
          <p:nvPr/>
        </p:nvSpPr>
        <p:spPr>
          <a:xfrm>
            <a:off x="3427400" y="521970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569132" y="514197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8063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262423" y="5215128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262423" y="5215128"/>
            <a:ext cx="92524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10273880" y="5151120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10273880" y="5151120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platforms vs reality,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Reported vs real, by campaign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No campaign tag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Tag matches no 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877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427400" y="214731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569132" y="206959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8063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62423" y="2142744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262423" y="2142744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273880" y="2078736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273880" y="2078736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3427400" y="2622804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9132" y="254508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8063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2423" y="2618232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262423" y="2618232"/>
            <a:ext cx="112868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273880" y="2554224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273880" y="2554224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19" name="Oval 18"/>
          <p:cNvSpPr/>
          <p:nvPr/>
        </p:nvSpPr>
        <p:spPr>
          <a:xfrm>
            <a:off x="3427400" y="309829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69132" y="302056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8063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62423" y="3093720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262423" y="3093720"/>
            <a:ext cx="106229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0273880" y="3029712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273880" y="3029712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26" name="Oval 25"/>
          <p:cNvSpPr/>
          <p:nvPr/>
        </p:nvSpPr>
        <p:spPr>
          <a:xfrm>
            <a:off x="3427400" y="3573780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69132" y="349605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8063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62423" y="3569208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262423" y="3569208"/>
            <a:ext cx="106229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10273880" y="3505200"/>
            <a:ext cx="10502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273880" y="3505200"/>
            <a:ext cx="10502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Over-reports</a:t>
            </a:r>
          </a:p>
        </p:txBody>
      </p:sp>
      <p:sp>
        <p:nvSpPr>
          <p:cNvPr id="33" name="Oval 32"/>
          <p:cNvSpPr/>
          <p:nvPr/>
        </p:nvSpPr>
        <p:spPr>
          <a:xfrm>
            <a:off x="3427400" y="404926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69132" y="397154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8063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262423" y="4044696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262423" y="4044696"/>
            <a:ext cx="109549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10273880" y="3980688"/>
            <a:ext cx="87884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273880" y="3980688"/>
            <a:ext cx="8788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Add UTMs</a:t>
            </a:r>
          </a:p>
        </p:txBody>
      </p:sp>
      <p:sp>
        <p:nvSpPr>
          <p:cNvPr id="40" name="Oval 39"/>
          <p:cNvSpPr/>
          <p:nvPr/>
        </p:nvSpPr>
        <p:spPr>
          <a:xfrm>
            <a:off x="3427400" y="4524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569132" y="444703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8063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262423" y="4520184"/>
            <a:ext cx="162663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262423" y="4520184"/>
            <a:ext cx="6639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10273880" y="4456176"/>
            <a:ext cx="74041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273880" y="4456176"/>
            <a:ext cx="7404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Fix tags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Status: Matches within 10%, Over-reports from 10% to 40%, Far over above 40%. The grey lines are real leads no campaign could claim.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platforms vs reality,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Ready to send 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Can your real leads go back to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platforms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2249424"/>
          </a:xfrm>
          <a:prstGeom prst="roundRect">
            <a:avLst>
              <a:gd name="adj" fmla="val 813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94688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468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Google click ID (gclid) on Google Ads leads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402 of 415 carry one. Google Ads offline conversion import matches a lead to its click with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97%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22504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444496"/>
            <a:ext cx="310896" cy="310896"/>
          </a:xfrm>
          <a:prstGeom prst="ellipse">
            <a:avLst/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44449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0322B"/>
                </a:solidFill>
                <a:latin typeface="Work Sans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33476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Meta click ID (fbclid) on Meta Ads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60908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115 of 287 carry one. Meta uses it to match a lead you send back to its ad click.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22504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22504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0322B"/>
                </a:solidFill>
                <a:latin typeface="Work Sans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974848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194304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19430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08457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Email on leads from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35889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702 of 702. Google's enhanced conversions and Meta also match a lead on its hashed email.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97484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97484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platforms vs reality,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Send real leads back to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Meta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4C5464"/>
                </a:solidFill>
                <a:latin typeface="Work Sans"/>
              </a:rPr>
              <a:t>It reported 367 conversions for 287 real leads (+28%), so its bidding learns from conversions that never reached you. Import your UTM Grabber leads as server-side conversions; UTM Grabber Premium can send them for you. Do the same for Google 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Judge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Prospecting - Lookalike New Patients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on real leads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reported 141 conversions; your forms got 95 (+48%). Its real cost per lead is $37.89, not the $25.53 per conversion the platform shows.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Keep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fbclid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on Meta Ads leads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Only 40% of Meta Ads leads (115 of 287) kept it. Check that redirects and form pages keep URL parameters, so more leads can be matched when you send them back.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Fix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mistyped campaign tags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00" b="0" i="0">
                <a:solidFill>
                  <a:srgbClr val="4C5464"/>
                </a:solidFill>
                <a:latin typeface="Work Sans"/>
              </a:rPr>
              <a:t>34 leads from your ads carried a mistyped campaign tag (for example invisaline_consult_promo, retargetting_site). 32 were close enough to count for the right campaign here, but anywhere else they show up as separate campaigns. The UTM hygiene audit lists every one.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platforms vs reality,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truth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send real leads back to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Meta Ads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over-reported by 28%.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Reported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877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Real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702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Over-reported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+25%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Worst campaign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+48%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Google Ads: 510 reported, 415 real.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Meta Ads: 367 reported, 287 real.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41248" y="4873752"/>
            <a:ext cx="10509199" cy="0"/>
          </a:xfrm>
          <a:prstGeom prst="line">
            <a:avLst/>
          </a:prstGeom>
          <a:ln w="9525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4124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C5464"/>
                </a:solidFill>
                <a:latin typeface="Work Sans"/>
              </a:rPr>
              <a:t>How we built this 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" y="5193792"/>
            <a:ext cx="1050919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37B8B"/>
                </a:solidFill>
                <a:latin typeface="Work Sans"/>
              </a:rPr>
              <a:t>Reported: conversions from Google Ads and Meta Ads, September 2026, as each platform counts them (its own attribution window and conversion actions).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Real: 702 form submissions UTM Grabber captured in the same window from those platforms, recognized by utm_source and utm_medium or a click ID.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Campaigns match when utm_campaign equals the campaign name, ignoring case and punctuation; 32 tags one or two letters off counted for the closest campaign. 35 leads from your ads matched no campaign (33 had no campaign tag).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Over-reported = (reported - real) / real.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August: your platforms reported 807 for 645 real leads (+25%).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platforms vs reality,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