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BM Plex Sans" charset="0"/>
      <p:regular r:id="rId15"/>
      <p:bold r:id="rId16"/>
    </p:embeddedFont>
    <p:embeddedFont>
      <p:font typeface="IBM Plex Sans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782.0</c:v>
                </c:pt>
                <c:pt idx="2">
                  <c:v>702.0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IBM Plex Sans"/>
                      </a:rPr>
                      <a:t>877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IBM Plex Sans"/>
                      </a:rPr>
                      <a:t>702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877.0</c:v>
                </c:pt>
                <c:pt idx="1">
                  <c:v>0</c:v>
                </c:pt>
                <c:pt idx="2">
                  <c:v>0</c:v>
                </c:pt>
                <c:pt idx="3">
                  <c:v>702.0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0B7A3B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BF3029"/>
            </a:solidFill>
            <a:ln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IBM Plex Sans"/>
                      </a:rPr>
                      <a:t>−95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IBM Plex Sans"/>
                      </a:rPr>
                      <a:t>−80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Reported by your ad platforms</c:v>
                </c:pt>
                <c:pt idx="1">
                  <c:v>Google Ads overcount</c:v>
                </c:pt>
                <c:pt idx="2">
                  <c:v>Meta Ads overcount</c:v>
                </c:pt>
                <c:pt idx="3">
                  <c:v>Leads your forms got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95.0</c:v>
                </c:pt>
                <c:pt idx="2">
                  <c:v>80.0</c:v>
                </c:pt>
                <c:pt idx="3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Ad platforms vs reality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6012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Your ad platforms counted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175 conversions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your forms never got.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Google Ads reported 510 for 415 real leads (+23%); Meta Ads reported 367 for 287 real leads (+28%). Prospecting - Lookalike New Patients is furthest off at +48%.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14066" y="5943600"/>
            <a:ext cx="231190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088386" y="5943600"/>
            <a:ext cx="20375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8486" y="5943600"/>
            <a:ext cx="23119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510 conversions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217414" y="5943600"/>
            <a:ext cx="218617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5331714" y="6048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91734" y="5943600"/>
            <a:ext cx="19118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66104" y="5943600"/>
            <a:ext cx="21861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367 conversions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95032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7609332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69352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52002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gap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your platforms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reported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, and what arrived.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65811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Platforms said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19781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10161F"/>
                </a:solidFill>
                <a:latin typeface="IBM Plex Sans"/>
              </a:rPr>
              <a:t>877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0111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conversions reported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348691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75262"/>
                </a:solidFill>
                <a:latin typeface="IBM Plex Sans"/>
              </a:rPr>
              <a:t>Google Ads 510, Meta Ads 367.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3834" y="1383792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88154" y="165811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Your forms got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19781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10161F"/>
                </a:solidFill>
                <a:latin typeface="IBM Plex Sans"/>
              </a:rPr>
              <a:t>702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8154" y="280111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leads from those 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8154" y="348691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75262"/>
                </a:solidFill>
                <a:latin typeface="IBM Plex Sans"/>
              </a:rPr>
              <a:t>Google Ads 415, Meta Ads 287.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1" y="1383792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335061" y="165811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Over-reported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5061" y="19781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956000"/>
                </a:solidFill>
                <a:latin typeface="IBM Plex Sans"/>
              </a:rPr>
              <a:t>+25%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5061" y="280111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more than real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5061" y="3486912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75262"/>
                </a:solidFill>
                <a:latin typeface="IBM Plex Sans"/>
              </a:rPr>
              <a:t>August: +25%.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platforms vs reality,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From reported to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real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7086600" cy="4864608"/>
          </a:xfrm>
          <a:prstGeom prst="roundRect">
            <a:avLst>
              <a:gd name="adj" fmla="val 11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95528" y="1600200"/>
          <a:ext cx="6629400" cy="413308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Red bars: conversions a platform counted that never reached your forms.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36408" y="1371600"/>
            <a:ext cx="3788359" cy="4864608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092440" y="1627632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By platform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440" y="1920240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Meta Ads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over-reports the most: +28%.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675128"/>
            <a:ext cx="3276295" cy="3305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Meta Ads reported 367 conversions; your forms got 287 leads from it.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It shows $24.80 per conversion; the real cost per lead is $31.71.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Google Ads: 510 reported, 415 real (+23%).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platforms vs reality, Northwind Dental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campaigns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count leads that never came.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Reported conversions next to real leads, campaign by campaign.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Reported vs real,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campaign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764460"/>
                <a:gridCol w="2043296"/>
                <a:gridCol w="1201939"/>
                <a:gridCol w="2403878"/>
                <a:gridCol w="1201939"/>
                <a:gridCol w="144232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Real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Over-reported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Emergency Dentist -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144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Prospecting - Lookalike New 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141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+48%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Brand -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131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+36%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106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Retargeting -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General Dentistry -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3427400" y="2750820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69132" y="267309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8063" y="26730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109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2423" y="274624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262423" y="274624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273880" y="2682240"/>
            <a:ext cx="100457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273880" y="2682240"/>
            <a:ext cx="1004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Over-reports</a:t>
            </a:r>
          </a:p>
        </p:txBody>
      </p:sp>
      <p:sp>
        <p:nvSpPr>
          <p:cNvPr id="14" name="Oval 13"/>
          <p:cNvSpPr/>
          <p:nvPr/>
        </p:nvSpPr>
        <p:spPr>
          <a:xfrm>
            <a:off x="3427400" y="3226308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9132" y="3148584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8063" y="31485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62423" y="3221736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262423" y="3221736"/>
            <a:ext cx="141771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10273880" y="3157728"/>
            <a:ext cx="739140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273880" y="3157728"/>
            <a:ext cx="7391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F3029"/>
                </a:solidFill>
                <a:latin typeface="IBM Plex Sans"/>
              </a:rPr>
              <a:t>Far over</a:t>
            </a:r>
          </a:p>
        </p:txBody>
      </p:sp>
      <p:sp>
        <p:nvSpPr>
          <p:cNvPr id="21" name="Oval 20"/>
          <p:cNvSpPr/>
          <p:nvPr/>
        </p:nvSpPr>
        <p:spPr>
          <a:xfrm>
            <a:off x="3427400" y="37017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69132" y="362407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8063" y="3624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262423" y="369722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7262423" y="3697224"/>
            <a:ext cx="143263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10273880" y="3633216"/>
            <a:ext cx="100457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10273880" y="3633216"/>
            <a:ext cx="1004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Over-reports</a:t>
            </a:r>
          </a:p>
        </p:txBody>
      </p:sp>
      <p:sp>
        <p:nvSpPr>
          <p:cNvPr id="28" name="Oval 27"/>
          <p:cNvSpPr/>
          <p:nvPr/>
        </p:nvSpPr>
        <p:spPr>
          <a:xfrm>
            <a:off x="3427400" y="4177284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569132" y="4099560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8063" y="4099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86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262423" y="4172712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262423" y="4172712"/>
            <a:ext cx="128340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10273880" y="4108704"/>
            <a:ext cx="100457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0273880" y="4108704"/>
            <a:ext cx="1004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Over-reports</a:t>
            </a:r>
          </a:p>
        </p:txBody>
      </p:sp>
      <p:sp>
        <p:nvSpPr>
          <p:cNvPr id="35" name="Oval 34"/>
          <p:cNvSpPr/>
          <p:nvPr/>
        </p:nvSpPr>
        <p:spPr>
          <a:xfrm>
            <a:off x="3427400" y="465277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69132" y="4575048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8063" y="45750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72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262423" y="4648200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262423" y="4648200"/>
            <a:ext cx="10744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10273880" y="4584192"/>
            <a:ext cx="100457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273880" y="4584192"/>
            <a:ext cx="1004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Over-reports</a:t>
            </a:r>
          </a:p>
        </p:txBody>
      </p:sp>
      <p:sp>
        <p:nvSpPr>
          <p:cNvPr id="42" name="Oval 41"/>
          <p:cNvSpPr/>
          <p:nvPr/>
        </p:nvSpPr>
        <p:spPr>
          <a:xfrm>
            <a:off x="3427400" y="5128260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569132" y="505053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68063" y="5050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262423" y="512368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7262423" y="5123688"/>
            <a:ext cx="92524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10273880" y="5059680"/>
            <a:ext cx="100457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10273880" y="5059680"/>
            <a:ext cx="1004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Over-reports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platforms vs reality,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Reported vs real, by campaign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38379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764460"/>
                <a:gridCol w="2043296"/>
                <a:gridCol w="1201939"/>
                <a:gridCol w="2403878"/>
                <a:gridCol w="1201939"/>
                <a:gridCol w="144232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Real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Over-reported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Invisalign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+39%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Teeth Whitening -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+25%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+12%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No campaign tag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Tag matches no 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877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702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+25%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3427400" y="205587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569132" y="197815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8063" y="19781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262423" y="205130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262423" y="205130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273880" y="1987296"/>
            <a:ext cx="100457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273880" y="1987296"/>
            <a:ext cx="1004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Over-reports</a:t>
            </a:r>
          </a:p>
        </p:txBody>
      </p:sp>
      <p:sp>
        <p:nvSpPr>
          <p:cNvPr id="12" name="Oval 11"/>
          <p:cNvSpPr/>
          <p:nvPr/>
        </p:nvSpPr>
        <p:spPr>
          <a:xfrm>
            <a:off x="3427400" y="2531364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69132" y="2453640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8063" y="24536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2423" y="2526792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262423" y="2526792"/>
            <a:ext cx="112868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273880" y="2462784"/>
            <a:ext cx="100457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273880" y="2462784"/>
            <a:ext cx="1004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Over-reports</a:t>
            </a:r>
          </a:p>
        </p:txBody>
      </p:sp>
      <p:sp>
        <p:nvSpPr>
          <p:cNvPr id="19" name="Oval 18"/>
          <p:cNvSpPr/>
          <p:nvPr/>
        </p:nvSpPr>
        <p:spPr>
          <a:xfrm>
            <a:off x="3427400" y="300685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69132" y="2929128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8063" y="29291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62423" y="3002280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262423" y="3002280"/>
            <a:ext cx="106229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10273880" y="2938272"/>
            <a:ext cx="100457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273880" y="2938272"/>
            <a:ext cx="1004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Over-reports</a:t>
            </a:r>
          </a:p>
        </p:txBody>
      </p:sp>
      <p:sp>
        <p:nvSpPr>
          <p:cNvPr id="26" name="Oval 25"/>
          <p:cNvSpPr/>
          <p:nvPr/>
        </p:nvSpPr>
        <p:spPr>
          <a:xfrm>
            <a:off x="3427400" y="3482340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69132" y="3404616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8063" y="34046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262423" y="3477768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262423" y="3477768"/>
            <a:ext cx="106229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10273880" y="3413760"/>
            <a:ext cx="100457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0273880" y="3413760"/>
            <a:ext cx="1004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Over-reports</a:t>
            </a:r>
          </a:p>
        </p:txBody>
      </p:sp>
      <p:sp>
        <p:nvSpPr>
          <p:cNvPr id="33" name="Oval 32"/>
          <p:cNvSpPr/>
          <p:nvPr/>
        </p:nvSpPr>
        <p:spPr>
          <a:xfrm>
            <a:off x="3427400" y="3957828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69132" y="3880104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8063" y="38801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262423" y="3953256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262423" y="3953256"/>
            <a:ext cx="109549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10273880" y="3889248"/>
            <a:ext cx="84709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273880" y="3889248"/>
            <a:ext cx="8470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Add UTMs</a:t>
            </a:r>
          </a:p>
        </p:txBody>
      </p:sp>
      <p:sp>
        <p:nvSpPr>
          <p:cNvPr id="40" name="Oval 39"/>
          <p:cNvSpPr/>
          <p:nvPr/>
        </p:nvSpPr>
        <p:spPr>
          <a:xfrm>
            <a:off x="3427400" y="443331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569132" y="4355592"/>
            <a:ext cx="1714112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68063" y="4355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262423" y="4428744"/>
            <a:ext cx="1626638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7262423" y="4428744"/>
            <a:ext cx="66393" cy="91440"/>
          </a:xfrm>
          <a:prstGeom prst="roundRect">
            <a:avLst>
              <a:gd name="adj" fmla="val 13772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10273880" y="4364736"/>
            <a:ext cx="7150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273880" y="4364736"/>
            <a:ext cx="7150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Fix tags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Status: Matches within 10%, Over-reports from 10% to 40%, Far over above 40%. The grey lines are real leads no campaign could claim.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platforms vs reality,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Ready to send back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Can your real leads go back to 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platforms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249424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03248"/>
            <a:ext cx="310896" cy="310896"/>
          </a:xfrm>
          <a:prstGeom prst="ellipse">
            <a:avLst/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0324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IBM Plex Sans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49352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Google click ID (gclid) on Google Ads leads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76784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402 of 415 carry one. Google Ads offline conversion import matches a lead to its click with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383792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97%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383792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IBM Plex Sans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33600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53056"/>
            <a:ext cx="310896" cy="310896"/>
          </a:xfrm>
          <a:prstGeom prst="ellipse">
            <a:avLst/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53056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F3029"/>
                </a:solidFill>
                <a:latin typeface="IBM Plex Sans"/>
              </a:rPr>
              <a:t>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4332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Meta click ID (fbclid) on Meta Ads leads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17648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115 of 287 carry one. Meta uses it to match a lead you send back to its ad click.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33600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40%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33600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F3029"/>
                </a:solidFill>
                <a:latin typeface="IBM Plex Sans"/>
              </a:rPr>
              <a:t>Fix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83408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102864"/>
            <a:ext cx="310896" cy="310896"/>
          </a:xfrm>
          <a:prstGeom prst="ellipse">
            <a:avLst/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10286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IBM Plex San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9313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Email on leads from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67456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702 of 702. Google's enhanced conversions and Meta also match a lead on its hashed email.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83408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83408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IBM Plex Sans"/>
              </a:rPr>
              <a:t>Healthy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platforms vs reality,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3840480"/>
          </a:xfrm>
          <a:prstGeom prst="roundRect">
            <a:avLst>
              <a:gd name="adj" fmla="val 142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Send real leads back to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reported 367 conversions for 287 real leads (+28%), so its bidding learns from conversions that never reached you. Import your UTM Grabber leads as server-side conversions; UTM Grabber Premium can send them for you. Do the same for Google Ads.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Judge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Prospecting - Lookalike New Patients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on real leads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reported 141 conversions; your forms got 95 (+48%). Its real cost per lead is $37.89, not the $25.53 per conversion the platform shows.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7165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87165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Keep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fbclid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on Meta Ads leads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Only 40% of Meta Ads leads (115 of 287) kept it. Check that redirects and form pages keep URL parameters, so more leads can be matched when you send them back.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6415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95528" y="439216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7008" y="437388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8" y="455676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Fix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mistyped campaign tags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87568" y="439216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34 leads from your ads carried a mistyped campaign tag (for example invisaline_consult_promo, retargetting_site). 32 were close enough to count for the right campaign here, but anywhere else they show up as separate campaigns. The UTM hygiene audit lists every one.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81567" y="489508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881567" y="489508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054539" y="489508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054539" y="489508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platforms vs reality,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truth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send real leads back to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Meta 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 over-reported by 28%.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Reported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877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Real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702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Over-reported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+25%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Worst campaign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+48%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Google Ads: 510 reported, 415 real.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Meta Ads: 367 reported, 287 real.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66928" y="487375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692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75262"/>
                </a:solidFill>
                <a:latin typeface="IBM Plex Sans"/>
              </a:rPr>
              <a:t>How we built this 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193792"/>
            <a:ext cx="1105783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Reported: conversions from Google Ads and Meta Ads, September 2026, as each platform counts them (its own attribution window and conversion actions).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Real: 702 form submissions UTM Grabber captured in the same window from those platforms, recognized by utm_source and utm_medium or a click ID.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Campaigns match when utm_campaign equals the campaign name, ignoring case and punctuation; 32 tags one or two letters off counted for the closest campaign. 35 leads from your ads matched no campaign (33 had no campaign tag).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Over-reported = (reported - real) / real.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August: your platforms reported 807 for 645 real leads (+25%).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Ad platforms vs reality,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