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Instrument Serif" charset="0"/>
      <p:regular r:id="rId15"/>
      <p:italic r:id="rId16"/>
    </p:embeddedFont>
    <p:embeddedFont>
      <p:font typeface="Geist" charset="0"/>
      <p:regular r:id="rId17"/>
    </p:embeddedFont>
    <p:embeddedFont>
      <p:font typeface="Geist Mono" charset="0"/>
      <p:regular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base</c:v>
                </c:pt>
              </c:strCache>
            </c:strRef>
          </c:tx>
          <c:spPr>
            <a:noFill/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Reported by your ad platforms</c:v>
                </c:pt>
                <c:pt idx="1">
                  <c:v>Google Ads overcount</c:v>
                </c:pt>
                <c:pt idx="2">
                  <c:v>Meta Ads overcount</c:v>
                </c:pt>
                <c:pt idx="3">
                  <c:v>Leads your forms got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782.0</c:v>
                </c:pt>
                <c:pt idx="2">
                  <c:v>702.0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0E7C66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sz="1000" b="1" i="0">
                        <a:solidFill>
                          <a:srgbClr val="FFFFFF"/>
                        </a:solidFill>
                        <a:latin typeface="Geist"/>
                      </a:rPr>
                      <a:t>877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sz="1000" b="1" i="0">
                        <a:solidFill>
                          <a:srgbClr val="FFFFFF"/>
                        </a:solidFill>
                        <a:latin typeface="Geist"/>
                      </a:rPr>
                      <a:t>702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Reported by your ad platforms</c:v>
                </c:pt>
                <c:pt idx="1">
                  <c:v>Google Ads overcount</c:v>
                </c:pt>
                <c:pt idx="2">
                  <c:v>Meta Ads overcount</c:v>
                </c:pt>
                <c:pt idx="3">
                  <c:v>Leads your forms got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877.0</c:v>
                </c:pt>
                <c:pt idx="1">
                  <c:v>0</c:v>
                </c:pt>
                <c:pt idx="2">
                  <c:v>0</c:v>
                </c:pt>
                <c:pt idx="3">
                  <c:v>702.0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Increase</c:v>
                </c:pt>
              </c:strCache>
            </c:strRef>
          </c:tx>
          <c:spPr>
            <a:solidFill>
              <a:srgbClr val="1D7A4A"/>
            </a:solidFill>
            <a:ln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Reported by your ad platforms</c:v>
                </c:pt>
                <c:pt idx="1">
                  <c:v>Google Ads overcount</c:v>
                </c:pt>
                <c:pt idx="2">
                  <c:v>Meta Ads overcount</c:v>
                </c:pt>
                <c:pt idx="3">
                  <c:v>Leads your forms got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Decrease</c:v>
                </c:pt>
              </c:strCache>
            </c:strRef>
          </c:tx>
          <c:spPr>
            <a:solidFill>
              <a:srgbClr val="C4353A"/>
            </a:solidFill>
            <a:ln>
              <a:noFill/>
            </a:ln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sz="1000" b="1" i="0">
                        <a:solidFill>
                          <a:srgbClr val="FFFFFF"/>
                        </a:solidFill>
                        <a:latin typeface="Geist"/>
                      </a:rPr>
                      <a:t>−95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sz="1000" b="1" i="0">
                        <a:solidFill>
                          <a:srgbClr val="FFFFFF"/>
                        </a:solidFill>
                        <a:latin typeface="Geist"/>
                      </a:rPr>
                      <a:t>−80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Reported by your ad platforms</c:v>
                </c:pt>
                <c:pt idx="1">
                  <c:v>Google Ads overcount</c:v>
                </c:pt>
                <c:pt idx="2">
                  <c:v>Meta Ads overcount</c:v>
                </c:pt>
                <c:pt idx="3">
                  <c:v>Leads your forms got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95.0</c:v>
                </c:pt>
                <c:pt idx="2">
                  <c:v>80.0</c:v>
                </c:pt>
                <c:pt idx="3">
                  <c:v>0</c:v>
                </c:pt>
              </c:numCache>
            </c:numRef>
          </c:val>
        </c:ser>
        <c:gapWidth val="55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9CDD6"/>
            </a:solidFill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CEDF1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5A6B64"/>
          </a:solidFill>
          <a:latin typeface="Geist Mono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200" b="0" i="0">
                <a:solidFill>
                  <a:srgbClr val="0B1F1A"/>
                </a:solidFill>
                <a:latin typeface="Instrument Serif"/>
              </a:rPr>
              <a:t>Northwind Dental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66928" y="9875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66928" y="187452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 spc="150">
                <a:solidFill>
                  <a:srgbClr val="0E7C66"/>
                </a:solidFill>
                <a:latin typeface="Geist Mono"/>
              </a:rPr>
              <a:t>AD PLATFORMS VS REALITY · 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58568"/>
            <a:ext cx="10789920" cy="16032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900" b="0" i="0">
                <a:solidFill>
                  <a:srgbClr val="0B1F1A"/>
                </a:solidFill>
                <a:latin typeface="Instrument Serif"/>
              </a:rPr>
              <a:t>Your ad platforms counted </a:t>
            </a:r>
            <a:r>
              <a:rPr sz="4900" b="0" i="1">
                <a:solidFill>
                  <a:srgbClr val="0E7C66"/>
                </a:solidFill>
                <a:latin typeface="Instrument Serif"/>
              </a:rPr>
              <a:t>175 conversions</a:t>
            </a:r>
            <a:r>
              <a:rPr sz="4900" b="0" i="0">
                <a:solidFill>
                  <a:srgbClr val="0B1F1A"/>
                </a:solidFill>
                <a:latin typeface="Instrument Serif"/>
              </a:rPr>
              <a:t> your forms never got.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953256"/>
            <a:ext cx="95097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5A6B64"/>
                </a:solidFill>
                <a:latin typeface="Geist"/>
              </a:rPr>
              <a:t>Google Ads reported 510 for 415 real leads (+23%); Meta Ads reported 367 for 287 real leads (+28%). Prospecting - Lookalike New Patients is furthest off at +48%.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4684776"/>
            <a:ext cx="1051560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5A6B64"/>
                </a:solidFill>
                <a:latin typeface="Geist"/>
              </a:rPr>
              <a:t>northwinddental.com  ·  Gravity Forms  ·  30 days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06440"/>
            <a:ext cx="211505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Oval 8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5806440"/>
            <a:ext cx="18407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UTM Grabber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64538" y="5806440"/>
            <a:ext cx="21150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1,120 leads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73426" y="5806440"/>
            <a:ext cx="234111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2887726" y="591159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47746" y="5806440"/>
            <a:ext cx="20667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Google Ads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59276" y="5806440"/>
            <a:ext cx="23411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510 conversions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205984" y="5806440"/>
            <a:ext cx="222681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5320284" y="591159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480304" y="5806440"/>
            <a:ext cx="19524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Meta Ads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71184" y="5806440"/>
            <a:ext cx="22268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367 conversions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524242" y="5806440"/>
            <a:ext cx="249351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Oval 20"/>
          <p:cNvSpPr/>
          <p:nvPr/>
        </p:nvSpPr>
        <p:spPr>
          <a:xfrm>
            <a:off x="7638542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98562" y="5806440"/>
            <a:ext cx="22191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Sample data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82482" y="5806440"/>
            <a:ext cx="24935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GAP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What your platforms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reported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, and what arrived.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3564026" cy="2926080"/>
          </a:xfrm>
          <a:prstGeom prst="roundRect">
            <a:avLst>
              <a:gd name="adj" fmla="val 1250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41248" y="1749552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 Mono"/>
              </a:rPr>
              <a:t>Platforms said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206959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1">
                <a:solidFill>
                  <a:srgbClr val="0B1F1A"/>
                </a:solidFill>
                <a:latin typeface="Instrument Serif"/>
              </a:rPr>
              <a:t>877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289255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0B1F1A"/>
                </a:solidFill>
                <a:latin typeface="Instrument Serif"/>
              </a:rPr>
              <a:t>conversions reported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3578352"/>
            <a:ext cx="3015386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5A6B64"/>
                </a:solidFill>
                <a:latin typeface="Geist"/>
              </a:rPr>
              <a:t>Google Ads 510, Meta Ads 367.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3834" y="1475232"/>
            <a:ext cx="3564026" cy="2926080"/>
          </a:xfrm>
          <a:prstGeom prst="roundRect">
            <a:avLst>
              <a:gd name="adj" fmla="val 1250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4588154" y="1749552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 Mono"/>
              </a:rPr>
              <a:t>Your forms got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88154" y="206959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1">
                <a:solidFill>
                  <a:srgbClr val="0B1F1A"/>
                </a:solidFill>
                <a:latin typeface="Instrument Serif"/>
              </a:rPr>
              <a:t>702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88154" y="289255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0B1F1A"/>
                </a:solidFill>
                <a:latin typeface="Instrument Serif"/>
              </a:rPr>
              <a:t>leads from those ads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88154" y="3578352"/>
            <a:ext cx="3015386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5A6B64"/>
                </a:solidFill>
                <a:latin typeface="Geist"/>
              </a:rPr>
              <a:t>Google Ads 415, Meta Ads 287.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1" y="1475232"/>
            <a:ext cx="3564026" cy="2926080"/>
          </a:xfrm>
          <a:prstGeom prst="roundRect">
            <a:avLst>
              <a:gd name="adj" fmla="val 1250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8335061" y="1749552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 Mono"/>
              </a:rPr>
              <a:t>Over-reported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5061" y="206959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1">
                <a:solidFill>
                  <a:srgbClr val="B26A00"/>
                </a:solidFill>
                <a:latin typeface="Instrument Serif"/>
              </a:rPr>
              <a:t>+25%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35061" y="289255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0B1F1A"/>
                </a:solidFill>
                <a:latin typeface="Instrument Serif"/>
              </a:rPr>
              <a:t>more than real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5061" y="3578352"/>
            <a:ext cx="3015386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5A6B64"/>
                </a:solidFill>
                <a:latin typeface="Geist"/>
              </a:rPr>
              <a:t>August: +25%.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Ad platforms vs reality, Northwind Dental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From reported to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real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66928" y="1371600"/>
            <a:ext cx="7086600" cy="4864608"/>
          </a:xfrm>
          <a:prstGeom prst="roundRect">
            <a:avLst>
              <a:gd name="adj" fmla="val 751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795528" y="1600200"/>
          <a:ext cx="6629400" cy="413308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Red bars: conversions a platform counted that never reached your forms.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836408" y="1371600"/>
            <a:ext cx="3788359" cy="486460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>
            <a:off x="7841894" y="1377086"/>
            <a:ext cx="3777386" cy="132588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8" name="Connector 7"/>
          <p:cNvCxnSpPr/>
          <p:nvPr/>
        </p:nvCxnSpPr>
        <p:spPr>
          <a:xfrm>
            <a:off x="7836408" y="2697480"/>
            <a:ext cx="378835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092440" y="1627632"/>
            <a:ext cx="327629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80">
                <a:solidFill>
                  <a:srgbClr val="0E7C66"/>
                </a:solidFill>
                <a:latin typeface="Geist Mono"/>
              </a:rPr>
              <a:t>BY PLATFORM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2440" y="1920240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0" i="1">
                <a:solidFill>
                  <a:srgbClr val="0E7C66"/>
                </a:solidFill>
                <a:latin typeface="Instrument Serif"/>
              </a:rPr>
              <a:t>Meta Ads</a:t>
            </a:r>
            <a:r>
              <a:rPr sz="2000" b="0" i="0">
                <a:solidFill>
                  <a:srgbClr val="0B1F1A"/>
                </a:solidFill>
                <a:latin typeface="Instrument Serif"/>
              </a:rPr>
              <a:t> over-reports the most: +28%.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2440" y="2880360"/>
            <a:ext cx="3276295" cy="30998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00" b="0" i="0">
                <a:solidFill>
                  <a:srgbClr val="5A6B64"/>
                </a:solidFill>
                <a:latin typeface="Geist"/>
              </a:rPr>
              <a:t>Meta Ads reported 367 conversions; your forms got 287 leads from it.</a:t>
            </a:r>
          </a:p>
          <a:p>
            <a:pPr algn="l">
              <a:lnSpc>
                <a:spcPct val="118000"/>
              </a:lnSpc>
              <a:spcBef>
                <a:spcPts val="715"/>
              </a:spcBef>
            </a:pPr>
            <a:r>
              <a:rPr sz="1300" b="0" i="0">
                <a:solidFill>
                  <a:srgbClr val="5A6B64"/>
                </a:solidFill>
                <a:latin typeface="Geist"/>
              </a:rPr>
              <a:t>It shows $24.80 per conversion; the real cost per lead is $31.71.</a:t>
            </a:r>
          </a:p>
          <a:p>
            <a:pPr algn="l">
              <a:lnSpc>
                <a:spcPct val="118000"/>
              </a:lnSpc>
              <a:spcBef>
                <a:spcPts val="715"/>
              </a:spcBef>
            </a:pPr>
            <a:r>
              <a:rPr sz="1300" b="0" i="0">
                <a:solidFill>
                  <a:srgbClr val="5A6B64"/>
                </a:solidFill>
                <a:latin typeface="Geist"/>
              </a:rPr>
              <a:t>Google Ads: 510 reported, 415 real (+23%).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Ad platforms vs reality, Northwind Dental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BY CAMPAIGN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Which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campaigns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count leads that never came.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Reported conversions next to real leads, campaign by campaign.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5869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F1A"/>
                </a:solidFill>
                <a:latin typeface="Instrument Serif"/>
              </a:rPr>
              <a:t>Reported vs real, by </a:t>
            </a:r>
            <a:r>
              <a:rPr sz="1400" b="0" i="1">
                <a:solidFill>
                  <a:srgbClr val="0E7C66"/>
                </a:solidFill>
                <a:latin typeface="Instrument Serif"/>
              </a:rPr>
              <a:t>campaign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170176"/>
          <a:ext cx="11057839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764460"/>
                <a:gridCol w="2043296"/>
                <a:gridCol w="1201939"/>
                <a:gridCol w="2403878"/>
                <a:gridCol w="1201939"/>
                <a:gridCol w="1442327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PLATFORM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REPORTED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REAL 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OVER-REPORTED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Emergency Dentist - Exact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144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+32%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Prospecting - Lookalike New Patients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141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+48%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Brand - Northwind Dental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131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+36%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Invisalign Consult Promo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106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+23%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Retargeting - Site Visitors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84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+17%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General Dentistry - Local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82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+32%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3427400" y="2842260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569132" y="2764536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0B1F1A"/>
                </a:solidFill>
                <a:latin typeface="Geist"/>
              </a:rPr>
              <a:t>Google 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68063" y="27645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109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262423" y="2837688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7262423" y="2837688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10283024" y="2846832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411040" y="2764536"/>
            <a:ext cx="125944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Over-reports</a:t>
            </a:r>
          </a:p>
        </p:txBody>
      </p:sp>
      <p:sp>
        <p:nvSpPr>
          <p:cNvPr id="14" name="Oval 13"/>
          <p:cNvSpPr/>
          <p:nvPr/>
        </p:nvSpPr>
        <p:spPr>
          <a:xfrm>
            <a:off x="3427400" y="3317748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69132" y="3240024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0B1F1A"/>
                </a:solidFill>
                <a:latin typeface="Geist"/>
              </a:rPr>
              <a:t>Meta Ads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68063" y="32400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95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262423" y="3313176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7262423" y="3313176"/>
            <a:ext cx="1417712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Oval 18"/>
          <p:cNvSpPr/>
          <p:nvPr/>
        </p:nvSpPr>
        <p:spPr>
          <a:xfrm>
            <a:off x="10283024" y="3322320"/>
            <a:ext cx="73152" cy="73152"/>
          </a:xfrm>
          <a:prstGeom prst="ellipse">
            <a:avLst/>
          </a:prstGeom>
          <a:solidFill>
            <a:srgbClr val="C435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411040" y="3240024"/>
            <a:ext cx="125944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C4353A"/>
                </a:solidFill>
                <a:latin typeface="Geist"/>
              </a:rPr>
              <a:t>Far over</a:t>
            </a:r>
          </a:p>
        </p:txBody>
      </p:sp>
      <p:sp>
        <p:nvSpPr>
          <p:cNvPr id="21" name="Oval 20"/>
          <p:cNvSpPr/>
          <p:nvPr/>
        </p:nvSpPr>
        <p:spPr>
          <a:xfrm>
            <a:off x="3427400" y="379323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69132" y="3715512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0B1F1A"/>
                </a:solidFill>
                <a:latin typeface="Geist"/>
              </a:rPr>
              <a:t>Google Ads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68063" y="37155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96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262423" y="3788664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7262423" y="3788664"/>
            <a:ext cx="1432635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Oval 25"/>
          <p:cNvSpPr/>
          <p:nvPr/>
        </p:nvSpPr>
        <p:spPr>
          <a:xfrm>
            <a:off x="10283024" y="3797808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411040" y="3715512"/>
            <a:ext cx="125944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Over-reports</a:t>
            </a:r>
          </a:p>
        </p:txBody>
      </p:sp>
      <p:sp>
        <p:nvSpPr>
          <p:cNvPr id="28" name="Oval 27"/>
          <p:cNvSpPr/>
          <p:nvPr/>
        </p:nvSpPr>
        <p:spPr>
          <a:xfrm>
            <a:off x="3427400" y="4268724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569132" y="4191000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0B1F1A"/>
                </a:solidFill>
                <a:latin typeface="Geist"/>
              </a:rPr>
              <a:t>Meta Ads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8063" y="41910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86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262423" y="4264152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7262423" y="4264152"/>
            <a:ext cx="1283403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Oval 32"/>
          <p:cNvSpPr/>
          <p:nvPr/>
        </p:nvSpPr>
        <p:spPr>
          <a:xfrm>
            <a:off x="10283024" y="4273296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0411040" y="4191000"/>
            <a:ext cx="125944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Over-reports</a:t>
            </a:r>
          </a:p>
        </p:txBody>
      </p:sp>
      <p:sp>
        <p:nvSpPr>
          <p:cNvPr id="35" name="Oval 34"/>
          <p:cNvSpPr/>
          <p:nvPr/>
        </p:nvSpPr>
        <p:spPr>
          <a:xfrm>
            <a:off x="3427400" y="4744212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569132" y="4666488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0B1F1A"/>
                </a:solidFill>
                <a:latin typeface="Geist"/>
              </a:rPr>
              <a:t>Meta Ads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68063" y="466648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72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262423" y="4739640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7262423" y="4739640"/>
            <a:ext cx="1074477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Oval 39"/>
          <p:cNvSpPr/>
          <p:nvPr/>
        </p:nvSpPr>
        <p:spPr>
          <a:xfrm>
            <a:off x="10283024" y="4748784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0411040" y="4666488"/>
            <a:ext cx="125944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Over-reports</a:t>
            </a:r>
          </a:p>
        </p:txBody>
      </p:sp>
      <p:sp>
        <p:nvSpPr>
          <p:cNvPr id="42" name="Oval 41"/>
          <p:cNvSpPr/>
          <p:nvPr/>
        </p:nvSpPr>
        <p:spPr>
          <a:xfrm>
            <a:off x="3427400" y="5219700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569132" y="5141976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0B1F1A"/>
                </a:solidFill>
                <a:latin typeface="Geist"/>
              </a:rPr>
              <a:t>Google Ads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668063" y="514197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62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262423" y="5215128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7262423" y="5215128"/>
            <a:ext cx="925244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Oval 46"/>
          <p:cNvSpPr/>
          <p:nvPr/>
        </p:nvSpPr>
        <p:spPr>
          <a:xfrm>
            <a:off x="10283024" y="5224272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0411040" y="5141976"/>
            <a:ext cx="125944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Over-reports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Ad platforms vs reality, Northwind Dental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BY CAMPAIGN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Reported vs real, by campaign (continued)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475232"/>
          <a:ext cx="11057839" cy="3803904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764460"/>
                <a:gridCol w="2043296"/>
                <a:gridCol w="1201939"/>
                <a:gridCol w="2403878"/>
                <a:gridCol w="1201939"/>
                <a:gridCol w="1442327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PLATFORM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REPORTED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REAL 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OVER-REPORTED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Invisalign -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68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+39%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Teeth Whitening - Broad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45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+32%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Dental Implants -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40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+25%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Whitening Offer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36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+12%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No campaign tag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Tag matches no 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Total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5A6B64"/>
                      </a:solidFill>
                    </a:lnT>
                    <a:lnB w="0">
                      <a:noFill/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5A6B64"/>
                      </a:solidFill>
                    </a:lnT>
                    <a:lnB w="0">
                      <a:noFill/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877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5A6B64"/>
                      </a:solidFill>
                    </a:lnT>
                    <a:lnB w="0">
                      <a:noFill/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702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5A6B64"/>
                      </a:solidFill>
                    </a:lnT>
                    <a:lnB w="0">
                      <a:noFill/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+25%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5A6B64"/>
                      </a:solidFill>
                    </a:lnT>
                    <a:lnB w="0">
                      <a:noFill/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5A6B64"/>
                      </a:solidFill>
                    </a:lnT>
                    <a:lnB w="0">
                      <a:noFill/>
                    </a:lnB>
                    <a:solidFill>
                      <a:srgbClr val="EEF7F4"/>
                    </a:solidFill>
                  </a:tcPr>
                </a:tc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3427400" y="214731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569132" y="2069592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0B1F1A"/>
                </a:solidFill>
                <a:latin typeface="Geist"/>
              </a:rPr>
              <a:t>Google Ads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68063" y="206959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49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262423" y="2142744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7262423" y="2142744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Oval 9"/>
          <p:cNvSpPr/>
          <p:nvPr/>
        </p:nvSpPr>
        <p:spPr>
          <a:xfrm>
            <a:off x="10283024" y="2151888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411040" y="2069592"/>
            <a:ext cx="125944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Over-reports</a:t>
            </a:r>
          </a:p>
        </p:txBody>
      </p:sp>
      <p:sp>
        <p:nvSpPr>
          <p:cNvPr id="12" name="Oval 11"/>
          <p:cNvSpPr/>
          <p:nvPr/>
        </p:nvSpPr>
        <p:spPr>
          <a:xfrm>
            <a:off x="3427400" y="2622804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569132" y="2545080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0B1F1A"/>
                </a:solidFill>
                <a:latin typeface="Geist"/>
              </a:rPr>
              <a:t>Google Ads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8063" y="254508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34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62423" y="2618232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7262423" y="2618232"/>
            <a:ext cx="1128688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10283024" y="2627376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411040" y="2545080"/>
            <a:ext cx="125944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Over-reports</a:t>
            </a:r>
          </a:p>
        </p:txBody>
      </p:sp>
      <p:sp>
        <p:nvSpPr>
          <p:cNvPr id="19" name="Oval 18"/>
          <p:cNvSpPr/>
          <p:nvPr/>
        </p:nvSpPr>
        <p:spPr>
          <a:xfrm>
            <a:off x="3427400" y="3098292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569132" y="3020568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0B1F1A"/>
                </a:solidFill>
                <a:latin typeface="Geist"/>
              </a:rPr>
              <a:t>Google Ads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68063" y="302056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32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262423" y="3093720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7262423" y="3093720"/>
            <a:ext cx="1062294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Oval 23"/>
          <p:cNvSpPr/>
          <p:nvPr/>
        </p:nvSpPr>
        <p:spPr>
          <a:xfrm>
            <a:off x="10283024" y="3102864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411040" y="3020568"/>
            <a:ext cx="125944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Over-reports</a:t>
            </a:r>
          </a:p>
        </p:txBody>
      </p:sp>
      <p:sp>
        <p:nvSpPr>
          <p:cNvPr id="26" name="Oval 25"/>
          <p:cNvSpPr/>
          <p:nvPr/>
        </p:nvSpPr>
        <p:spPr>
          <a:xfrm>
            <a:off x="3427400" y="3573780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69132" y="3496056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0B1F1A"/>
                </a:solidFill>
                <a:latin typeface="Geist"/>
              </a:rPr>
              <a:t>Meta Ads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68063" y="349605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32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262423" y="3569208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7262423" y="3569208"/>
            <a:ext cx="1062294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Oval 30"/>
          <p:cNvSpPr/>
          <p:nvPr/>
        </p:nvSpPr>
        <p:spPr>
          <a:xfrm>
            <a:off x="10283024" y="3578352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0411040" y="3496056"/>
            <a:ext cx="125944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Over-reports</a:t>
            </a:r>
          </a:p>
        </p:txBody>
      </p:sp>
      <p:sp>
        <p:nvSpPr>
          <p:cNvPr id="33" name="Oval 32"/>
          <p:cNvSpPr/>
          <p:nvPr/>
        </p:nvSpPr>
        <p:spPr>
          <a:xfrm>
            <a:off x="3427400" y="4049268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569132" y="3971544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0B1F1A"/>
                </a:solidFill>
                <a:latin typeface="Geist"/>
              </a:rPr>
              <a:t>Google Ads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668063" y="397154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33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262423" y="4044696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7262423" y="4044696"/>
            <a:ext cx="1095491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Oval 37"/>
          <p:cNvSpPr/>
          <p:nvPr/>
        </p:nvSpPr>
        <p:spPr>
          <a:xfrm>
            <a:off x="10283024" y="4053840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0411040" y="3971544"/>
            <a:ext cx="125944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Add UTMs</a:t>
            </a:r>
          </a:p>
        </p:txBody>
      </p:sp>
      <p:sp>
        <p:nvSpPr>
          <p:cNvPr id="40" name="Oval 39"/>
          <p:cNvSpPr/>
          <p:nvPr/>
        </p:nvSpPr>
        <p:spPr>
          <a:xfrm>
            <a:off x="3427400" y="452475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3569132" y="4447032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0B1F1A"/>
                </a:solidFill>
                <a:latin typeface="Geist"/>
              </a:rPr>
              <a:t>Meta Ads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668063" y="444703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2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262423" y="4520184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7262423" y="4520184"/>
            <a:ext cx="66393" cy="91440"/>
          </a:xfrm>
          <a:prstGeom prst="roundRect">
            <a:avLst>
              <a:gd name="adj" fmla="val 13772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Oval 44"/>
          <p:cNvSpPr/>
          <p:nvPr/>
        </p:nvSpPr>
        <p:spPr>
          <a:xfrm>
            <a:off x="10283024" y="4529328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10411040" y="4447032"/>
            <a:ext cx="125944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Fix tags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Status: Matches within 10%, Over-reports from 10% to 40%, Far over above 40%. The grey lines are real leads no campaign could claim.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Ad platforms vs reality, Northwind Dental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READY TO SEND BACK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Can your real leads go back to the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platforms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11057839" cy="2249424"/>
          </a:xfrm>
          <a:prstGeom prst="roundRect">
            <a:avLst>
              <a:gd name="adj" fmla="val 1626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68680" y="1694688"/>
            <a:ext cx="310896" cy="310896"/>
          </a:xfrm>
          <a:prstGeom prst="ellipse">
            <a:avLst/>
          </a:prstGeom>
          <a:solidFill>
            <a:srgbClr val="E6F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94688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1D7A4A"/>
                </a:solidFill>
                <a:latin typeface="Geist"/>
              </a:rP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4168" y="1584960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B1F1A"/>
                </a:solidFill>
                <a:latin typeface="Geist"/>
              </a:rPr>
              <a:t>Google click ID (gclid) on Google Ads leads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44168" y="1859280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"/>
              </a:rPr>
              <a:t>402 of 415 carry one. Google Ads offline conversion import matches a lead to its click with it.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73007" y="1475232"/>
            <a:ext cx="146304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1">
                <a:solidFill>
                  <a:srgbClr val="0B1F1A"/>
                </a:solidFill>
                <a:latin typeface="Instrument Serif"/>
              </a:rPr>
              <a:t>97%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73207" y="1475232"/>
            <a:ext cx="82296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D7A4A"/>
                </a:solidFill>
                <a:latin typeface="Geist"/>
              </a:rPr>
              <a:t>Healthy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95528" y="2225040"/>
            <a:ext cx="1060063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868680" y="2444496"/>
            <a:ext cx="310896" cy="310896"/>
          </a:xfrm>
          <a:prstGeom prst="ellipse">
            <a:avLst/>
          </a:prstGeom>
          <a:solidFill>
            <a:srgbClr val="FB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2444496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C4353A"/>
                </a:solidFill>
                <a:latin typeface="Geist"/>
              </a:rPr>
              <a:t>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44168" y="2334768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B1F1A"/>
                </a:solidFill>
                <a:latin typeface="Geist"/>
              </a:rPr>
              <a:t>Meta click ID (fbclid) on Meta Ads leads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44168" y="2609088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"/>
              </a:rPr>
              <a:t>115 of 287 carry one. Meta uses it to match a lead you send back to its ad click.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73007" y="2225040"/>
            <a:ext cx="146304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1">
                <a:solidFill>
                  <a:srgbClr val="0B1F1A"/>
                </a:solidFill>
                <a:latin typeface="Instrument Serif"/>
              </a:rPr>
              <a:t>40%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73207" y="2225040"/>
            <a:ext cx="82296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C4353A"/>
                </a:solidFill>
                <a:latin typeface="Geist"/>
              </a:rPr>
              <a:t>Fix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795528" y="2974848"/>
            <a:ext cx="1060063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868680" y="3194304"/>
            <a:ext cx="310896" cy="310896"/>
          </a:xfrm>
          <a:prstGeom prst="ellipse">
            <a:avLst/>
          </a:prstGeom>
          <a:solidFill>
            <a:srgbClr val="E6F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3194304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1D7A4A"/>
                </a:solidFill>
                <a:latin typeface="Geist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4168" y="3084576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B1F1A"/>
                </a:solidFill>
                <a:latin typeface="Geist"/>
              </a:rPr>
              <a:t>Email on leads from ads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44168" y="3358896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"/>
              </a:rPr>
              <a:t>702 of 702. Google's enhanced conversions and Meta also match a lead on its hashed email.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73007" y="2974848"/>
            <a:ext cx="146304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1">
                <a:solidFill>
                  <a:srgbClr val="0B1F1A"/>
                </a:solidFill>
                <a:latin typeface="Instrument Serif"/>
              </a:rPr>
              <a:t>100%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73207" y="2974848"/>
            <a:ext cx="82296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D7A4A"/>
                </a:solidFill>
                <a:latin typeface="Geist"/>
              </a:rPr>
              <a:t>Healthy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Ad platforms vs reality, Northwind Dental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What to do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next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38963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0467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MONTH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Send real leads back to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Meta 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 reported 367 conversions for 287 real leads (+28%), so its bidding learns from conversions that never reached you. Import your UTM Grabber leads as server-side conversions; UTM Grabber Premium can send them for you. Do the same for Google Ads.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40608"/>
            <a:ext cx="91389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C4353A"/>
                </a:solidFill>
                <a:latin typeface="Geist"/>
              </a:rPr>
              <a:t>High impact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0004" y="3340608"/>
            <a:ext cx="10421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Medium effort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8728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619277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4" name="Connector 13"/>
          <p:cNvCxnSpPr/>
          <p:nvPr/>
        </p:nvCxnSpPr>
        <p:spPr>
          <a:xfrm>
            <a:off x="6187288" y="238963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2503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WEEK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Judge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Prospecting - Lookalike New Patients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on real leads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 reported 141 conversions; your forms got 95 (+48%). Its real cost per lead is $37.89, not the $25.53 per conversion the platform shows.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5032" y="3340608"/>
            <a:ext cx="91389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C4353A"/>
                </a:solidFill>
                <a:latin typeface="Geist"/>
              </a:rPr>
              <a:t>High impact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3036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385267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572414" y="385815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2" name="Connector 21"/>
          <p:cNvCxnSpPr/>
          <p:nvPr/>
        </p:nvCxnSpPr>
        <p:spPr>
          <a:xfrm>
            <a:off x="566928" y="476707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04672" y="403555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MONTH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26415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Keep the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fbclid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on Meta Ads leads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91337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Only 40% of Meta Ads leads (115 of 287) kept it. Check that redirects and form pages keep URL parameters, so more leads can be matched when you send them back.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71804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996694" y="571804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187288" y="385267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ectangle 28"/>
          <p:cNvSpPr/>
          <p:nvPr/>
        </p:nvSpPr>
        <p:spPr>
          <a:xfrm>
            <a:off x="6192774" y="385815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0" name="Connector 29"/>
          <p:cNvCxnSpPr/>
          <p:nvPr/>
        </p:nvCxnSpPr>
        <p:spPr>
          <a:xfrm>
            <a:off x="6187288" y="476707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425032" y="403555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MONTH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25032" y="426415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Fix the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mistyped campaign tags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25032" y="491337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34 leads from your ads carried a mistyped campaign tag (for example invisaline_consult_promo, retargetting_site). 32 were close enough to count for the right campaign here, but anywhere else they show up as separate campaigns. The UTM hygiene audit lists every one.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25032" y="571804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17054" y="571804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Ad platforms vs reality, Northwind Dental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TRUTH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2000"/>
              </a:lnSpc>
            </a:pPr>
            <a:r>
              <a:rPr sz="4000" b="0" i="0">
                <a:solidFill>
                  <a:srgbClr val="0B1F1A"/>
                </a:solidFill>
                <a:latin typeface="Instrument Serif"/>
              </a:rPr>
              <a:t>Next: send real leads back to </a:t>
            </a:r>
            <a:r>
              <a:rPr sz="4000" b="0" i="1">
                <a:solidFill>
                  <a:srgbClr val="0E7C66"/>
                </a:solidFill>
                <a:latin typeface="Instrument Serif"/>
              </a:rPr>
              <a:t>Meta Ads</a:t>
            </a:r>
            <a:r>
              <a:rPr sz="4000" b="0" i="0">
                <a:solidFill>
                  <a:srgbClr val="0B1F1A"/>
                </a:solidFill>
                <a:latin typeface="Instrument Serif"/>
              </a:rPr>
              <a:t>. It over-reported by 28%.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48737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4946904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How we built this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5193792"/>
            <a:ext cx="11057839" cy="10881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5A6B64"/>
                </a:solidFill>
                <a:latin typeface="Geist"/>
              </a:rPr>
              <a:t>Reported: conversions from Google Ads and Meta Ads, September 2026, as each platform counts them (its own attribution window and conversion actions).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Real: 702 form submissions UTM Grabber captured in the same window from those platforms, recognized by utm_source and utm_medium or a click ID.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Campaigns match when utm_campaign equals the campaign name, ignoring case and punctuation; 32 tags one or two letters off counted for the closest campaign. 35 leads from your ads matched no campaign (33 had no campaign tag).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Over-reported = (reported - real) / real.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August: your platforms reported 807 for 645 real leads (+25%).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Ad platforms vs reality, Northwind Dental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