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782.0</c:v>
                </c:pt>
                <c:pt idx="2">
                  <c:v>702.0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877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877.0</c:v>
                </c:pt>
                <c:pt idx="1">
                  <c:v>0</c:v>
                </c:pt>
                <c:pt idx="2">
                  <c:v>0</c:v>
                </c:pt>
                <c:pt idx="3">
                  <c:v>702.0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4ED38A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FF7B7B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−95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−80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95.0</c:v>
                </c:pt>
                <c:pt idx="2">
                  <c:v>80.0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Ad platforms vs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9484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Your ad platforms counted </a:t>
            </a:r>
            <a:r>
              <a:rPr sz="5000" b="1" i="0">
                <a:solidFill>
                  <a:srgbClr val="47A58E"/>
                </a:solidFill>
                <a:latin typeface="Barlow"/>
              </a:rPr>
              <a:t>175 conversions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your forms never got.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Google Ads reported 510 for 415 real leads (+23%); Meta Ads reported 367 for 287 real leads (+28%). Prospecting - Lookalike New Patients is furthest off at +48%.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325776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205145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2708" y="5806440"/>
            <a:ext cx="232577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510 conversions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65446" y="5806440"/>
            <a:ext cx="2209190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279746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39766" y="5806440"/>
            <a:ext cx="1934870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2365" y="5806440"/>
            <a:ext cx="2209190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367 conversions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66076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58037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40396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28736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gap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your platforms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reported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, and what arrived.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8003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Platforms said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10007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877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92303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conversions reported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60883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Google Ads 510, Meta Ads 367.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3834" y="1505712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88154" y="178003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Your forms got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10007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702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8154" y="292303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leads from those 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8154" y="360883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Google Ads 415, Meta Ads 287.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1" y="1505712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335061" y="178003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Over-reported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5061" y="210007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6BE5A"/>
                </a:solidFill>
                <a:latin typeface="Barlow Condensed"/>
              </a:rPr>
              <a:t>+25%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5061" y="292303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more than real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5061" y="360883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August: +25%.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platforms vs reality,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From reported to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7086600" cy="4864608"/>
          </a:xfrm>
          <a:prstGeom prst="roundRect">
            <a:avLst>
              <a:gd name="adj" fmla="val 300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95528" y="1600200"/>
          <a:ext cx="6629400" cy="41330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Red bars: conversions a platform counted that never reached your forms.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36408" y="1371600"/>
            <a:ext cx="3788359" cy="4864608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092440" y="1627632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By platform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1920240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Meta Ads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over-reports the most: +28%.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675128"/>
            <a:ext cx="3276295" cy="3305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Meta Ads reported 367 conversions; your forms got 287 leads from it.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It shows $24.80 per conversion; the real cost per lead is $31.71.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Google Ads: 510 reported, 415 real (+23%).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platforms vs reality,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campaigns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count leads that never came.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Reported conversions next to real leads, campaign by campaign.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Reported vs real,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campaign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Emergency Dentist -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Prospecting -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141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Brand -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131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+36%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106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Retargeting -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3427400" y="287274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69132" y="279501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8063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2423" y="286816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262423" y="286816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273880" y="2804160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273880" y="2804160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14" name="Oval 13"/>
          <p:cNvSpPr/>
          <p:nvPr/>
        </p:nvSpPr>
        <p:spPr>
          <a:xfrm>
            <a:off x="3427400" y="3348228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9132" y="327050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8063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62423" y="3343656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262423" y="3343656"/>
            <a:ext cx="141771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273880" y="3279648"/>
            <a:ext cx="754380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273880" y="3279648"/>
            <a:ext cx="7543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Far over</a:t>
            </a:r>
          </a:p>
        </p:txBody>
      </p:sp>
      <p:sp>
        <p:nvSpPr>
          <p:cNvPr id="21" name="Oval 20"/>
          <p:cNvSpPr/>
          <p:nvPr/>
        </p:nvSpPr>
        <p:spPr>
          <a:xfrm>
            <a:off x="3427400" y="382371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69132" y="374599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8063" y="37459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62423" y="381914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7262423" y="3819144"/>
            <a:ext cx="143263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10273880" y="3755136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273880" y="3755136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28" name="Oval 27"/>
          <p:cNvSpPr/>
          <p:nvPr/>
        </p:nvSpPr>
        <p:spPr>
          <a:xfrm>
            <a:off x="3427400" y="4299204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69132" y="422148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8063" y="42214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262423" y="4294632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262423" y="4294632"/>
            <a:ext cx="128340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10273880" y="4230624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0273880" y="4230624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35" name="Oval 34"/>
          <p:cNvSpPr/>
          <p:nvPr/>
        </p:nvSpPr>
        <p:spPr>
          <a:xfrm>
            <a:off x="3427400" y="477469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69132" y="469696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8063" y="46969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262423" y="4770120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262423" y="4770120"/>
            <a:ext cx="10744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10273880" y="4706112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273880" y="4706112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42" name="Oval 41"/>
          <p:cNvSpPr/>
          <p:nvPr/>
        </p:nvSpPr>
        <p:spPr>
          <a:xfrm>
            <a:off x="3427400" y="525018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569132" y="517245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8063" y="51724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262423" y="524560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262423" y="5245608"/>
            <a:ext cx="92524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10273880" y="5181600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10273880" y="5181600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platforms vs reality,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Reported vs real, by campaign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50571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No campaign tag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Tag matches no 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877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427400" y="21777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569132" y="210007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8063" y="2100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62423" y="217322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262423" y="217322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273880" y="2109216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273880" y="2109216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3427400" y="2653284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9132" y="257556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8063" y="2575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2423" y="2648712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262423" y="2648712"/>
            <a:ext cx="112868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273880" y="2584704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273880" y="2584704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19" name="Oval 18"/>
          <p:cNvSpPr/>
          <p:nvPr/>
        </p:nvSpPr>
        <p:spPr>
          <a:xfrm>
            <a:off x="3427400" y="312877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69132" y="305104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8063" y="3051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62423" y="3124200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262423" y="3124200"/>
            <a:ext cx="106229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0273880" y="3060192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273880" y="3060192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26" name="Oval 25"/>
          <p:cNvSpPr/>
          <p:nvPr/>
        </p:nvSpPr>
        <p:spPr>
          <a:xfrm>
            <a:off x="3427400" y="3604260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69132" y="352653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8063" y="3526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62423" y="359968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262423" y="3599688"/>
            <a:ext cx="106229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10273880" y="3535680"/>
            <a:ext cx="103007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273880" y="3535680"/>
            <a:ext cx="1030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Over-reports</a:t>
            </a:r>
          </a:p>
        </p:txBody>
      </p:sp>
      <p:sp>
        <p:nvSpPr>
          <p:cNvPr id="33" name="Oval 32"/>
          <p:cNvSpPr/>
          <p:nvPr/>
        </p:nvSpPr>
        <p:spPr>
          <a:xfrm>
            <a:off x="3427400" y="407974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69132" y="400202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8063" y="4002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262423" y="4075176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262423" y="4075176"/>
            <a:ext cx="109549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10273880" y="4011168"/>
            <a:ext cx="853135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273880" y="4011168"/>
            <a:ext cx="85313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Add UTMs</a:t>
            </a:r>
          </a:p>
        </p:txBody>
      </p:sp>
      <p:sp>
        <p:nvSpPr>
          <p:cNvPr id="40" name="Oval 39"/>
          <p:cNvSpPr/>
          <p:nvPr/>
        </p:nvSpPr>
        <p:spPr>
          <a:xfrm>
            <a:off x="3427400" y="455523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569132" y="447751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8063" y="4477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262423" y="455066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262423" y="4550664"/>
            <a:ext cx="66393" cy="91440"/>
          </a:xfrm>
          <a:prstGeom prst="roundRect">
            <a:avLst>
              <a:gd name="adj" fmla="val 13772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10273880" y="4486656"/>
            <a:ext cx="732434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273880" y="4486656"/>
            <a:ext cx="73243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Fix tags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Status: Matches within 10%, Over-reports from 10% to 40%, Far over above 40%. The grey lines are real leads no campaign could claim.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platforms vs reality,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Ready to send 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Can your real leads go back to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platforms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2249424"/>
          </a:xfrm>
          <a:prstGeom prst="roundRect">
            <a:avLst>
              <a:gd name="adj" fmla="val 650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725168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72516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61544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Google click ID (gclid) on Google Ads leads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8976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402 of 415 carry one. Google Ads offline conversion import matches a lead to its click with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50571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97%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50571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255520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474976"/>
            <a:ext cx="310896" cy="310896"/>
          </a:xfrm>
          <a:prstGeom prst="ellipse">
            <a:avLst/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47497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F7B7B"/>
                </a:solidFill>
                <a:latin typeface="Barlow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36524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Meta click ID (fbclid) on Meta Ads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63956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115 of 287 carry one. Meta uses it to match a lead you send back to its ad click.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25552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25552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F7B7B"/>
                </a:solidFill>
                <a:latin typeface="Barlow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3005328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224784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22478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11505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Email on leads from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38937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702 of 702. Google's enhanced conversions and Meta also match a lead on its hashed email.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300532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300532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platforms vs reality,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Send real leads back to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reported 367 conversions for 287 real leads (+28%), so its bidding learns from conversions that never reached you. Import your UTM Grabber leads as server-side conversions; UTM Grabber Premium can send them for you. Do the same for Google Ads.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Judge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Prospecting - Lookalike New Patients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on real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reported 141 conversions; your forms got 95 (+48%). Its real cost per lead is $37.89, not the $25.53 per conversion the platform shows.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Keep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fbclid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on Meta Ads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Only 40% of Meta Ads leads (115 of 287) kept it. Check that redirects and form pages keep URL parameters, so more leads can be matched when you send them back.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Fix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mistyped campaign tags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34 leads from your ads carried a mistyped campaign tag (for example invisaline_consult_promo, retargetting_site). 32 were close enough to count for the right campaign here, but anywhere else they show up as separate campaigns. The UTM hygiene audit lists every one.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platforms vs reality,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truth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send real leads back to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Meta Ads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over-reported by 28%.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Reported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877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Real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702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Over-reported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+25%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Worst campaign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+48%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Google Ads: 510 reported, 415 real.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Meta Ads: 367 reported, 287 real.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B3C2BD"/>
                </a:solidFill>
                <a:latin typeface="Barlow"/>
              </a:rPr>
              <a:t>How we built this 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859791"/>
                </a:solidFill>
                <a:latin typeface="Barlow"/>
              </a:rPr>
              <a:t>Reported: conversions from Google Ads and Meta Ads, September 2026, as each platform counts them (its own attribution window and conversion actions).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Real: 702 form submissions UTM Grabber captured in the same window from those platforms, recognized by utm_source and utm_medium or a click ID.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Campaigns match when utm_campaign equals the campaign name, ignoring case and punctuation; 32 tags one or two letters off counted for the closest campaign. 35 leads from your ads matched no campaign (33 had no campaign tag).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Over-reported = (reported - real) / real.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August: your platforms reported 807 for 645 real leads (+25%).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platforms vs reality,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