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Emergency dentist exa…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</c:v>
                </c:pt>
                <c:pt idx="1">
                  <c:v>5.0</c:v>
                </c:pt>
                <c:pt idx="2">
                  <c:v>5.0</c:v>
                </c:pt>
                <c:pt idx="3">
                  <c:v>2.0</c:v>
                </c:pt>
                <c:pt idx="4">
                  <c:v>5.0</c:v>
                </c:pt>
                <c:pt idx="5">
                  <c:v>4.0</c:v>
                </c:pt>
                <c:pt idx="6">
                  <c:v>3.0</c:v>
                </c:pt>
                <c:pt idx="7">
                  <c:v>1.0</c:v>
                </c:pt>
                <c:pt idx="8">
                  <c:v>2.0</c:v>
                </c:pt>
                <c:pt idx="9">
                  <c:v>3.0</c:v>
                </c:pt>
                <c:pt idx="10">
                  <c:v>8.0</c:v>
                </c:pt>
                <c:pt idx="11">
                  <c:v>3.0</c:v>
                </c:pt>
                <c:pt idx="12">
                  <c:v>7.0</c:v>
                </c:pt>
                <c:pt idx="13">
                  <c:v>2.0</c:v>
                </c:pt>
                <c:pt idx="14">
                  <c:v>3.0</c:v>
                </c:pt>
                <c:pt idx="15">
                  <c:v>2.0</c:v>
                </c:pt>
                <c:pt idx="16">
                  <c:v>4.0</c:v>
                </c:pt>
                <c:pt idx="17">
                  <c:v>4.0</c:v>
                </c:pt>
                <c:pt idx="18">
                  <c:v>3.0</c:v>
                </c:pt>
                <c:pt idx="19">
                  <c:v>2.0</c:v>
                </c:pt>
                <c:pt idx="20">
                  <c:v>5.0</c:v>
                </c:pt>
                <c:pt idx="21">
                  <c:v>1.0</c:v>
                </c:pt>
                <c:pt idx="22">
                  <c:v>4.0</c:v>
                </c:pt>
                <c:pt idx="23">
                  <c:v>1.0</c:v>
                </c:pt>
                <c:pt idx="24">
                  <c:v>7.0</c:v>
                </c:pt>
                <c:pt idx="25">
                  <c:v>5.0</c:v>
                </c:pt>
                <c:pt idx="26">
                  <c:v>5.0</c:v>
                </c:pt>
                <c:pt idx="27">
                  <c:v>3.0</c:v>
                </c:pt>
                <c:pt idx="28">
                  <c:v>3.0</c:v>
                </c:pt>
                <c:pt idx="29">
                  <c:v>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 campaign</c:v>
                </c:pt>
              </c:strCache>
            </c:strRef>
          </c:tx>
          <c:spPr>
            <a:ln w="28575">
              <a:solidFill>
                <a:srgbClr val="EB9F39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0.73</c:v>
                </c:pt>
                <c:pt idx="1">
                  <c:v>0.59</c:v>
                </c:pt>
                <c:pt idx="2">
                  <c:v>0.65</c:v>
                </c:pt>
                <c:pt idx="3">
                  <c:v>0.65</c:v>
                </c:pt>
                <c:pt idx="4">
                  <c:v>0.38</c:v>
                </c:pt>
                <c:pt idx="5">
                  <c:v>0.3</c:v>
                </c:pt>
                <c:pt idx="6">
                  <c:v>0.27</c:v>
                </c:pt>
                <c:pt idx="7">
                  <c:v>0.84</c:v>
                </c:pt>
                <c:pt idx="8">
                  <c:v>0.95</c:v>
                </c:pt>
                <c:pt idx="9">
                  <c:v>0.95</c:v>
                </c:pt>
                <c:pt idx="10">
                  <c:v>0.59</c:v>
                </c:pt>
                <c:pt idx="11">
                  <c:v>0.38</c:v>
                </c:pt>
                <c:pt idx="12">
                  <c:v>0.24</c:v>
                </c:pt>
                <c:pt idx="13">
                  <c:v>0.97</c:v>
                </c:pt>
                <c:pt idx="14">
                  <c:v>0.81</c:v>
                </c:pt>
                <c:pt idx="15">
                  <c:v>0.65</c:v>
                </c:pt>
                <c:pt idx="16">
                  <c:v>0.68</c:v>
                </c:pt>
                <c:pt idx="17">
                  <c:v>0.54</c:v>
                </c:pt>
                <c:pt idx="18">
                  <c:v>0.35</c:v>
                </c:pt>
                <c:pt idx="19">
                  <c:v>0.19</c:v>
                </c:pt>
                <c:pt idx="20">
                  <c:v>0.65</c:v>
                </c:pt>
                <c:pt idx="21">
                  <c:v>0.59</c:v>
                </c:pt>
                <c:pt idx="22">
                  <c:v>0.95</c:v>
                </c:pt>
                <c:pt idx="23">
                  <c:v>0.78</c:v>
                </c:pt>
                <c:pt idx="24">
                  <c:v>0.62</c:v>
                </c:pt>
                <c:pt idx="25">
                  <c:v>0.16</c:v>
                </c:pt>
                <c:pt idx="26">
                  <c:v>0.27</c:v>
                </c:pt>
                <c:pt idx="27">
                  <c:v>0.7</c:v>
                </c:pt>
                <c:pt idx="28">
                  <c:v>0.51</c:v>
                </c:pt>
                <c:pt idx="29">
                  <c:v>0.76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Campaign deep dive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3285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Emergency dentist exact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grew 18% to 106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9% of all leads in the period, #1 of 38 campaigns. Most came through google / cpc and landed on /emergency-dentist.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325501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utm_campaign: emergency_dentist_exact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5835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57733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23030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5773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106 leads of 1,120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3570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335000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1002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267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verdict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Verdict: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scale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+18%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5500"/>
                </a:moveTo>
                <a:lnTo>
                  <a:pt x="871" y="2357"/>
                </a:lnTo>
                <a:lnTo>
                  <a:pt x="1743" y="2357"/>
                </a:lnTo>
                <a:lnTo>
                  <a:pt x="2615" y="4714"/>
                </a:lnTo>
                <a:lnTo>
                  <a:pt x="3487" y="2357"/>
                </a:lnTo>
                <a:lnTo>
                  <a:pt x="4359" y="3143"/>
                </a:lnTo>
                <a:lnTo>
                  <a:pt x="5230" y="3928"/>
                </a:lnTo>
                <a:lnTo>
                  <a:pt x="6102" y="5500"/>
                </a:lnTo>
                <a:lnTo>
                  <a:pt x="6974" y="4714"/>
                </a:lnTo>
                <a:lnTo>
                  <a:pt x="7846" y="3928"/>
                </a:lnTo>
                <a:lnTo>
                  <a:pt x="8718" y="0"/>
                </a:lnTo>
                <a:lnTo>
                  <a:pt x="9589" y="3928"/>
                </a:lnTo>
                <a:lnTo>
                  <a:pt x="10461" y="786"/>
                </a:lnTo>
                <a:lnTo>
                  <a:pt x="11333" y="4714"/>
                </a:lnTo>
                <a:lnTo>
                  <a:pt x="12205" y="3928"/>
                </a:lnTo>
                <a:lnTo>
                  <a:pt x="13077" y="4714"/>
                </a:lnTo>
                <a:lnTo>
                  <a:pt x="13948" y="3143"/>
                </a:lnTo>
                <a:lnTo>
                  <a:pt x="14820" y="3143"/>
                </a:lnTo>
                <a:lnTo>
                  <a:pt x="15692" y="3928"/>
                </a:lnTo>
                <a:lnTo>
                  <a:pt x="16564" y="4714"/>
                </a:lnTo>
                <a:lnTo>
                  <a:pt x="17436" y="2357"/>
                </a:lnTo>
                <a:lnTo>
                  <a:pt x="18308" y="5500"/>
                </a:lnTo>
                <a:lnTo>
                  <a:pt x="19179" y="3143"/>
                </a:lnTo>
                <a:lnTo>
                  <a:pt x="20051" y="5500"/>
                </a:lnTo>
                <a:lnTo>
                  <a:pt x="20923" y="786"/>
                </a:lnTo>
                <a:lnTo>
                  <a:pt x="21795" y="2357"/>
                </a:lnTo>
                <a:lnTo>
                  <a:pt x="22667" y="2357"/>
                </a:lnTo>
                <a:lnTo>
                  <a:pt x="23538" y="3928"/>
                </a:lnTo>
                <a:lnTo>
                  <a:pt x="24410" y="3928"/>
                </a:lnTo>
                <a:lnTo>
                  <a:pt x="25282" y="3928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5500"/>
                </a:moveTo>
                <a:lnTo>
                  <a:pt x="871" y="2357"/>
                </a:lnTo>
                <a:lnTo>
                  <a:pt x="1743" y="2357"/>
                </a:lnTo>
                <a:lnTo>
                  <a:pt x="2615" y="4714"/>
                </a:lnTo>
                <a:lnTo>
                  <a:pt x="3487" y="2357"/>
                </a:lnTo>
                <a:lnTo>
                  <a:pt x="4359" y="3143"/>
                </a:lnTo>
                <a:lnTo>
                  <a:pt x="5230" y="3928"/>
                </a:lnTo>
                <a:lnTo>
                  <a:pt x="6102" y="5500"/>
                </a:lnTo>
                <a:lnTo>
                  <a:pt x="6974" y="4714"/>
                </a:lnTo>
                <a:lnTo>
                  <a:pt x="7846" y="3928"/>
                </a:lnTo>
                <a:lnTo>
                  <a:pt x="8718" y="0"/>
                </a:lnTo>
                <a:lnTo>
                  <a:pt x="9589" y="3928"/>
                </a:lnTo>
                <a:lnTo>
                  <a:pt x="10461" y="786"/>
                </a:lnTo>
                <a:lnTo>
                  <a:pt x="11333" y="4714"/>
                </a:lnTo>
                <a:lnTo>
                  <a:pt x="12205" y="3928"/>
                </a:lnTo>
                <a:lnTo>
                  <a:pt x="13077" y="4714"/>
                </a:lnTo>
                <a:lnTo>
                  <a:pt x="13948" y="3143"/>
                </a:lnTo>
                <a:lnTo>
                  <a:pt x="14820" y="3143"/>
                </a:lnTo>
                <a:lnTo>
                  <a:pt x="15692" y="3928"/>
                </a:lnTo>
                <a:lnTo>
                  <a:pt x="16564" y="4714"/>
                </a:lnTo>
                <a:lnTo>
                  <a:pt x="17436" y="2357"/>
                </a:lnTo>
                <a:lnTo>
                  <a:pt x="18308" y="5500"/>
                </a:lnTo>
                <a:lnTo>
                  <a:pt x="19179" y="3143"/>
                </a:lnTo>
                <a:lnTo>
                  <a:pt x="20051" y="5500"/>
                </a:lnTo>
                <a:lnTo>
                  <a:pt x="20923" y="786"/>
                </a:lnTo>
                <a:lnTo>
                  <a:pt x="21795" y="2357"/>
                </a:lnTo>
                <a:lnTo>
                  <a:pt x="22667" y="2357"/>
                </a:lnTo>
                <a:lnTo>
                  <a:pt x="23538" y="3928"/>
                </a:lnTo>
                <a:lnTo>
                  <a:pt x="24410" y="3928"/>
                </a:lnTo>
                <a:lnTo>
                  <a:pt x="25282" y="3928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411801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Share of all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Active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30 of 30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Last 7 days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8343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+9%  vs its weekly average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403555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Emergency dentist exact grew 18% against August (90 to 106 leads).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The second half of the period brought 52 leads against 54 in the first half.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deep dive,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Emergency dentist exact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moved, day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This campaign against the average of the other 37 campaigns, per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per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325624"/>
          <a:ext cx="10600639" cy="340766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Peak of 8 leads on Sep 11. Leads arrived on 30 of 30 days. The dashed line is all other campaign leads divided by 37 campaigns.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deep dive,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its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came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Every lead came through google / cpc. Below: the channel that first brought each lead to the site.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197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Paid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06728" y="2078736"/>
            <a:ext cx="477520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506728" y="2078736"/>
            <a:ext cx="4775200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0330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87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5976" y="2033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82%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490216"/>
            <a:ext cx="6197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Organic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06728" y="2535936"/>
            <a:ext cx="477520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1506728" y="2535936"/>
            <a:ext cx="1042860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4902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5976" y="24902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First-touch channel of the leads this campaign converted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First touch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Most of these journeys started on 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paid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too.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87 of 106 leads started and finished on the same channel; 19 were warmed up elsewhere first.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deep dive,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Ads and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and pages did the 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Ads are utm_content values. Pages are where the visit started, without query strings.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ad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654740"/>
                <a:gridCol w="2909958"/>
                <a:gridCol w="2909958"/>
                <a:gridCol w="1454979"/>
                <a:gridCol w="1454979"/>
                <a:gridCol w="167322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Ad (utm_content)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rsa_same_day_emergency_care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rsa_open_late_tonight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23066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17426" y="2746248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817426" y="2746248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042982" y="2682240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042982" y="2682240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3066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17426" y="3221736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817426" y="3221736"/>
            <a:ext cx="145566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042982" y="3157728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42982" y="3157728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Every lead carried a utm_content value.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deep dive,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Leads by landing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95097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913033"/>
                <a:gridCol w="4057923"/>
                <a:gridCol w="4057923"/>
                <a:gridCol w="202896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2932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per page, not conversion rates: pages with more visits will show more leads.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deep dive,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with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Emergency dentist exact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Raise the budget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Emergency dentist exact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in steps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grew 18% to 106 leads. Add budget in small steps and stop if lead quality slips.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Next period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Re-run this deep dive in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30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One more period shows whether Emergency dentist exact's pattern holds.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7325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732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4625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4625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deep dive,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campaign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scale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Emergency dentist exact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grew 18% to 106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106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Share of all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9%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Active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30 of 30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Verdict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Scale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Busiest day: Sep 11 with 8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Top ad: rsa_same_day_emergency_care with 63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Top landing page: /emergency-dentist with 106 leads.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Leads counted where utm_campaign matches “emergency_dentist_exact” (ignoring letter case, spaces and underscores),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Change compares with August (90 leads for this campaign).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Momentum and the verdict's second-half test compare the last 15 days with the first 15.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deep dive,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