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embeddedFontLst>
    <p:embeddedFont>
      <p:font typeface="Instrument Serif" charset="0"/>
      <p:regular r:id="rId15"/>
      <p:italic r:id="rId16"/>
    </p:embeddedFont>
    <p:embeddedFont>
      <p:font typeface="Geist" charset="0"/>
      <p:regular r:id="rId17"/>
    </p:embeddedFont>
    <p:embeddedFont>
      <p:font typeface="Geist Mono" charset="0"/>
      <p:regular r:id="rId1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font" Target="fonts/font1.fntdata"/><Relationship Id="rId16" Type="http://schemas.openxmlformats.org/officeDocument/2006/relationships/font" Target="fonts/font2.fntdata"/><Relationship Id="rId17" Type="http://schemas.openxmlformats.org/officeDocument/2006/relationships/font" Target="fonts/font3.fntdata"/><Relationship Id="rId18" Type="http://schemas.openxmlformats.org/officeDocument/2006/relationships/font" Target="fonts/font4.fntdata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Emergency dentist exa…</c:v>
                </c:pt>
              </c:strCache>
            </c:strRef>
          </c:tx>
          <c:spPr>
            <a:ln w="28575">
              <a:solidFill>
                <a:srgbClr val="0E7C66"/>
              </a:solidFill>
            </a:ln>
          </c:spPr>
          <c:marker>
            <c:symbol val="none"/>
          </c:marker>
          <c:dPt>
            <c:idx val="29"/>
            <c:marker>
              <c:symbol val="circle"/>
              <c:size val="7"/>
              <c:spPr>
                <a:solidFill>
                  <a:srgbClr val="0E7C66"/>
                </a:solidFill>
                <a:ln>
                  <a:solidFill>
                    <a:srgbClr val="FFFFFF"/>
                  </a:solidFill>
                </a:ln>
              </c:spPr>
            </c:marker>
          </c:dPt>
          <c:cat>
            <c:strRef>
              <c:f>Sheet1!$A$2:$A$31</c:f>
              <c:strCache>
                <c:ptCount val="30"/>
                <c:pt idx="0">
                  <c:v>Sep 1</c:v>
                </c:pt>
                <c:pt idx="1">
                  <c:v>Sep 2</c:v>
                </c:pt>
                <c:pt idx="2">
                  <c:v>Sep 3</c:v>
                </c:pt>
                <c:pt idx="3">
                  <c:v>Sep 4</c:v>
                </c:pt>
                <c:pt idx="4">
                  <c:v>Sep 5</c:v>
                </c:pt>
                <c:pt idx="5">
                  <c:v>Sep 6</c:v>
                </c:pt>
                <c:pt idx="6">
                  <c:v>Sep 7</c:v>
                </c:pt>
                <c:pt idx="7">
                  <c:v>Sep 8</c:v>
                </c:pt>
                <c:pt idx="8">
                  <c:v>Sep 9</c:v>
                </c:pt>
                <c:pt idx="9">
                  <c:v>Sep 10</c:v>
                </c:pt>
                <c:pt idx="10">
                  <c:v>Sep 11</c:v>
                </c:pt>
                <c:pt idx="11">
                  <c:v>Sep 12</c:v>
                </c:pt>
                <c:pt idx="12">
                  <c:v>Sep 13</c:v>
                </c:pt>
                <c:pt idx="13">
                  <c:v>Sep 14</c:v>
                </c:pt>
                <c:pt idx="14">
                  <c:v>Sep 15</c:v>
                </c:pt>
                <c:pt idx="15">
                  <c:v>Sep 16</c:v>
                </c:pt>
                <c:pt idx="16">
                  <c:v>Sep 17</c:v>
                </c:pt>
                <c:pt idx="17">
                  <c:v>Sep 18</c:v>
                </c:pt>
                <c:pt idx="18">
                  <c:v>Sep 19</c:v>
                </c:pt>
                <c:pt idx="19">
                  <c:v>Sep 20</c:v>
                </c:pt>
                <c:pt idx="20">
                  <c:v>Sep 21</c:v>
                </c:pt>
                <c:pt idx="21">
                  <c:v>Sep 22</c:v>
                </c:pt>
                <c:pt idx="22">
                  <c:v>Sep 23</c:v>
                </c:pt>
                <c:pt idx="23">
                  <c:v>Sep 24</c:v>
                </c:pt>
                <c:pt idx="24">
                  <c:v>Sep 25</c:v>
                </c:pt>
                <c:pt idx="25">
                  <c:v>Sep 26</c:v>
                </c:pt>
                <c:pt idx="26">
                  <c:v>Sep 27</c:v>
                </c:pt>
                <c:pt idx="27">
                  <c:v>Sep 28</c:v>
                </c:pt>
                <c:pt idx="28">
                  <c:v>Sep 29</c:v>
                </c:pt>
                <c:pt idx="29">
                  <c:v>Sep 30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1.0</c:v>
                </c:pt>
                <c:pt idx="1">
                  <c:v>5.0</c:v>
                </c:pt>
                <c:pt idx="2">
                  <c:v>5.0</c:v>
                </c:pt>
                <c:pt idx="3">
                  <c:v>2.0</c:v>
                </c:pt>
                <c:pt idx="4">
                  <c:v>5.0</c:v>
                </c:pt>
                <c:pt idx="5">
                  <c:v>4.0</c:v>
                </c:pt>
                <c:pt idx="6">
                  <c:v>3.0</c:v>
                </c:pt>
                <c:pt idx="7">
                  <c:v>1.0</c:v>
                </c:pt>
                <c:pt idx="8">
                  <c:v>2.0</c:v>
                </c:pt>
                <c:pt idx="9">
                  <c:v>3.0</c:v>
                </c:pt>
                <c:pt idx="10">
                  <c:v>8.0</c:v>
                </c:pt>
                <c:pt idx="11">
                  <c:v>3.0</c:v>
                </c:pt>
                <c:pt idx="12">
                  <c:v>7.0</c:v>
                </c:pt>
                <c:pt idx="13">
                  <c:v>2.0</c:v>
                </c:pt>
                <c:pt idx="14">
                  <c:v>3.0</c:v>
                </c:pt>
                <c:pt idx="15">
                  <c:v>2.0</c:v>
                </c:pt>
                <c:pt idx="16">
                  <c:v>4.0</c:v>
                </c:pt>
                <c:pt idx="17">
                  <c:v>4.0</c:v>
                </c:pt>
                <c:pt idx="18">
                  <c:v>3.0</c:v>
                </c:pt>
                <c:pt idx="19">
                  <c:v>2.0</c:v>
                </c:pt>
                <c:pt idx="20">
                  <c:v>5.0</c:v>
                </c:pt>
                <c:pt idx="21">
                  <c:v>1.0</c:v>
                </c:pt>
                <c:pt idx="22">
                  <c:v>4.0</c:v>
                </c:pt>
                <c:pt idx="23">
                  <c:v>1.0</c:v>
                </c:pt>
                <c:pt idx="24">
                  <c:v>7.0</c:v>
                </c:pt>
                <c:pt idx="25">
                  <c:v>5.0</c:v>
                </c:pt>
                <c:pt idx="26">
                  <c:v>5.0</c:v>
                </c:pt>
                <c:pt idx="27">
                  <c:v>3.0</c:v>
                </c:pt>
                <c:pt idx="28">
                  <c:v>3.0</c:v>
                </c:pt>
                <c:pt idx="29">
                  <c:v>3.0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Average campaign</c:v>
                </c:pt>
              </c:strCache>
            </c:strRef>
          </c:tx>
          <c:spPr>
            <a:ln w="28575">
              <a:solidFill>
                <a:srgbClr val="F2A541"/>
              </a:solidFill>
              <a:prstDash val="dash"/>
            </a:ln>
          </c:spPr>
          <c:marker>
            <c:symbol val="none"/>
          </c:marker>
          <c:dPt>
            <c:idx val="29"/>
            <c:marker>
              <c:symbol val="circle"/>
              <c:size val="7"/>
              <c:spPr>
                <a:solidFill>
                  <a:srgbClr val="F2A541"/>
                </a:solidFill>
                <a:ln>
                  <a:solidFill>
                    <a:srgbClr val="FFFFFF"/>
                  </a:solidFill>
                </a:ln>
              </c:spPr>
            </c:marker>
          </c:dPt>
          <c:cat>
            <c:strRef>
              <c:f>Sheet1!$A$2:$A$31</c:f>
              <c:strCache>
                <c:ptCount val="30"/>
                <c:pt idx="0">
                  <c:v>Sep 1</c:v>
                </c:pt>
                <c:pt idx="1">
                  <c:v>Sep 2</c:v>
                </c:pt>
                <c:pt idx="2">
                  <c:v>Sep 3</c:v>
                </c:pt>
                <c:pt idx="3">
                  <c:v>Sep 4</c:v>
                </c:pt>
                <c:pt idx="4">
                  <c:v>Sep 5</c:v>
                </c:pt>
                <c:pt idx="5">
                  <c:v>Sep 6</c:v>
                </c:pt>
                <c:pt idx="6">
                  <c:v>Sep 7</c:v>
                </c:pt>
                <c:pt idx="7">
                  <c:v>Sep 8</c:v>
                </c:pt>
                <c:pt idx="8">
                  <c:v>Sep 9</c:v>
                </c:pt>
                <c:pt idx="9">
                  <c:v>Sep 10</c:v>
                </c:pt>
                <c:pt idx="10">
                  <c:v>Sep 11</c:v>
                </c:pt>
                <c:pt idx="11">
                  <c:v>Sep 12</c:v>
                </c:pt>
                <c:pt idx="12">
                  <c:v>Sep 13</c:v>
                </c:pt>
                <c:pt idx="13">
                  <c:v>Sep 14</c:v>
                </c:pt>
                <c:pt idx="14">
                  <c:v>Sep 15</c:v>
                </c:pt>
                <c:pt idx="15">
                  <c:v>Sep 16</c:v>
                </c:pt>
                <c:pt idx="16">
                  <c:v>Sep 17</c:v>
                </c:pt>
                <c:pt idx="17">
                  <c:v>Sep 18</c:v>
                </c:pt>
                <c:pt idx="18">
                  <c:v>Sep 19</c:v>
                </c:pt>
                <c:pt idx="19">
                  <c:v>Sep 20</c:v>
                </c:pt>
                <c:pt idx="20">
                  <c:v>Sep 21</c:v>
                </c:pt>
                <c:pt idx="21">
                  <c:v>Sep 22</c:v>
                </c:pt>
                <c:pt idx="22">
                  <c:v>Sep 23</c:v>
                </c:pt>
                <c:pt idx="23">
                  <c:v>Sep 24</c:v>
                </c:pt>
                <c:pt idx="24">
                  <c:v>Sep 25</c:v>
                </c:pt>
                <c:pt idx="25">
                  <c:v>Sep 26</c:v>
                </c:pt>
                <c:pt idx="26">
                  <c:v>Sep 27</c:v>
                </c:pt>
                <c:pt idx="27">
                  <c:v>Sep 28</c:v>
                </c:pt>
                <c:pt idx="28">
                  <c:v>Sep 29</c:v>
                </c:pt>
                <c:pt idx="29">
                  <c:v>Sep 30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0.73</c:v>
                </c:pt>
                <c:pt idx="1">
                  <c:v>0.59</c:v>
                </c:pt>
                <c:pt idx="2">
                  <c:v>0.65</c:v>
                </c:pt>
                <c:pt idx="3">
                  <c:v>0.65</c:v>
                </c:pt>
                <c:pt idx="4">
                  <c:v>0.38</c:v>
                </c:pt>
                <c:pt idx="5">
                  <c:v>0.3</c:v>
                </c:pt>
                <c:pt idx="6">
                  <c:v>0.27</c:v>
                </c:pt>
                <c:pt idx="7">
                  <c:v>0.84</c:v>
                </c:pt>
                <c:pt idx="8">
                  <c:v>0.95</c:v>
                </c:pt>
                <c:pt idx="9">
                  <c:v>0.95</c:v>
                </c:pt>
                <c:pt idx="10">
                  <c:v>0.59</c:v>
                </c:pt>
                <c:pt idx="11">
                  <c:v>0.38</c:v>
                </c:pt>
                <c:pt idx="12">
                  <c:v>0.24</c:v>
                </c:pt>
                <c:pt idx="13">
                  <c:v>0.97</c:v>
                </c:pt>
                <c:pt idx="14">
                  <c:v>0.81</c:v>
                </c:pt>
                <c:pt idx="15">
                  <c:v>0.65</c:v>
                </c:pt>
                <c:pt idx="16">
                  <c:v>0.68</c:v>
                </c:pt>
                <c:pt idx="17">
                  <c:v>0.54</c:v>
                </c:pt>
                <c:pt idx="18">
                  <c:v>0.35</c:v>
                </c:pt>
                <c:pt idx="19">
                  <c:v>0.19</c:v>
                </c:pt>
                <c:pt idx="20">
                  <c:v>0.65</c:v>
                </c:pt>
                <c:pt idx="21">
                  <c:v>0.59</c:v>
                </c:pt>
                <c:pt idx="22">
                  <c:v>0.95</c:v>
                </c:pt>
                <c:pt idx="23">
                  <c:v>0.78</c:v>
                </c:pt>
                <c:pt idx="24">
                  <c:v>0.62</c:v>
                </c:pt>
                <c:pt idx="25">
                  <c:v>0.16</c:v>
                </c:pt>
                <c:pt idx="26">
                  <c:v>0.27</c:v>
                </c:pt>
                <c:pt idx="27">
                  <c:v>0.7</c:v>
                </c:pt>
                <c:pt idx="28">
                  <c:v>0.51</c:v>
                </c:pt>
                <c:pt idx="29">
                  <c:v>0.76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9525">
            <a:solidFill>
              <a:srgbClr val="C9CDD6"/>
            </a:solidFill>
          </a:ln>
        </c:spPr>
        <c:txPr>
          <a:bodyPr/>
          <a:lstStyle/>
          <a:p>
            <a:pPr>
              <a:defRPr sz="1000" b="0" i="0">
                <a:solidFill>
                  <a:srgbClr val="5A6B64"/>
                </a:solidFill>
                <a:latin typeface="Geist Mono"/>
              </a:defRPr>
            </a:pPr>
          </a:p>
        </c:txPr>
        <c:crossAx val="2140495176"/>
        <c:crosses val="autoZero"/>
        <c:auto val="1"/>
        <c:lblAlgn val="ctr"/>
        <c:lblOffset val="100"/>
        <c:tickLblSkip val="4"/>
        <c:tickMarkSkip val="4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rgbClr val="ECEDF1"/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 i="0">
                <a:solidFill>
                  <a:srgbClr val="5A6B64"/>
                </a:solidFill>
                <a:latin typeface="Geist Mono"/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legend>
      <c:legendPos val="b"/>
      <c:layout/>
      <c:overlay val="0"/>
      <c:txPr>
        <a:bodyPr/>
        <a:lstStyle/>
        <a:p>
          <a:pPr>
            <a:defRPr sz="1050" b="0" i="0">
              <a:solidFill>
                <a:srgbClr val="5A6B64"/>
              </a:solidFill>
              <a:latin typeface="Geist"/>
            </a:defRPr>
          </a:pPr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50" b="0" i="0">
          <a:solidFill>
            <a:srgbClr val="5A6B64"/>
          </a:solidFill>
          <a:latin typeface="Geist Mono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200" b="0" i="0">
                <a:solidFill>
                  <a:srgbClr val="0B1F1A"/>
                </a:solidFill>
                <a:latin typeface="Instrument Serif"/>
              </a:rPr>
              <a:t>Northwind Dental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566928" y="987552"/>
            <a:ext cx="1105783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66928" y="1874520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 spc="150">
                <a:solidFill>
                  <a:srgbClr val="0E7C66"/>
                </a:solidFill>
                <a:latin typeface="Geist Mono"/>
              </a:rPr>
              <a:t>CAMPAIGN DEEP DIVE · SEPTEMBER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258568"/>
            <a:ext cx="10789920" cy="16337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000" b="0" i="1">
                <a:solidFill>
                  <a:srgbClr val="0E7C66"/>
                </a:solidFill>
                <a:latin typeface="Instrument Serif"/>
              </a:rPr>
              <a:t>Emergency dentist exact</a:t>
            </a:r>
            <a:r>
              <a:rPr sz="5000" b="0" i="0">
                <a:solidFill>
                  <a:srgbClr val="0B1F1A"/>
                </a:solidFill>
                <a:latin typeface="Instrument Serif"/>
              </a:rPr>
              <a:t> grew 18% to 106 leads.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983736"/>
            <a:ext cx="95097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0" i="0">
                <a:solidFill>
                  <a:srgbClr val="5A6B64"/>
                </a:solidFill>
                <a:latin typeface="Geist"/>
              </a:rPr>
              <a:t>9% of all leads in the period, #1 of 38 campaigns. Most came through google / cpc and landed on /emergency-dentist.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4715256"/>
            <a:ext cx="10515600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0" i="0">
                <a:solidFill>
                  <a:srgbClr val="5A6B64"/>
                </a:solidFill>
                <a:latin typeface="Geist"/>
              </a:rPr>
              <a:t>northwinddental.com  ·  utm_campaign: emergency_dentist_exact  ·  30 days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5806440"/>
            <a:ext cx="252907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Oval 8"/>
          <p:cNvSpPr/>
          <p:nvPr/>
        </p:nvSpPr>
        <p:spPr>
          <a:xfrm>
            <a:off x="681228" y="591159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8" y="5806440"/>
            <a:ext cx="225475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0B1F1A"/>
                </a:solidFill>
                <a:latin typeface="Geist"/>
              </a:rPr>
              <a:t>UTM Grabber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64538" y="5806440"/>
            <a:ext cx="252907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106 leads of 1,120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187446" y="5806440"/>
            <a:ext cx="249351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Oval 12"/>
          <p:cNvSpPr/>
          <p:nvPr/>
        </p:nvSpPr>
        <p:spPr>
          <a:xfrm>
            <a:off x="3301746" y="591159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461766" y="5806440"/>
            <a:ext cx="221919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0B1F1A"/>
                </a:solidFill>
                <a:latin typeface="Geist"/>
              </a:rPr>
              <a:t>Sample data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45686" y="5806440"/>
            <a:ext cx="249351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THE VERDICT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Verdict: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scale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 it.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475232"/>
            <a:ext cx="2641016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ectangle 4"/>
          <p:cNvSpPr/>
          <p:nvPr/>
        </p:nvSpPr>
        <p:spPr>
          <a:xfrm>
            <a:off x="572414" y="1480718"/>
            <a:ext cx="2630043" cy="1474013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566928" y="2949245"/>
            <a:ext cx="2641016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68096" y="1612392"/>
            <a:ext cx="2238680" cy="1291133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4600" b="0" i="1">
                <a:solidFill>
                  <a:srgbClr val="0B1F1A"/>
                </a:solidFill>
                <a:latin typeface="Instrument Serif"/>
              </a:rPr>
              <a:t>106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8096" y="3022397"/>
            <a:ext cx="141572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LEADS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909496" y="3022397"/>
            <a:ext cx="109728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850" b="0" i="0">
                <a:solidFill>
                  <a:srgbClr val="1D7A4A"/>
                </a:solidFill>
                <a:latin typeface="Geist Mono"/>
              </a:rPr>
              <a:t>▲ +18%</a:t>
            </a:r>
          </a:p>
        </p:txBody>
      </p:sp>
      <p:sp>
        <p:nvSpPr>
          <p:cNvPr id="10" name="Rectangle 9"/>
          <p:cNvSpPr/>
          <p:nvPr/>
        </p:nvSpPr>
        <p:spPr>
          <a:xfrm>
            <a:off x="3372536" y="1475232"/>
            <a:ext cx="2641016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ectangle 10"/>
          <p:cNvSpPr/>
          <p:nvPr/>
        </p:nvSpPr>
        <p:spPr>
          <a:xfrm>
            <a:off x="3378022" y="1480718"/>
            <a:ext cx="2630043" cy="1474013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2" name="Connector 11"/>
          <p:cNvCxnSpPr/>
          <p:nvPr/>
        </p:nvCxnSpPr>
        <p:spPr>
          <a:xfrm>
            <a:off x="3372536" y="2949245"/>
            <a:ext cx="2641016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573704" y="1612392"/>
            <a:ext cx="2238680" cy="1291133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4600" b="0" i="1">
                <a:solidFill>
                  <a:srgbClr val="0B1F1A"/>
                </a:solidFill>
                <a:latin typeface="Instrument Serif"/>
              </a:rPr>
              <a:t>9%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73704" y="3022397"/>
            <a:ext cx="141572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SHARE OF ALL LEADS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15104" y="3022397"/>
            <a:ext cx="109728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850" b="0" i="0">
                <a:solidFill>
                  <a:srgbClr val="5A6B64"/>
                </a:solidFill>
                <a:latin typeface="Geist Mono"/>
              </a:rPr>
              <a:t>Flat vs August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178144" y="1475232"/>
            <a:ext cx="2641016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ectangle 16"/>
          <p:cNvSpPr/>
          <p:nvPr/>
        </p:nvSpPr>
        <p:spPr>
          <a:xfrm>
            <a:off x="6183630" y="1480718"/>
            <a:ext cx="2630043" cy="1474013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8" name="Connector 17"/>
          <p:cNvCxnSpPr/>
          <p:nvPr/>
        </p:nvCxnSpPr>
        <p:spPr>
          <a:xfrm>
            <a:off x="6178144" y="2949245"/>
            <a:ext cx="2641015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379312" y="1612392"/>
            <a:ext cx="2238680" cy="1291133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4600" b="0" i="1">
                <a:solidFill>
                  <a:srgbClr val="0B1F1A"/>
                </a:solidFill>
                <a:latin typeface="Instrument Serif"/>
              </a:rPr>
              <a:t>30 of 30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79312" y="3022397"/>
            <a:ext cx="141572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ACTIVE DAYS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983751" y="1475232"/>
            <a:ext cx="2641016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ectangle 21"/>
          <p:cNvSpPr/>
          <p:nvPr/>
        </p:nvSpPr>
        <p:spPr>
          <a:xfrm>
            <a:off x="8989238" y="1480718"/>
            <a:ext cx="2630043" cy="1474013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3" name="Connector 22"/>
          <p:cNvCxnSpPr/>
          <p:nvPr/>
        </p:nvCxnSpPr>
        <p:spPr>
          <a:xfrm>
            <a:off x="8983751" y="2949245"/>
            <a:ext cx="2641016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9184919" y="1612392"/>
            <a:ext cx="2238680" cy="1291133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4600" b="0" i="1">
                <a:solidFill>
                  <a:srgbClr val="0B1F1A"/>
                </a:solidFill>
                <a:latin typeface="Instrument Serif"/>
              </a:rPr>
              <a:t>27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84919" y="3022397"/>
            <a:ext cx="141572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LAST 7 DAYS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326319" y="3022397"/>
            <a:ext cx="109728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850" b="0" i="0">
                <a:solidFill>
                  <a:srgbClr val="1D7A4A"/>
                </a:solidFill>
                <a:latin typeface="Geist Mono"/>
              </a:rPr>
              <a:t>▲ +9%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66928" y="4126992"/>
            <a:ext cx="11057839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rgbClr val="5A6B64"/>
                </a:solidFill>
                <a:latin typeface="Geist"/>
              </a:rPr>
              <a:t>Emergency dentist exact grew 18% against August (90 to 106 leads).</a:t>
            </a:r>
          </a:p>
          <a:p>
            <a:pPr algn="l">
              <a:lnSpc>
                <a:spcPct val="115000"/>
              </a:lnSpc>
              <a:spcBef>
                <a:spcPts val="770"/>
              </a:spcBef>
            </a:pPr>
            <a:r>
              <a:rPr sz="1400" b="0" i="0">
                <a:solidFill>
                  <a:srgbClr val="5A6B64"/>
                </a:solidFill>
                <a:latin typeface="Geist"/>
              </a:rPr>
              <a:t>The second half of the period brought 52 leads against 54 in the first half.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Campaign deep dive, Northwind Dental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2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VOLUME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How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Emergency dentist exact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 moved, day by day.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5A6B64"/>
                </a:solidFill>
                <a:latin typeface="Geist"/>
              </a:rPr>
              <a:t>This campaign against the average of the other 37 campaigns, per day.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04416"/>
            <a:ext cx="11057839" cy="4431792"/>
          </a:xfrm>
          <a:prstGeom prst="roundRect">
            <a:avLst>
              <a:gd name="adj" fmla="val 82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5528" y="2033016"/>
            <a:ext cx="1060063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0B1F1A"/>
                </a:solidFill>
                <a:latin typeface="Instrument Serif"/>
              </a:rPr>
              <a:t>Leads per </a:t>
            </a:r>
            <a:r>
              <a:rPr sz="1400" b="0" i="1">
                <a:solidFill>
                  <a:srgbClr val="0E7C66"/>
                </a:solidFill>
                <a:latin typeface="Instrument Serif"/>
              </a:rPr>
              <a:t>day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795528" y="2417064"/>
          <a:ext cx="10600639" cy="3316224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95528" y="5788152"/>
            <a:ext cx="1060063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5A6B64"/>
                </a:solidFill>
                <a:latin typeface="Geist"/>
              </a:rPr>
              <a:t>Peak of 8 leads on Sep 11. Leads arrived on 30 of 30 days. The dashed line is all other campaign leads divided by 37 campaigns.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Campaign deep dive, Northwind Dental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3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SOURCES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Where its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leads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 came from.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5A6B64"/>
                </a:solidFill>
                <a:latin typeface="Geist"/>
              </a:rPr>
              <a:t>Every lead came through google / cpc. Below: the channel that first brought each lead to the site.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04416"/>
            <a:ext cx="7086600" cy="4431792"/>
          </a:xfrm>
          <a:prstGeom prst="roundRect">
            <a:avLst>
              <a:gd name="adj" fmla="val 82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5528" y="2124456"/>
            <a:ext cx="64389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0B1F1A"/>
                </a:solidFill>
                <a:latin typeface="Geist"/>
              </a:rPr>
              <a:t>Paid</a:t>
            </a:r>
          </a:p>
        </p:txBody>
      </p:sp>
      <p:sp>
        <p:nvSpPr>
          <p:cNvPr id="7" name="Rectangle 6"/>
          <p:cNvSpPr/>
          <p:nvPr/>
        </p:nvSpPr>
        <p:spPr>
          <a:xfrm>
            <a:off x="1530858" y="2170176"/>
            <a:ext cx="4751070" cy="182880"/>
          </a:xfrm>
          <a:prstGeom prst="rect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6391656" y="212445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0B1F1A"/>
                </a:solidFill>
                <a:latin typeface="Geist"/>
              </a:rPr>
              <a:t>87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59626" y="212445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5A6B64"/>
                </a:solidFill>
                <a:latin typeface="Geist"/>
              </a:rPr>
              <a:t>82%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528" y="2581656"/>
            <a:ext cx="64389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0B1F1A"/>
                </a:solidFill>
                <a:latin typeface="Geist"/>
              </a:rPr>
              <a:t>Organic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530858" y="2627376"/>
            <a:ext cx="1037590" cy="182880"/>
          </a:xfrm>
          <a:prstGeom prst="rect">
            <a:avLst/>
          </a:prstGeom>
          <a:solidFill>
            <a:srgbClr val="C9C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6391656" y="258165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0B1F1A"/>
                </a:solidFill>
                <a:latin typeface="Geist"/>
              </a:rPr>
              <a:t>19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38036" y="258165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5A6B64"/>
                </a:solidFill>
                <a:latin typeface="Geist"/>
              </a:rPr>
              <a:t>18%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5528" y="5788152"/>
            <a:ext cx="6629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5A6B64"/>
                </a:solidFill>
                <a:latin typeface="Geist"/>
              </a:rPr>
              <a:t>First-touch channel of the leads this campaign converted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836408" y="1804416"/>
            <a:ext cx="3788359" cy="4431792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ectangle 15"/>
          <p:cNvSpPr/>
          <p:nvPr/>
        </p:nvSpPr>
        <p:spPr>
          <a:xfrm>
            <a:off x="7841894" y="1809902"/>
            <a:ext cx="3777386" cy="132588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7" name="Connector 16"/>
          <p:cNvCxnSpPr/>
          <p:nvPr/>
        </p:nvCxnSpPr>
        <p:spPr>
          <a:xfrm>
            <a:off x="7836408" y="3130296"/>
            <a:ext cx="378835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8092440" y="2060448"/>
            <a:ext cx="3276295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80">
                <a:solidFill>
                  <a:srgbClr val="0E7C66"/>
                </a:solidFill>
                <a:latin typeface="Geist Mono"/>
              </a:rPr>
              <a:t>FIRST TOUCH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92440" y="2353056"/>
            <a:ext cx="3276295" cy="645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0" i="0">
                <a:solidFill>
                  <a:srgbClr val="0B1F1A"/>
                </a:solidFill>
                <a:latin typeface="Instrument Serif"/>
              </a:rPr>
              <a:t>Most of these journeys started on </a:t>
            </a:r>
            <a:r>
              <a:rPr sz="2000" b="0" i="1">
                <a:solidFill>
                  <a:srgbClr val="0E7C66"/>
                </a:solidFill>
                <a:latin typeface="Instrument Serif"/>
              </a:rPr>
              <a:t>paid</a:t>
            </a:r>
            <a:r>
              <a:rPr sz="2000" b="0" i="0">
                <a:solidFill>
                  <a:srgbClr val="0B1F1A"/>
                </a:solidFill>
                <a:latin typeface="Instrument Serif"/>
              </a:rPr>
              <a:t> too.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92440" y="3313176"/>
            <a:ext cx="3276295" cy="26670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300" b="0" i="0">
                <a:solidFill>
                  <a:srgbClr val="5A6B64"/>
                </a:solidFill>
                <a:latin typeface="Geist"/>
              </a:rPr>
              <a:t>87 of 106 leads started and finished on the same channel; 19 were warmed up elsewhere first.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Campaign deep dive, Northwind Dental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4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ADS AND PAGES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Which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ads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 and pages did the work.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5A6B64"/>
                </a:solidFill>
                <a:latin typeface="Geist"/>
              </a:rPr>
              <a:t>Ads are utm_content values. Pages are where the visit started, without query strings.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758696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0B1F1A"/>
                </a:solidFill>
                <a:latin typeface="Instrument Serif"/>
              </a:rPr>
              <a:t>Leads by </a:t>
            </a:r>
            <a:r>
              <a:rPr sz="1400" b="0" i="1">
                <a:solidFill>
                  <a:srgbClr val="0E7C66"/>
                </a:solidFill>
                <a:latin typeface="Instrument Serif"/>
              </a:rPr>
              <a:t>ad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2170176"/>
          <a:ext cx="11057840" cy="1426464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654740"/>
                <a:gridCol w="2909958"/>
                <a:gridCol w="2909958"/>
                <a:gridCol w="1454979"/>
                <a:gridCol w="1454979"/>
                <a:gridCol w="1673226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AD (UTM_CONTENT)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SHARE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CHANGE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MOMENTUM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rsa_same_day_emergency_care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59%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D7A4A"/>
                          </a:solidFill>
                          <a:latin typeface="Geist"/>
                        </a:rPr>
                        <a:t>▲ +21%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rsa_open_late_tonight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41%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D7A4A"/>
                          </a:solidFill>
                          <a:latin typeface="Geist"/>
                        </a:rPr>
                        <a:t>▲ +13%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223066" y="276453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63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817426" y="2837688"/>
            <a:ext cx="2132718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4817426" y="2837688"/>
            <a:ext cx="2132718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Oval 9"/>
          <p:cNvSpPr/>
          <p:nvPr/>
        </p:nvSpPr>
        <p:spPr>
          <a:xfrm>
            <a:off x="10052126" y="2846832"/>
            <a:ext cx="73152" cy="73152"/>
          </a:xfrm>
          <a:prstGeom prst="ellipse">
            <a:avLst/>
          </a:prstGeom>
          <a:solidFill>
            <a:srgbClr val="5A6B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180142" y="2764536"/>
            <a:ext cx="1490346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5A6B64"/>
                </a:solidFill>
                <a:latin typeface="Geist"/>
              </a:rPr>
              <a:t>Steady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23066" y="324002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43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817426" y="3313176"/>
            <a:ext cx="2132718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4817426" y="3313176"/>
            <a:ext cx="1455664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Oval 14"/>
          <p:cNvSpPr/>
          <p:nvPr/>
        </p:nvSpPr>
        <p:spPr>
          <a:xfrm>
            <a:off x="10052126" y="3322320"/>
            <a:ext cx="73152" cy="73152"/>
          </a:xfrm>
          <a:prstGeom prst="ellipse">
            <a:avLst/>
          </a:prstGeom>
          <a:solidFill>
            <a:srgbClr val="5A6B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180142" y="3240024"/>
            <a:ext cx="1490346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5A6B64"/>
                </a:solidFill>
                <a:latin typeface="Geist"/>
              </a:rPr>
              <a:t>Steady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5A6B64"/>
                </a:solidFill>
                <a:latin typeface="Geist"/>
              </a:rPr>
              <a:t>Every lead carried a utm_content value.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Campaign deep dive, Northwind Dental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5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Leads by landing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page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66928" y="1371600"/>
          <a:ext cx="11057840" cy="950976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913033"/>
                <a:gridCol w="4057923"/>
                <a:gridCol w="4057923"/>
                <a:gridCol w="2028961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LANDING PAGE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SHARE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/emergency-dentist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100%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629323" y="196596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106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23683" y="2039112"/>
            <a:ext cx="3280683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6223683" y="2039112"/>
            <a:ext cx="3280683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5A6B64"/>
                </a:solidFill>
                <a:latin typeface="Geist"/>
              </a:rPr>
              <a:t>Leads per page, not conversion rates: pages with more visits will show more leads.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Campaign deep dive, Northwind Dental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6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What to do with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Emergency dentist exact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475232"/>
            <a:ext cx="543748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ectangle 4"/>
          <p:cNvSpPr/>
          <p:nvPr/>
        </p:nvSpPr>
        <p:spPr>
          <a:xfrm>
            <a:off x="572414" y="1480718"/>
            <a:ext cx="5426507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566928" y="2389632"/>
            <a:ext cx="5437480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04672" y="165811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THIS MONTH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1886712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Raise the budget on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Emergency dentist exact</a:t>
            </a:r>
            <a:r>
              <a:rPr sz="1700" b="0" i="0">
                <a:solidFill>
                  <a:srgbClr val="0B1F1A"/>
                </a:solidFill>
                <a:latin typeface="Instrument Serif"/>
              </a:rPr>
              <a:t> in steps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2" y="2535936"/>
            <a:ext cx="496199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It grew 18% to 106 leads. Add budget in small steps and stop if lead quality slips.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" y="3340608"/>
            <a:ext cx="91389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C4353A"/>
                </a:solidFill>
                <a:latin typeface="Geist"/>
              </a:rPr>
              <a:t>High impact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10004" y="3340608"/>
            <a:ext cx="10421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Medium effort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87288" y="1475232"/>
            <a:ext cx="543748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ectangle 12"/>
          <p:cNvSpPr/>
          <p:nvPr/>
        </p:nvSpPr>
        <p:spPr>
          <a:xfrm>
            <a:off x="6192774" y="1480718"/>
            <a:ext cx="5426507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4" name="Connector 13"/>
          <p:cNvCxnSpPr/>
          <p:nvPr/>
        </p:nvCxnSpPr>
        <p:spPr>
          <a:xfrm>
            <a:off x="6187288" y="2389632"/>
            <a:ext cx="543747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425032" y="165811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NEXT PERIOD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25032" y="1886712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Re-run this deep dive in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30 days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25032" y="2535936"/>
            <a:ext cx="496199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One more period shows whether Emergency dentist exact's pattern holds.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25032" y="3340608"/>
            <a:ext cx="89230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Low impact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408774" y="3340608"/>
            <a:ext cx="8338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Low effort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Campaign deep dive, Northwind Dental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7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THE CAMPAIGN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2000"/>
              </a:lnSpc>
            </a:pPr>
            <a:r>
              <a:rPr sz="4000" b="0" i="0">
                <a:solidFill>
                  <a:srgbClr val="0B1F1A"/>
                </a:solidFill>
                <a:latin typeface="Instrument Serif"/>
              </a:rPr>
              <a:t>Next: scale </a:t>
            </a:r>
            <a:r>
              <a:rPr sz="4000" b="0" i="1">
                <a:solidFill>
                  <a:srgbClr val="0E7C66"/>
                </a:solidFill>
                <a:latin typeface="Instrument Serif"/>
              </a:rPr>
              <a:t>Emergency dentist exact</a:t>
            </a:r>
            <a:r>
              <a:rPr sz="4000" b="0" i="0">
                <a:solidFill>
                  <a:srgbClr val="0B1F1A"/>
                </a:solidFill>
                <a:latin typeface="Instrument Serif"/>
              </a:rPr>
              <a:t>. It grew 18% to 106 leads.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66928" y="5394960"/>
            <a:ext cx="1105783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66928" y="5468112"/>
            <a:ext cx="54864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1" i="0">
                <a:solidFill>
                  <a:srgbClr val="5A6B64"/>
                </a:solidFill>
                <a:latin typeface="Geist"/>
              </a:rPr>
              <a:t>How we built this report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5715000"/>
            <a:ext cx="11057839" cy="5669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950" b="0" i="0">
                <a:solidFill>
                  <a:srgbClr val="5A6B64"/>
                </a:solidFill>
                <a:latin typeface="Geist"/>
              </a:rPr>
              <a:t>Leads counted where utm_campaign matches “emergency_dentist_exact” (ignoring letter case, spaces and underscores), September 2026.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5A6B64"/>
                </a:solidFill>
                <a:latin typeface="Geist"/>
              </a:rPr>
              <a:t>Change compares with August (90 leads for this campaign).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5A6B64"/>
                </a:solidFill>
                <a:latin typeface="Geist"/>
              </a:rPr>
              <a:t>Momentum and the verdict's second-half test compare the last 15 days with the first 15.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Campaign deep dive, Northwind Dental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