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Emergency dentist exa…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</c:v>
                </c:pt>
                <c:pt idx="1">
                  <c:v>5.0</c:v>
                </c:pt>
                <c:pt idx="2">
                  <c:v>5.0</c:v>
                </c:pt>
                <c:pt idx="3">
                  <c:v>2.0</c:v>
                </c:pt>
                <c:pt idx="4">
                  <c:v>5.0</c:v>
                </c:pt>
                <c:pt idx="5">
                  <c:v>4.0</c:v>
                </c:pt>
                <c:pt idx="6">
                  <c:v>3.0</c:v>
                </c:pt>
                <c:pt idx="7">
                  <c:v>1.0</c:v>
                </c:pt>
                <c:pt idx="8">
                  <c:v>2.0</c:v>
                </c:pt>
                <c:pt idx="9">
                  <c:v>3.0</c:v>
                </c:pt>
                <c:pt idx="10">
                  <c:v>8.0</c:v>
                </c:pt>
                <c:pt idx="11">
                  <c:v>3.0</c:v>
                </c:pt>
                <c:pt idx="12">
                  <c:v>7.0</c:v>
                </c:pt>
                <c:pt idx="13">
                  <c:v>2.0</c:v>
                </c:pt>
                <c:pt idx="14">
                  <c:v>3.0</c:v>
                </c:pt>
                <c:pt idx="15">
                  <c:v>2.0</c:v>
                </c:pt>
                <c:pt idx="16">
                  <c:v>4.0</c:v>
                </c:pt>
                <c:pt idx="17">
                  <c:v>4.0</c:v>
                </c:pt>
                <c:pt idx="18">
                  <c:v>3.0</c:v>
                </c:pt>
                <c:pt idx="19">
                  <c:v>2.0</c:v>
                </c:pt>
                <c:pt idx="20">
                  <c:v>5.0</c:v>
                </c:pt>
                <c:pt idx="21">
                  <c:v>1.0</c:v>
                </c:pt>
                <c:pt idx="22">
                  <c:v>4.0</c:v>
                </c:pt>
                <c:pt idx="23">
                  <c:v>1.0</c:v>
                </c:pt>
                <c:pt idx="24">
                  <c:v>7.0</c:v>
                </c:pt>
                <c:pt idx="25">
                  <c:v>5.0</c:v>
                </c:pt>
                <c:pt idx="26">
                  <c:v>5.0</c:v>
                </c:pt>
                <c:pt idx="27">
                  <c:v>3.0</c:v>
                </c:pt>
                <c:pt idx="28">
                  <c:v>3.0</c:v>
                </c:pt>
                <c:pt idx="29">
                  <c:v>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campaign</c:v>
                </c:pt>
              </c:strCache>
            </c:strRef>
          </c:tx>
          <c:spPr>
            <a:ln w="28575">
              <a:solidFill>
                <a:srgbClr val="C98500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0.73</c:v>
                </c:pt>
                <c:pt idx="1">
                  <c:v>0.59</c:v>
                </c:pt>
                <c:pt idx="2">
                  <c:v>0.65</c:v>
                </c:pt>
                <c:pt idx="3">
                  <c:v>0.65</c:v>
                </c:pt>
                <c:pt idx="4">
                  <c:v>0.38</c:v>
                </c:pt>
                <c:pt idx="5">
                  <c:v>0.3</c:v>
                </c:pt>
                <c:pt idx="6">
                  <c:v>0.27</c:v>
                </c:pt>
                <c:pt idx="7">
                  <c:v>0.84</c:v>
                </c:pt>
                <c:pt idx="8">
                  <c:v>0.95</c:v>
                </c:pt>
                <c:pt idx="9">
                  <c:v>0.95</c:v>
                </c:pt>
                <c:pt idx="10">
                  <c:v>0.59</c:v>
                </c:pt>
                <c:pt idx="11">
                  <c:v>0.38</c:v>
                </c:pt>
                <c:pt idx="12">
                  <c:v>0.24</c:v>
                </c:pt>
                <c:pt idx="13">
                  <c:v>0.97</c:v>
                </c:pt>
                <c:pt idx="14">
                  <c:v>0.81</c:v>
                </c:pt>
                <c:pt idx="15">
                  <c:v>0.65</c:v>
                </c:pt>
                <c:pt idx="16">
                  <c:v>0.68</c:v>
                </c:pt>
                <c:pt idx="17">
                  <c:v>0.54</c:v>
                </c:pt>
                <c:pt idx="18">
                  <c:v>0.35</c:v>
                </c:pt>
                <c:pt idx="19">
                  <c:v>0.19</c:v>
                </c:pt>
                <c:pt idx="20">
                  <c:v>0.65</c:v>
                </c:pt>
                <c:pt idx="21">
                  <c:v>0.59</c:v>
                </c:pt>
                <c:pt idx="22">
                  <c:v>0.95</c:v>
                </c:pt>
                <c:pt idx="23">
                  <c:v>0.78</c:v>
                </c:pt>
                <c:pt idx="24">
                  <c:v>0.62</c:v>
                </c:pt>
                <c:pt idx="25">
                  <c:v>0.16</c:v>
                </c:pt>
                <c:pt idx="26">
                  <c:v>0.27</c:v>
                </c:pt>
                <c:pt idx="27">
                  <c:v>0.7</c:v>
                </c:pt>
                <c:pt idx="28">
                  <c:v>0.51</c:v>
                </c:pt>
                <c:pt idx="29">
                  <c:v>0.76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Campaign deep dive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51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grew 18% to 106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9% of all leads in the period, #1 of 38 campaigns. Most came through google / cpc and landed on /emergency-dentist.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48488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21056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48488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106 leads of 1,120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43250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257550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17570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910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verdict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Verdict: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scale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+18%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5500"/>
                </a:moveTo>
                <a:lnTo>
                  <a:pt x="844" y="2357"/>
                </a:lnTo>
                <a:lnTo>
                  <a:pt x="1688" y="2357"/>
                </a:lnTo>
                <a:lnTo>
                  <a:pt x="2532" y="4714"/>
                </a:lnTo>
                <a:lnTo>
                  <a:pt x="3376" y="2357"/>
                </a:lnTo>
                <a:lnTo>
                  <a:pt x="4221" y="3143"/>
                </a:lnTo>
                <a:lnTo>
                  <a:pt x="5065" y="3929"/>
                </a:lnTo>
                <a:lnTo>
                  <a:pt x="5909" y="5500"/>
                </a:lnTo>
                <a:lnTo>
                  <a:pt x="6753" y="4714"/>
                </a:lnTo>
                <a:lnTo>
                  <a:pt x="7598" y="3929"/>
                </a:lnTo>
                <a:lnTo>
                  <a:pt x="8442" y="0"/>
                </a:lnTo>
                <a:lnTo>
                  <a:pt x="9286" y="3929"/>
                </a:lnTo>
                <a:lnTo>
                  <a:pt x="10130" y="786"/>
                </a:lnTo>
                <a:lnTo>
                  <a:pt x="10974" y="4714"/>
                </a:lnTo>
                <a:lnTo>
                  <a:pt x="11819" y="3929"/>
                </a:lnTo>
                <a:lnTo>
                  <a:pt x="12663" y="4714"/>
                </a:lnTo>
                <a:lnTo>
                  <a:pt x="13507" y="3143"/>
                </a:lnTo>
                <a:lnTo>
                  <a:pt x="14351" y="3143"/>
                </a:lnTo>
                <a:lnTo>
                  <a:pt x="15196" y="3929"/>
                </a:lnTo>
                <a:lnTo>
                  <a:pt x="16040" y="4714"/>
                </a:lnTo>
                <a:lnTo>
                  <a:pt x="16884" y="2357"/>
                </a:lnTo>
                <a:lnTo>
                  <a:pt x="17728" y="5500"/>
                </a:lnTo>
                <a:lnTo>
                  <a:pt x="18572" y="3143"/>
                </a:lnTo>
                <a:lnTo>
                  <a:pt x="19417" y="5500"/>
                </a:lnTo>
                <a:lnTo>
                  <a:pt x="20261" y="786"/>
                </a:lnTo>
                <a:lnTo>
                  <a:pt x="21105" y="2357"/>
                </a:lnTo>
                <a:lnTo>
                  <a:pt x="21949" y="2357"/>
                </a:lnTo>
                <a:lnTo>
                  <a:pt x="22794" y="3929"/>
                </a:lnTo>
                <a:lnTo>
                  <a:pt x="23638" y="3929"/>
                </a:lnTo>
                <a:lnTo>
                  <a:pt x="24482" y="3929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5500"/>
                </a:moveTo>
                <a:lnTo>
                  <a:pt x="844" y="2357"/>
                </a:lnTo>
                <a:lnTo>
                  <a:pt x="1688" y="2357"/>
                </a:lnTo>
                <a:lnTo>
                  <a:pt x="2532" y="4714"/>
                </a:lnTo>
                <a:lnTo>
                  <a:pt x="3376" y="2357"/>
                </a:lnTo>
                <a:lnTo>
                  <a:pt x="4221" y="3143"/>
                </a:lnTo>
                <a:lnTo>
                  <a:pt x="5065" y="3929"/>
                </a:lnTo>
                <a:lnTo>
                  <a:pt x="5909" y="5500"/>
                </a:lnTo>
                <a:lnTo>
                  <a:pt x="6753" y="4714"/>
                </a:lnTo>
                <a:lnTo>
                  <a:pt x="7598" y="3929"/>
                </a:lnTo>
                <a:lnTo>
                  <a:pt x="8442" y="0"/>
                </a:lnTo>
                <a:lnTo>
                  <a:pt x="9286" y="3929"/>
                </a:lnTo>
                <a:lnTo>
                  <a:pt x="10130" y="786"/>
                </a:lnTo>
                <a:lnTo>
                  <a:pt x="10974" y="4714"/>
                </a:lnTo>
                <a:lnTo>
                  <a:pt x="11819" y="3929"/>
                </a:lnTo>
                <a:lnTo>
                  <a:pt x="12663" y="4714"/>
                </a:lnTo>
                <a:lnTo>
                  <a:pt x="13507" y="3143"/>
                </a:lnTo>
                <a:lnTo>
                  <a:pt x="14351" y="3143"/>
                </a:lnTo>
                <a:lnTo>
                  <a:pt x="15196" y="3929"/>
                </a:lnTo>
                <a:lnTo>
                  <a:pt x="16040" y="4714"/>
                </a:lnTo>
                <a:lnTo>
                  <a:pt x="16884" y="2357"/>
                </a:lnTo>
                <a:lnTo>
                  <a:pt x="17728" y="5500"/>
                </a:lnTo>
                <a:lnTo>
                  <a:pt x="18572" y="3143"/>
                </a:lnTo>
                <a:lnTo>
                  <a:pt x="19417" y="5500"/>
                </a:lnTo>
                <a:lnTo>
                  <a:pt x="20261" y="786"/>
                </a:lnTo>
                <a:lnTo>
                  <a:pt x="21105" y="2357"/>
                </a:lnTo>
                <a:lnTo>
                  <a:pt x="21949" y="2357"/>
                </a:lnTo>
                <a:lnTo>
                  <a:pt x="22794" y="3929"/>
                </a:lnTo>
                <a:lnTo>
                  <a:pt x="23638" y="3929"/>
                </a:lnTo>
                <a:lnTo>
                  <a:pt x="24482" y="3929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497145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Share of all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Active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99488"/>
            <a:ext cx="2238680" cy="628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300" b="1" i="0">
                <a:solidFill>
                  <a:srgbClr val="F3F5F8"/>
                </a:solidFill>
                <a:latin typeface="Barlow Condensed"/>
              </a:rPr>
              <a:t>30 of 30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Last 7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+9%  vs its weekly average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415747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Emergency dentist exact grew 18% against August (90 to 106 leads).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The second half of the period brought 52 leads against 54 in the first half.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moved, day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This campaign against the average of the other 37 campaigns, per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47544"/>
          <a:ext cx="10600639" cy="328574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Peak of 8 leads on Sep 11. Leads arrived on 30 of 30 days. The dashed line is all other campaign leads divided by 37 campaigns.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its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came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Every lead came through google / cpc. Below: the channel that first brought each lead to the site.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54936"/>
            <a:ext cx="64556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Paid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32534" y="2200656"/>
            <a:ext cx="474939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1532534" y="2200656"/>
            <a:ext cx="4749394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549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87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53174" y="21549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82%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612136"/>
            <a:ext cx="64556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Organic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32534" y="2657856"/>
            <a:ext cx="4749394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1532534" y="2657856"/>
            <a:ext cx="1037224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6121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8486" y="26121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First-touch channel of the leads this campaign converted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First touch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F3F5F8"/>
                </a:solidFill>
                <a:latin typeface="Barlow"/>
              </a:rPr>
              <a:t>Most of these journeys started on </a:t>
            </a:r>
            <a:r>
              <a:rPr sz="2000" b="1" i="0">
                <a:solidFill>
                  <a:srgbClr val="47A58E"/>
                </a:solidFill>
                <a:latin typeface="Barlow"/>
              </a:rPr>
              <a:t>paid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too.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87 of 106 leads started and finished on the same channel; 19 were warmed up elsewhere first.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Ads and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and pages did the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Ads are utm_content values. Pages are where the visit started, without query strings.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8917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ad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200656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654740"/>
                <a:gridCol w="2909958"/>
                <a:gridCol w="2909958"/>
                <a:gridCol w="1454979"/>
                <a:gridCol w="1454979"/>
                <a:gridCol w="167322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Ad (utm_content)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rsa_same_day_emergency_care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rsa_open_late_tonight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066" y="27950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7426" y="286816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817426" y="286816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042982" y="2804160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042982" y="2804160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3066" y="32705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17426" y="3343656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817426" y="3343656"/>
            <a:ext cx="145566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042982" y="3279648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42982" y="3279648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Every lead carried a utm_content value.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landing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95097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913033"/>
                <a:gridCol w="4057923"/>
                <a:gridCol w="4057923"/>
                <a:gridCol w="202896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2932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page, not conversion rates: pages with more visits will show more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with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Raise the budget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in steps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It grew 18% to 106 leads. Add budget in small steps and stop if lead quality slips.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Next period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Re-run this deep dive in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30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One more period shows whether Emergency dentist exact's pattern holds.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3041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3041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campaign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scale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Emergency dentist exact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grew 18% to 106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106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Share of all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9%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Active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30 of 30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Verdict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Scale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Busiest day: Sep 11 with 8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Top ad: rsa_same_day_emergency_care with 63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Top landing page: /emergency-dentist with 106 leads.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Leads counted where utm_campaign matches “emergency_dentist_exact” (ignoring letter case, spaces and underscores),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Change compares with August (90 leads for this campaign).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Momentum and the verdict's second-half test compare the last 15 days with the first 15.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Campaign deep dive,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