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Rubik" charset="0"/>
      <p:regular r:id="rId14"/>
      <p:bold r:id="rId15"/>
    </p:embeddedFont>
    <p:embeddedFont>
      <p:font typeface="Work Sans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noFill/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Meta Ads + Google Ads today</c:v>
                </c:pt>
                <c:pt idx="1">
                  <c:v>Less from Meta Ads</c:v>
                </c:pt>
                <c:pt idx="2">
                  <c:v>Added in Google Ads</c:v>
                </c:pt>
                <c:pt idx="3">
                  <c:v>With the shift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645.0</c:v>
                </c:pt>
                <c:pt idx="2">
                  <c:v>645.0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Work Sans"/>
                      </a:rPr>
                      <a:t>702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Work Sans"/>
                      </a:rPr>
                      <a:t>674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Meta Ads + Google Ads today</c:v>
                </c:pt>
                <c:pt idx="1">
                  <c:v>Less from Meta Ads</c:v>
                </c:pt>
                <c:pt idx="2">
                  <c:v>Added in Google Ads</c:v>
                </c:pt>
                <c:pt idx="3">
                  <c:v>With the shift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702.0</c:v>
                </c:pt>
                <c:pt idx="1">
                  <c:v>0</c:v>
                </c:pt>
                <c:pt idx="2">
                  <c:v>0</c:v>
                </c:pt>
                <c:pt idx="3">
                  <c:v>674.0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Increase</c:v>
                </c:pt>
              </c:strCache>
            </c:strRef>
          </c:tx>
          <c:spPr>
            <a:solidFill>
              <a:srgbClr val="0B7A3B"/>
            </a:solidFill>
            <a:ln>
              <a:noFill/>
            </a:ln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Work Sans"/>
                      </a:rPr>
                      <a:t>+30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Meta Ads + Google Ads today</c:v>
                </c:pt>
                <c:pt idx="1">
                  <c:v>Less from Meta Ads</c:v>
                </c:pt>
                <c:pt idx="2">
                  <c:v>Added in Google Ads</c:v>
                </c:pt>
                <c:pt idx="3">
                  <c:v>With the shift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30.0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Decrease</c:v>
                </c:pt>
              </c:strCache>
            </c:strRef>
          </c:tx>
          <c:spPr>
            <a:solidFill>
              <a:srgbClr val="C0322B"/>
            </a:solidFill>
            <a:ln>
              <a:noFill/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Work Sans"/>
                      </a:rPr>
                      <a:t>−57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Meta Ads + Google Ads today</c:v>
                </c:pt>
                <c:pt idx="1">
                  <c:v>Less from Meta Ads</c:v>
                </c:pt>
                <c:pt idx="2">
                  <c:v>Added in Google Ads</c:v>
                </c:pt>
                <c:pt idx="3">
                  <c:v>With the shift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57.0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E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51028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51028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Budget simulator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51612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51612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24338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0" i="0">
                <a:solidFill>
                  <a:srgbClr val="FFFFFF"/>
                </a:solidFill>
                <a:latin typeface="Rubik"/>
              </a:rPr>
              <a:t>Moving 20% from Meta Ads to </a:t>
            </a:r>
            <a:r>
              <a:rPr sz="5000" b="1" i="0">
                <a:solidFill>
                  <a:srgbClr val="FFFFFF"/>
                </a:solidFill>
                <a:latin typeface="Rubik"/>
              </a:rPr>
              <a:t>Google Ads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would cost 17 to 38 leads.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43815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Meta Ads brought 287 leads and Google Ads brought 415 leads in September. Spend: $9,100 on Meta Ads, $18.8K on Google Ads.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19125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9169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1912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78810" y="5522976"/>
            <a:ext cx="222300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293110" y="5628132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53130" y="5522976"/>
            <a:ext cx="19486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Google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83710" y="5522976"/>
            <a:ext cx="22230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$18.8K spend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93258" y="5522976"/>
            <a:ext cx="209473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5607558" y="5628132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767578" y="5522976"/>
            <a:ext cx="18204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Meta 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74968" y="5522976"/>
            <a:ext cx="2094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$9,100 spend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679436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7793736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953756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74506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assumption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Real cost per lead, with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saturation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built in.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Leads today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1,120</a:t>
            </a:r>
          </a:p>
        </p:txBody>
      </p:sp>
      <p:sp>
        <p:nvSpPr>
          <p:cNvPr id="7" name="Freeform 6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925"/>
                </a:moveTo>
                <a:lnTo>
                  <a:pt x="844" y="2200"/>
                </a:lnTo>
                <a:lnTo>
                  <a:pt x="1688" y="2612"/>
                </a:lnTo>
                <a:lnTo>
                  <a:pt x="2532" y="1925"/>
                </a:lnTo>
                <a:lnTo>
                  <a:pt x="3376" y="4812"/>
                </a:lnTo>
                <a:lnTo>
                  <a:pt x="4221" y="4950"/>
                </a:lnTo>
                <a:lnTo>
                  <a:pt x="5065" y="4950"/>
                </a:lnTo>
                <a:lnTo>
                  <a:pt x="5909" y="1375"/>
                </a:lnTo>
                <a:lnTo>
                  <a:pt x="6753" y="0"/>
                </a:lnTo>
                <a:lnTo>
                  <a:pt x="7598" y="275"/>
                </a:lnTo>
                <a:lnTo>
                  <a:pt x="8442" y="2337"/>
                </a:lnTo>
                <a:lnTo>
                  <a:pt x="9286" y="4400"/>
                </a:lnTo>
                <a:lnTo>
                  <a:pt x="10130" y="4812"/>
                </a:lnTo>
                <a:lnTo>
                  <a:pt x="10974" y="550"/>
                </a:lnTo>
                <a:lnTo>
                  <a:pt x="11819" y="1375"/>
                </a:lnTo>
                <a:lnTo>
                  <a:pt x="12663" y="1650"/>
                </a:lnTo>
                <a:lnTo>
                  <a:pt x="13507" y="1512"/>
                </a:lnTo>
                <a:lnTo>
                  <a:pt x="14351" y="2887"/>
                </a:lnTo>
                <a:lnTo>
                  <a:pt x="15196" y="3850"/>
                </a:lnTo>
                <a:lnTo>
                  <a:pt x="16040" y="5362"/>
                </a:lnTo>
                <a:lnTo>
                  <a:pt x="16884" y="2062"/>
                </a:lnTo>
                <a:lnTo>
                  <a:pt x="17728" y="2200"/>
                </a:lnTo>
                <a:lnTo>
                  <a:pt x="18572" y="137"/>
                </a:lnTo>
                <a:lnTo>
                  <a:pt x="19417" y="1375"/>
                </a:lnTo>
                <a:lnTo>
                  <a:pt x="20261" y="2337"/>
                </a:lnTo>
                <a:lnTo>
                  <a:pt x="21105" y="5500"/>
                </a:lnTo>
                <a:lnTo>
                  <a:pt x="21949" y="5087"/>
                </a:lnTo>
                <a:lnTo>
                  <a:pt x="22794" y="1650"/>
                </a:lnTo>
                <a:lnTo>
                  <a:pt x="23638" y="1787"/>
                </a:lnTo>
                <a:lnTo>
                  <a:pt x="24482" y="1100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925"/>
                </a:moveTo>
                <a:lnTo>
                  <a:pt x="844" y="2200"/>
                </a:lnTo>
                <a:lnTo>
                  <a:pt x="1688" y="2612"/>
                </a:lnTo>
                <a:lnTo>
                  <a:pt x="2532" y="1925"/>
                </a:lnTo>
                <a:lnTo>
                  <a:pt x="3376" y="4812"/>
                </a:lnTo>
                <a:lnTo>
                  <a:pt x="4221" y="4950"/>
                </a:lnTo>
                <a:lnTo>
                  <a:pt x="5065" y="4950"/>
                </a:lnTo>
                <a:lnTo>
                  <a:pt x="5909" y="1375"/>
                </a:lnTo>
                <a:lnTo>
                  <a:pt x="6753" y="0"/>
                </a:lnTo>
                <a:lnTo>
                  <a:pt x="7598" y="275"/>
                </a:lnTo>
                <a:lnTo>
                  <a:pt x="8442" y="2337"/>
                </a:lnTo>
                <a:lnTo>
                  <a:pt x="9286" y="4400"/>
                </a:lnTo>
                <a:lnTo>
                  <a:pt x="10130" y="4812"/>
                </a:lnTo>
                <a:lnTo>
                  <a:pt x="10974" y="550"/>
                </a:lnTo>
                <a:lnTo>
                  <a:pt x="11819" y="1375"/>
                </a:lnTo>
                <a:lnTo>
                  <a:pt x="12663" y="1650"/>
                </a:lnTo>
                <a:lnTo>
                  <a:pt x="13507" y="1512"/>
                </a:lnTo>
                <a:lnTo>
                  <a:pt x="14351" y="2887"/>
                </a:lnTo>
                <a:lnTo>
                  <a:pt x="15196" y="3850"/>
                </a:lnTo>
                <a:lnTo>
                  <a:pt x="16040" y="5362"/>
                </a:lnTo>
                <a:lnTo>
                  <a:pt x="16884" y="2062"/>
                </a:lnTo>
                <a:lnTo>
                  <a:pt x="17728" y="2200"/>
                </a:lnTo>
                <a:lnTo>
                  <a:pt x="18572" y="137"/>
                </a:lnTo>
                <a:lnTo>
                  <a:pt x="19417" y="1375"/>
                </a:lnTo>
                <a:lnTo>
                  <a:pt x="20261" y="2337"/>
                </a:lnTo>
                <a:lnTo>
                  <a:pt x="21105" y="5500"/>
                </a:lnTo>
                <a:lnTo>
                  <a:pt x="21949" y="5087"/>
                </a:lnTo>
                <a:lnTo>
                  <a:pt x="22794" y="1650"/>
                </a:lnTo>
                <a:lnTo>
                  <a:pt x="23638" y="1787"/>
                </a:lnTo>
                <a:lnTo>
                  <a:pt x="24482" y="11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965628" y="3208020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372536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73704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Projected, low end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3704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1,082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573704" y="2574544"/>
            <a:ext cx="1754378" cy="274320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683432" y="2574544"/>
            <a:ext cx="160807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C0322B"/>
                </a:solidFill>
                <a:latin typeface="Work Sans"/>
              </a:rPr>
              <a:t>↓ Down 3% from today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8144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379312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Projected, high end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9312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1,103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79312" y="2574544"/>
            <a:ext cx="124510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89040" y="2574544"/>
            <a:ext cx="109880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→ Flat vs today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983751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184919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Cost per lead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84919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$39.81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4126992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Meta Ads loses leads at its average cost per lead, $31.71.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Google Ads gains leads with a square-root response: doubling its spend brings about 41% more leads, not 100%. The high end assumes it keeps today's $45.42 per lead.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Budget simulator,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scenario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Where the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leads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move.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Only Meta Ads and Google Ads change. Every other channel stays as it is.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33016"/>
          <a:ext cx="6629400" cy="370027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Leads from Meta Ads and Google Ads only, middle of the range. Other channels are unchanged.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6408" y="1804416"/>
            <a:ext cx="3788359" cy="4431792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092440" y="206044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The math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0">
                <a:solidFill>
                  <a:srgbClr val="141821"/>
                </a:solidFill>
                <a:latin typeface="Rubik"/>
              </a:rPr>
              <a:t>Google Ads must add </a:t>
            </a:r>
            <a:r>
              <a:rPr sz="2000" b="1" i="0">
                <a:solidFill>
                  <a:srgbClr val="0E7C66"/>
                </a:solidFill>
                <a:latin typeface="Rubik"/>
              </a:rPr>
              <a:t>57 leads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to break even.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3107944"/>
            <a:ext cx="3276295" cy="2872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Moving $1,820 out of Meta Ads costs about 57 leads at $31.71 each.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At today's $45.42 per lead Google Ads would add 40; if it saturates, 20.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Budget simulator,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Today vs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With the shift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11057839" cy="3291840"/>
          </a:xfrm>
          <a:prstGeom prst="roundRect">
            <a:avLst>
              <a:gd name="adj" fmla="val 5555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6474308" y="1673352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493008" y="1591056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141821"/>
                </a:solidFill>
                <a:latin typeface="Rubik"/>
              </a:rPr>
              <a:t>Today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41768" y="1673352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952080" y="1591056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41821"/>
                </a:solidFill>
                <a:latin typeface="Rubik"/>
              </a:rPr>
              <a:t>With the shift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841248" y="2020824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1248" y="20574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Meta Ads leads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3008" y="20574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287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44568" y="21854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4544568" y="21854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7604608" y="21854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604608" y="2185416"/>
            <a:ext cx="2228576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481767" y="20574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230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41248" y="2478024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41248" y="25146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Google Ads leads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93008" y="25146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415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44568" y="26426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731201" y="2642616"/>
            <a:ext cx="2599086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7604608" y="26426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604608" y="26426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481767" y="25146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435 to 455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41248" y="2935224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41248" y="29718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All leads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93008" y="29718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1,120 ✓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44568" y="30998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4544568" y="30998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7604608" y="30998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7604608" y="3099816"/>
            <a:ext cx="2717072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0481767" y="29718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1,082 to 1,103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841248" y="3392424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41248" y="34290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Meta Ads spend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93008" y="34290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$9,100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44568" y="35570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4544568" y="35570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7604608" y="35570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7604608" y="3557016"/>
            <a:ext cx="2228576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481767" y="34290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$7,280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841248" y="3849624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41248" y="38862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Google Ads spend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493008" y="38862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$18.8K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544568" y="40142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4789851" y="4014216"/>
            <a:ext cx="2540436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7604608" y="40142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7604608" y="40142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10481767" y="38862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$20.7K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1248" y="4361688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737B8B"/>
                </a:solidFill>
                <a:latin typeface="Work Sans"/>
              </a:rPr>
              <a:t>Ranges run from the saturating case (low) to today's yield holding (high).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Budget simulator,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to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test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it.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Keep the budget in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Meta 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Even at best the shift loses 17 leads. Meta Ads brings leads at $31.71 vs $45.42 in Google Ads.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Test the reverse: 20% into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Meta 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The same model says moving 20% of the Google Ads budget ($3,770) into Meta Ads changes leads by −29 to +36, because Meta Ads brings leads at $31.71 vs $45.42.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9744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19744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Weekly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0987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Track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Google Ads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leads every week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67563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Today it brings 96.8 leads a week. To break even it must reach 110.2 a week.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5331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35331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577084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577084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Budget simulator, Northwind Dental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scenario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keep budget in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Meta Ads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The shift loses up to 38 leads.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Leads today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1,120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With the shift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381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500" b="1" i="0">
                <a:solidFill>
                  <a:srgbClr val="141821"/>
                </a:solidFill>
                <a:latin typeface="Rubik"/>
              </a:rPr>
              <a:t>1,082 to 1,103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Change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518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400" b="1" i="0">
                <a:solidFill>
                  <a:srgbClr val="141821"/>
                </a:solidFill>
                <a:latin typeface="Rubik"/>
              </a:rPr>
              <a:t>−38 to −17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Budget moved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20%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Meta Ads: 287 today, about 230 after the shift.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Google Ads: 415 today, 435 to 455 after the shift.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47752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Model: real cost per lead with saturation.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Budget simulator,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we built this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report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66672"/>
            <a:ext cx="9601200" cy="476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Baseline: 1,120 leads from September 2026.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"facebook" was read as the ad platform Meta Ads: 287 leads. "google" was read as the ad platform Google Ads: 415 leads.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Spend from September 2026: $9,100 on Meta Ads, $18.8K on Google Ads. Meta Ads loses leads in proportion to the dollars moved.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Low end: Google Ads gains leads as the square root of its spend. High end: it keeps today's cost per lead.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Projections are a range, not a promise. Test, then rerun this with the new data.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Budget simulator,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