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BM Plex Sans" charset="0"/>
      <p:regular r:id="rId14"/>
      <p:bold r:id="rId15"/>
    </p:embeddedFont>
    <p:embeddedFont>
      <p:font typeface="IBM Plex Sans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noFill/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645.0</c:v>
                </c:pt>
                <c:pt idx="2">
                  <c:v>645.0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IBM Plex Sans"/>
                      </a:rPr>
                      <a:t>702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IBM Plex Sans"/>
                      </a:rPr>
                      <a:t>674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702.0</c:v>
                </c:pt>
                <c:pt idx="1">
                  <c:v>0</c:v>
                </c:pt>
                <c:pt idx="2">
                  <c:v>0</c:v>
                </c:pt>
                <c:pt idx="3">
                  <c:v>674.0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0B7A3B"/>
            </a:solidFill>
            <a:ln>
              <a:noFill/>
            </a:ln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IBM Plex Sans"/>
                      </a:rPr>
                      <a:t>+30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30.0</c:v>
                </c:pt>
                <c:pt idx="3">
                  <c:v>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BF3029"/>
            </a:solidFill>
            <a:ln>
              <a:noFill/>
            </a:ln>
          </c:spPr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sz="1000" b="1" i="0">
                        <a:solidFill>
                          <a:srgbClr val="FFFFFF"/>
                        </a:solidFill>
                        <a:latin typeface="IBM Plex Sans"/>
                      </a:rPr>
                      <a:t>−57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Meta Ads + Google Ads today</c:v>
                </c:pt>
                <c:pt idx="1">
                  <c:v>Less from Meta Ads</c:v>
                </c:pt>
                <c:pt idx="2">
                  <c:v>Added in Google Ads</c:v>
                </c:pt>
                <c:pt idx="3">
                  <c:v>With the shift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57.0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gapWidth val="55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Budget simulator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72107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Moving 20% from Meta Ads to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would cost 17 to 38 leads.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Meta Ads brought 287 leads and Google Ads brought 415 leads in September. Spend: $9,100 on Meta Ads, $18.8K on Google Ads.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30607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Shift 20% from Meta Ads to Google 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64048" y="5559552"/>
            <a:ext cx="146685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30-day baseline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814066" y="5943600"/>
            <a:ext cx="216331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Oval 16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088386" y="5943600"/>
            <a:ext cx="18889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8486" y="5943600"/>
            <a:ext cx="21633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$18.8K spend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68824" y="5943600"/>
            <a:ext cx="203250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Oval 20"/>
          <p:cNvSpPr/>
          <p:nvPr/>
        </p:nvSpPr>
        <p:spPr>
          <a:xfrm>
            <a:off x="5183124" y="6048756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343144" y="5943600"/>
            <a:ext cx="17581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17514" y="5943600"/>
            <a:ext cx="20325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$9,100 spend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192772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7307072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67092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9742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assumption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Real cost per lead, with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saturation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built 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Leads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sp>
        <p:nvSpPr>
          <p:cNvPr id="7" name="Freeform 6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925"/>
                </a:moveTo>
                <a:lnTo>
                  <a:pt x="871" y="2200"/>
                </a:lnTo>
                <a:lnTo>
                  <a:pt x="1743" y="2612"/>
                </a:lnTo>
                <a:lnTo>
                  <a:pt x="2615" y="1925"/>
                </a:lnTo>
                <a:lnTo>
                  <a:pt x="3487" y="4812"/>
                </a:lnTo>
                <a:lnTo>
                  <a:pt x="4359" y="4950"/>
                </a:lnTo>
                <a:lnTo>
                  <a:pt x="5230" y="4950"/>
                </a:lnTo>
                <a:lnTo>
                  <a:pt x="6102" y="1375"/>
                </a:lnTo>
                <a:lnTo>
                  <a:pt x="6974" y="0"/>
                </a:lnTo>
                <a:lnTo>
                  <a:pt x="7846" y="275"/>
                </a:lnTo>
                <a:lnTo>
                  <a:pt x="8718" y="2337"/>
                </a:lnTo>
                <a:lnTo>
                  <a:pt x="9589" y="4400"/>
                </a:lnTo>
                <a:lnTo>
                  <a:pt x="10461" y="4812"/>
                </a:lnTo>
                <a:lnTo>
                  <a:pt x="11333" y="550"/>
                </a:lnTo>
                <a:lnTo>
                  <a:pt x="12205" y="1375"/>
                </a:lnTo>
                <a:lnTo>
                  <a:pt x="13077" y="1650"/>
                </a:lnTo>
                <a:lnTo>
                  <a:pt x="13948" y="1512"/>
                </a:lnTo>
                <a:lnTo>
                  <a:pt x="14820" y="2887"/>
                </a:lnTo>
                <a:lnTo>
                  <a:pt x="15692" y="3850"/>
                </a:lnTo>
                <a:lnTo>
                  <a:pt x="16564" y="5362"/>
                </a:lnTo>
                <a:lnTo>
                  <a:pt x="17436" y="2062"/>
                </a:lnTo>
                <a:lnTo>
                  <a:pt x="18308" y="2200"/>
                </a:lnTo>
                <a:lnTo>
                  <a:pt x="19179" y="137"/>
                </a:lnTo>
                <a:lnTo>
                  <a:pt x="20051" y="1375"/>
                </a:lnTo>
                <a:lnTo>
                  <a:pt x="20923" y="2337"/>
                </a:lnTo>
                <a:lnTo>
                  <a:pt x="21795" y="5500"/>
                </a:lnTo>
                <a:lnTo>
                  <a:pt x="22667" y="5087"/>
                </a:lnTo>
                <a:lnTo>
                  <a:pt x="23538" y="1650"/>
                </a:lnTo>
                <a:lnTo>
                  <a:pt x="24410" y="1787"/>
                </a:lnTo>
                <a:lnTo>
                  <a:pt x="25282" y="1100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1925"/>
                </a:moveTo>
                <a:lnTo>
                  <a:pt x="871" y="2200"/>
                </a:lnTo>
                <a:lnTo>
                  <a:pt x="1743" y="2612"/>
                </a:lnTo>
                <a:lnTo>
                  <a:pt x="2615" y="1925"/>
                </a:lnTo>
                <a:lnTo>
                  <a:pt x="3487" y="4812"/>
                </a:lnTo>
                <a:lnTo>
                  <a:pt x="4359" y="4950"/>
                </a:lnTo>
                <a:lnTo>
                  <a:pt x="5230" y="4950"/>
                </a:lnTo>
                <a:lnTo>
                  <a:pt x="6102" y="1375"/>
                </a:lnTo>
                <a:lnTo>
                  <a:pt x="6974" y="0"/>
                </a:lnTo>
                <a:lnTo>
                  <a:pt x="7846" y="275"/>
                </a:lnTo>
                <a:lnTo>
                  <a:pt x="8718" y="2337"/>
                </a:lnTo>
                <a:lnTo>
                  <a:pt x="9589" y="4400"/>
                </a:lnTo>
                <a:lnTo>
                  <a:pt x="10461" y="4812"/>
                </a:lnTo>
                <a:lnTo>
                  <a:pt x="11333" y="550"/>
                </a:lnTo>
                <a:lnTo>
                  <a:pt x="12205" y="1375"/>
                </a:lnTo>
                <a:lnTo>
                  <a:pt x="13077" y="1650"/>
                </a:lnTo>
                <a:lnTo>
                  <a:pt x="13948" y="1512"/>
                </a:lnTo>
                <a:lnTo>
                  <a:pt x="14820" y="2887"/>
                </a:lnTo>
                <a:lnTo>
                  <a:pt x="15692" y="3850"/>
                </a:lnTo>
                <a:lnTo>
                  <a:pt x="16564" y="5362"/>
                </a:lnTo>
                <a:lnTo>
                  <a:pt x="17436" y="2062"/>
                </a:lnTo>
                <a:lnTo>
                  <a:pt x="18308" y="2200"/>
                </a:lnTo>
                <a:lnTo>
                  <a:pt x="19179" y="137"/>
                </a:lnTo>
                <a:lnTo>
                  <a:pt x="20051" y="1375"/>
                </a:lnTo>
                <a:lnTo>
                  <a:pt x="20923" y="2337"/>
                </a:lnTo>
                <a:lnTo>
                  <a:pt x="21795" y="5500"/>
                </a:lnTo>
                <a:lnTo>
                  <a:pt x="22667" y="5087"/>
                </a:lnTo>
                <a:lnTo>
                  <a:pt x="23538" y="1650"/>
                </a:lnTo>
                <a:lnTo>
                  <a:pt x="24410" y="1787"/>
                </a:lnTo>
                <a:lnTo>
                  <a:pt x="25282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02204" y="315315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Projected, low 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1,082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BF3029"/>
                </a:solidFill>
                <a:latin typeface="IBM Plex Sans Condensed"/>
              </a:rPr>
              <a:t>▼ −3%  vs today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Projected, high end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1,103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6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today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Cost per lead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$39.81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403555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Meta Ads loses leads at its average cost per lead, $31.71.</a:t>
            </a:r>
          </a:p>
          <a:p>
            <a:pPr algn="l">
              <a:lnSpc>
                <a:spcPct val="115000"/>
              </a:lnSpc>
              <a:spcBef>
                <a:spcPts val="742"/>
              </a:spcBef>
            </a:pPr>
            <a:r>
              <a:rPr sz="1350" b="0" i="0">
                <a:solidFill>
                  <a:srgbClr val="475262"/>
                </a:solidFill>
                <a:latin typeface="IBM Plex Sans"/>
              </a:rPr>
              <a:t>Google Ads gains leads with a square-root response: doubling its spend brings about 41% more leads, not 100%. The high end assumes it keeps today's $45.42 per lead.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Budget simulator,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scenario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leads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move.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Only Meta Ads and Google Ads change. Every other channel stays as it is.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08660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1941576"/>
          <a:ext cx="6629400" cy="3791712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Leads from Meta Ads and Google Ads only, middle of the range. Other channels are unchanged.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836408" y="1712976"/>
            <a:ext cx="3788359" cy="4523232"/>
          </a:xfrm>
          <a:prstGeom prst="roundRect">
            <a:avLst>
              <a:gd name="adj" fmla="val 1448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092440" y="196900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The math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92440" y="226161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Google Ads must add 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57 leads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to break even.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440" y="3016504"/>
            <a:ext cx="3276295" cy="29636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Moving $1,820 out of Meta Ads costs about 57 leads at $31.71 each.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At today's $45.42 per lead Google Ads would add 40; if it saturates, 20.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Budget simulator, Northwind Dental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Today vs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With the shift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11057839" cy="3291840"/>
          </a:xfrm>
          <a:prstGeom prst="roundRect">
            <a:avLst>
              <a:gd name="adj" fmla="val 1666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6511138" y="1673352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493008" y="1591056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0161F"/>
                </a:solidFill>
                <a:latin typeface="IBM Plex Sans"/>
              </a:rPr>
              <a:t>Today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41768" y="1673352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952080" y="1591056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With the shift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841248" y="2020824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41248" y="20574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Meta Ads leads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3008" y="20574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287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4456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454456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7604608" y="21854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7604608" y="2185416"/>
            <a:ext cx="2228576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0481767" y="20574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230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41248" y="2478024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41248" y="25146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Google Ads leads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493008" y="25146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415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4456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731201" y="2642616"/>
            <a:ext cx="2599086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760460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7604608" y="26426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481767" y="25146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435 to 455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41248" y="2935224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41248" y="29718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All leads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493008" y="29718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1,120 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54456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454456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7604608" y="30998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7604608" y="3099816"/>
            <a:ext cx="271707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0481767" y="29718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1,082 to 1,103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841248" y="3392424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41248" y="34290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Meta Ads spend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93008" y="34290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$9,100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54456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454456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7604608" y="35570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7604608" y="3557016"/>
            <a:ext cx="2228576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481767" y="34290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$7,280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841248" y="3849624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41248" y="3886200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Google Ads spend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493008" y="388620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$18.8K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4456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4789851" y="4014216"/>
            <a:ext cx="2540436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760460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7604608" y="4014216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10481767" y="3886200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$20.7K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1248" y="4361688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Ranges run from the saturating case (low) to today's yield holding (high).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Budget simulator,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to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test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2880360"/>
          </a:xfrm>
          <a:prstGeom prst="roundRect">
            <a:avLst>
              <a:gd name="adj" fmla="val 1904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Keep the budget in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Even at best the shift loses 17 leads. Meta Ads brings leads at $31.71 vs $45.42 in Google Ads.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Test the reverse: 20% into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The same model says moving 20% of the Google Ads budget ($3,770) into Meta Ads changes leads by −29 to +36, because Meta Ads brings leads at $31.71 vs $45.42.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Weekly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Track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leads every week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Today it brings 96.8 leads a week. To break even it must reach 110.2 a week.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Budget simulator, Northwind Dental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scenario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keep budget in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Meta 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The shift loses up to 38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Leads today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1,120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With the shift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4267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800" b="0" i="0">
                <a:solidFill>
                  <a:srgbClr val="10161F"/>
                </a:solidFill>
                <a:latin typeface="IBM Plex Sans"/>
              </a:rPr>
              <a:t>1,082 to 1,103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Change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−38 to −17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Budget moved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20%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Meta Ads: 287 today, about 230 after the shift.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Google Ads: 415 today, 435 to 455 after the shift.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Model: real cost per lead with saturation.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Budget simulator,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How we built this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report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75232"/>
            <a:ext cx="9601200" cy="485241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Baseline: 1,120 leads from September 2026.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"facebook" was read as the ad platform Meta Ads: 287 leads. "google" was read as the ad platform Google Ads: 415 leads.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Spend from September 2026: $9,100 on Meta Ads, $18.8K on Google Ads. Meta Ads loses leads in proportion to the dollars moved.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Low end: Google Ads gains leads as the square root of its spend. High end: it keeps today's cost per lead.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75262"/>
                </a:solidFill>
                <a:latin typeface="IBM Plex Sans"/>
              </a:rPr>
              <a:t>•  Projections are a range, not a promise. Test, then rerun this with the new data.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Budget simulator,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