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embeddedFontLst>
    <p:embeddedFont>
      <p:font typeface="Instrument Serif" charset="0"/>
      <p:regular r:id="rId13"/>
      <p:italic r:id="rId14"/>
    </p:embeddedFont>
    <p:embeddedFont>
      <p:font typeface="Geist" charset="0"/>
      <p:regular r:id="rId15"/>
    </p:embeddedFont>
    <p:embeddedFont>
      <p:font typeface="Geist Mono" charset="0"/>
      <p:regular r:id="rId1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font" Target="fonts/font1.fntdata"/><Relationship Id="rId14" Type="http://schemas.openxmlformats.org/officeDocument/2006/relationships/font" Target="fonts/font2.fntdata"/><Relationship Id="rId15" Type="http://schemas.openxmlformats.org/officeDocument/2006/relationships/font" Target="fonts/font3.fntdata"/><Relationship Id="rId16" Type="http://schemas.openxmlformats.org/officeDocument/2006/relationships/font" Target="fonts/font4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base</c:v>
                </c:pt>
              </c:strCache>
            </c:strRef>
          </c:tx>
          <c:spPr>
            <a:noFill/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Meta Ads + Google Ads today</c:v>
                </c:pt>
                <c:pt idx="1">
                  <c:v>Less from Meta Ads</c:v>
                </c:pt>
                <c:pt idx="2">
                  <c:v>Added in Google Ads</c:v>
                </c:pt>
                <c:pt idx="3">
                  <c:v>With the shift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645.0</c:v>
                </c:pt>
                <c:pt idx="2">
                  <c:v>645.0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0E7C66"/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sz="1000" b="1" i="0">
                        <a:solidFill>
                          <a:srgbClr val="FFFFFF"/>
                        </a:solidFill>
                        <a:latin typeface="Geist"/>
                      </a:rPr>
                      <a:t>702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tx>
                <c:rich>
                  <a:bodyPr/>
                  <a:lstStyle/>
                  <a:p>
                    <a:r>
                      <a:rPr sz="1000" b="1" i="0">
                        <a:solidFill>
                          <a:srgbClr val="FFFFFF"/>
                        </a:solidFill>
                        <a:latin typeface="Geist"/>
                      </a:rPr>
                      <a:t>674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Meta Ads + Google Ads today</c:v>
                </c:pt>
                <c:pt idx="1">
                  <c:v>Less from Meta Ads</c:v>
                </c:pt>
                <c:pt idx="2">
                  <c:v>Added in Google Ads</c:v>
                </c:pt>
                <c:pt idx="3">
                  <c:v>With the shift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702.0</c:v>
                </c:pt>
                <c:pt idx="1">
                  <c:v>0</c:v>
                </c:pt>
                <c:pt idx="2">
                  <c:v>0</c:v>
                </c:pt>
                <c:pt idx="3">
                  <c:v>674.0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Increase</c:v>
                </c:pt>
              </c:strCache>
            </c:strRef>
          </c:tx>
          <c:spPr>
            <a:solidFill>
              <a:srgbClr val="1D7A4A"/>
            </a:solidFill>
            <a:ln>
              <a:noFill/>
            </a:ln>
          </c:spPr>
          <c:invertIfNegative val="0"/>
          <c:dLbls>
            <c:dLbl>
              <c:idx val="2"/>
              <c:tx>
                <c:rich>
                  <a:bodyPr/>
                  <a:lstStyle/>
                  <a:p>
                    <a:r>
                      <a:rPr sz="1000" b="1" i="0">
                        <a:solidFill>
                          <a:srgbClr val="FFFFFF"/>
                        </a:solidFill>
                        <a:latin typeface="Geist"/>
                      </a:rPr>
                      <a:t>+30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Meta Ads + Google Ads today</c:v>
                </c:pt>
                <c:pt idx="1">
                  <c:v>Less from Meta Ads</c:v>
                </c:pt>
                <c:pt idx="2">
                  <c:v>Added in Google Ads</c:v>
                </c:pt>
                <c:pt idx="3">
                  <c:v>With the shift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30.0</c:v>
                </c:pt>
                <c:pt idx="3">
                  <c:v>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Decrease</c:v>
                </c:pt>
              </c:strCache>
            </c:strRef>
          </c:tx>
          <c:spPr>
            <a:solidFill>
              <a:srgbClr val="C4353A"/>
            </a:solidFill>
            <a:ln>
              <a:noFill/>
            </a:ln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r>
                      <a:rPr sz="1000" b="1" i="0">
                        <a:solidFill>
                          <a:srgbClr val="FFFFFF"/>
                        </a:solidFill>
                        <a:latin typeface="Geist"/>
                      </a:rPr>
                      <a:t>−57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Meta Ads + Google Ads today</c:v>
                </c:pt>
                <c:pt idx="1">
                  <c:v>Less from Meta Ads</c:v>
                </c:pt>
                <c:pt idx="2">
                  <c:v>Added in Google Ads</c:v>
                </c:pt>
                <c:pt idx="3">
                  <c:v>With the shift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57.0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gapWidth val="55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C9CDD6"/>
            </a:solidFill>
          </a:ln>
        </c:spPr>
        <c:txPr>
          <a:bodyPr/>
          <a:lstStyle/>
          <a:p>
            <a:pPr>
              <a:defRPr sz="1000" b="0" i="0">
                <a:solidFill>
                  <a:srgbClr val="5A6B64"/>
                </a:solidFill>
                <a:latin typeface="Geist Mono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ECEDF1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5A6B64"/>
                </a:solidFill>
                <a:latin typeface="Geist Mono"/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050" b="0" i="0">
          <a:solidFill>
            <a:srgbClr val="5A6B64"/>
          </a:solidFill>
          <a:latin typeface="Geist Mono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200" b="0" i="0">
                <a:solidFill>
                  <a:srgbClr val="0B1F1A"/>
                </a:solidFill>
                <a:latin typeface="Instrument Serif"/>
              </a:rPr>
              <a:t>Northwind Dental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566928" y="987552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66928" y="1874520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 spc="150">
                <a:solidFill>
                  <a:srgbClr val="0E7C66"/>
                </a:solidFill>
                <a:latin typeface="Geist Mono"/>
              </a:rPr>
              <a:t>BUDGET SIMULATOR · SEPTEMBER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58568"/>
            <a:ext cx="10789920" cy="23042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0" i="0">
                <a:solidFill>
                  <a:srgbClr val="0B1F1A"/>
                </a:solidFill>
                <a:latin typeface="Instrument Serif"/>
              </a:rPr>
              <a:t>Moving 20% from Meta Ads to </a:t>
            </a:r>
            <a:r>
              <a:rPr sz="4800" b="0" i="1">
                <a:solidFill>
                  <a:srgbClr val="0E7C66"/>
                </a:solidFill>
                <a:latin typeface="Instrument Serif"/>
              </a:rPr>
              <a:t>Google Ads</a:t>
            </a:r>
            <a:r>
              <a:rPr sz="4800" b="0" i="0">
                <a:solidFill>
                  <a:srgbClr val="0B1F1A"/>
                </a:solidFill>
                <a:latin typeface="Instrument Serif"/>
              </a:rPr>
              <a:t> would cost 17 to 38 leads.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654296"/>
            <a:ext cx="95097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5A6B64"/>
                </a:solidFill>
                <a:latin typeface="Geist"/>
              </a:rPr>
              <a:t>Meta Ads brought 287 leads and Google Ads brought 415 leads in September. Spend: $9,100 on Meta Ads, $18.8K on Google Ads.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5385816"/>
            <a:ext cx="10515600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5A6B64"/>
                </a:solidFill>
                <a:latin typeface="Geist"/>
              </a:rPr>
              <a:t>northwinddental.com  ·  Shift 20% from Meta Ads to Google Ads  ·  30-day baseline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806440"/>
            <a:ext cx="211505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Oval 8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5806440"/>
            <a:ext cx="18407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UTM Grabber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64538" y="5806440"/>
            <a:ext cx="211505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1,120 leads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773426" y="5806440"/>
            <a:ext cx="215823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Oval 12"/>
          <p:cNvSpPr/>
          <p:nvPr/>
        </p:nvSpPr>
        <p:spPr>
          <a:xfrm>
            <a:off x="2887726" y="5911596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047746" y="5806440"/>
            <a:ext cx="18839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Google Ads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59276" y="5806440"/>
            <a:ext cx="21582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$18.8K spend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3104" y="5806440"/>
            <a:ext cx="204520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5137404" y="5911596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297424" y="5806440"/>
            <a:ext cx="177088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Meta Ads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88304" y="5806440"/>
            <a:ext cx="20452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$9,100 spend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159752" y="5806440"/>
            <a:ext cx="249351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Oval 20"/>
          <p:cNvSpPr/>
          <p:nvPr/>
        </p:nvSpPr>
        <p:spPr>
          <a:xfrm>
            <a:off x="7274052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434072" y="5806440"/>
            <a:ext cx="22191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Sample data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17992" y="5806440"/>
            <a:ext cx="24935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ASSUMPTION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Real cost per lead, with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saturation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built in.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480718"/>
            <a:ext cx="2630043" cy="147401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949245"/>
            <a:ext cx="2641016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8096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F1A"/>
                </a:solidFill>
                <a:latin typeface="Instrument Serif"/>
              </a:rPr>
              <a:t>1,120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LEADS TODAY</a:t>
            </a:r>
          </a:p>
        </p:txBody>
      </p:sp>
      <p:sp>
        <p:nvSpPr>
          <p:cNvPr id="9" name="Rectangle 8"/>
          <p:cNvSpPr/>
          <p:nvPr/>
        </p:nvSpPr>
        <p:spPr>
          <a:xfrm>
            <a:off x="3372536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ectangle 9"/>
          <p:cNvSpPr/>
          <p:nvPr/>
        </p:nvSpPr>
        <p:spPr>
          <a:xfrm>
            <a:off x="3378022" y="1480718"/>
            <a:ext cx="2630043" cy="147401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1" name="Connector 10"/>
          <p:cNvCxnSpPr/>
          <p:nvPr/>
        </p:nvCxnSpPr>
        <p:spPr>
          <a:xfrm>
            <a:off x="3372536" y="2949245"/>
            <a:ext cx="2641016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573704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F1A"/>
                </a:solidFill>
                <a:latin typeface="Instrument Serif"/>
              </a:rPr>
              <a:t>1,082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73704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PROJECTED, LOW END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15104" y="3022397"/>
            <a:ext cx="109728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C4353A"/>
                </a:solidFill>
                <a:latin typeface="Geist Mono"/>
              </a:rPr>
              <a:t>▼ −3%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78144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ectangle 15"/>
          <p:cNvSpPr/>
          <p:nvPr/>
        </p:nvSpPr>
        <p:spPr>
          <a:xfrm>
            <a:off x="6183630" y="1480718"/>
            <a:ext cx="2630043" cy="147401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7" name="Connector 16"/>
          <p:cNvCxnSpPr/>
          <p:nvPr/>
        </p:nvCxnSpPr>
        <p:spPr>
          <a:xfrm>
            <a:off x="6178144" y="2949245"/>
            <a:ext cx="2641015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379312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F1A"/>
                </a:solidFill>
                <a:latin typeface="Instrument Serif"/>
              </a:rPr>
              <a:t>1,103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79312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PROJECTED, HIGH END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20711" y="3022397"/>
            <a:ext cx="109728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5A6B64"/>
                </a:solidFill>
                <a:latin typeface="Geist Mono"/>
              </a:rPr>
              <a:t>Flat vs today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983751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ectangle 21"/>
          <p:cNvSpPr/>
          <p:nvPr/>
        </p:nvSpPr>
        <p:spPr>
          <a:xfrm>
            <a:off x="8989238" y="1480718"/>
            <a:ext cx="2630043" cy="147401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3" name="Connector 22"/>
          <p:cNvCxnSpPr/>
          <p:nvPr/>
        </p:nvCxnSpPr>
        <p:spPr>
          <a:xfrm>
            <a:off x="8983751" y="2949245"/>
            <a:ext cx="2641016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9184919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F1A"/>
                </a:solidFill>
                <a:latin typeface="Instrument Serif"/>
              </a:rPr>
              <a:t>$39.81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84919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COST PER LEAD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4126992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rgbClr val="5A6B64"/>
                </a:solidFill>
                <a:latin typeface="Geist"/>
              </a:rPr>
              <a:t>Meta Ads loses leads at its average cost per lead, $31.71.</a:t>
            </a:r>
          </a:p>
          <a:p>
            <a:pPr algn="l">
              <a:lnSpc>
                <a:spcPct val="115000"/>
              </a:lnSpc>
              <a:spcBef>
                <a:spcPts val="770"/>
              </a:spcBef>
            </a:pPr>
            <a:r>
              <a:rPr sz="1400" b="0" i="0">
                <a:solidFill>
                  <a:srgbClr val="5A6B64"/>
                </a:solidFill>
                <a:latin typeface="Geist"/>
              </a:rPr>
              <a:t>Google Ads gains leads with a square-root response: doubling its spend brings about 41% more leads, not 100%. The high end assumes it keeps today's $45.42 per lead.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Budget simulator, Northwind Dental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2 / 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SCENARIO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Where the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leads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move.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5A6B64"/>
                </a:solidFill>
                <a:latin typeface="Geist"/>
              </a:rPr>
              <a:t>Only Meta Ads and Google Ads change. Every other channel stays as it is.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7086600" cy="4431792"/>
          </a:xfrm>
          <a:prstGeom prst="roundRect">
            <a:avLst>
              <a:gd name="adj" fmla="val 82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95528" y="2033016"/>
          <a:ext cx="6629400" cy="3700272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"/>
              </a:rPr>
              <a:t>Leads from Meta Ads and Google Ads only, middle of the range. Other channels are unchanged.</a:t>
            </a:r>
          </a:p>
        </p:txBody>
      </p:sp>
      <p:sp>
        <p:nvSpPr>
          <p:cNvPr id="8" name="Rectangle 7"/>
          <p:cNvSpPr/>
          <p:nvPr/>
        </p:nvSpPr>
        <p:spPr>
          <a:xfrm>
            <a:off x="7836408" y="1804416"/>
            <a:ext cx="3788359" cy="44317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841894" y="1809902"/>
            <a:ext cx="3777386" cy="132588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0" name="Connector 9"/>
          <p:cNvCxnSpPr/>
          <p:nvPr/>
        </p:nvCxnSpPr>
        <p:spPr>
          <a:xfrm>
            <a:off x="7836408" y="3130296"/>
            <a:ext cx="378835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092440" y="2060448"/>
            <a:ext cx="3276295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80">
                <a:solidFill>
                  <a:srgbClr val="0E7C66"/>
                </a:solidFill>
                <a:latin typeface="Geist Mono"/>
              </a:rPr>
              <a:t>THE MATH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92440" y="2353056"/>
            <a:ext cx="327629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0" i="0">
                <a:solidFill>
                  <a:srgbClr val="0B1F1A"/>
                </a:solidFill>
                <a:latin typeface="Instrument Serif"/>
              </a:rPr>
              <a:t>Google Ads must add </a:t>
            </a:r>
            <a:r>
              <a:rPr sz="2000" b="0" i="1">
                <a:solidFill>
                  <a:srgbClr val="0E7C66"/>
                </a:solidFill>
                <a:latin typeface="Instrument Serif"/>
              </a:rPr>
              <a:t>57 leads</a:t>
            </a:r>
            <a:r>
              <a:rPr sz="2000" b="0" i="0">
                <a:solidFill>
                  <a:srgbClr val="0B1F1A"/>
                </a:solidFill>
                <a:latin typeface="Instrument Serif"/>
              </a:rPr>
              <a:t> to break even.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92440" y="3313176"/>
            <a:ext cx="3276295" cy="26670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00" b="0" i="0">
                <a:solidFill>
                  <a:srgbClr val="5A6B64"/>
                </a:solidFill>
                <a:latin typeface="Geist"/>
              </a:rPr>
              <a:t>Moving $1,820 out of Meta Ads costs about 57 leads at $31.71 each.</a:t>
            </a:r>
          </a:p>
          <a:p>
            <a:pPr algn="l">
              <a:lnSpc>
                <a:spcPct val="118000"/>
              </a:lnSpc>
              <a:spcBef>
                <a:spcPts val="715"/>
              </a:spcBef>
            </a:pPr>
            <a:r>
              <a:rPr sz="1300" b="0" i="0">
                <a:solidFill>
                  <a:srgbClr val="5A6B64"/>
                </a:solidFill>
                <a:latin typeface="Geist"/>
              </a:rPr>
              <a:t>At today's $45.42 per lead Google Ads would add 40; if it saturates, 20.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Budget simulator, Northwind Dental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3 / 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Today vs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With the shift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66928" y="1371600"/>
            <a:ext cx="11057839" cy="3291840"/>
          </a:xfrm>
          <a:prstGeom prst="roundRect">
            <a:avLst>
              <a:gd name="adj" fmla="val 1111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Rounded Rectangle 3"/>
          <p:cNvSpPr/>
          <p:nvPr/>
        </p:nvSpPr>
        <p:spPr>
          <a:xfrm>
            <a:off x="6506718" y="1673352"/>
            <a:ext cx="118872" cy="118872"/>
          </a:xfrm>
          <a:prstGeom prst="roundRect">
            <a:avLst>
              <a:gd name="adj" fmla="val 23076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3493008" y="1591056"/>
            <a:ext cx="379156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500" b="1" i="0">
                <a:solidFill>
                  <a:srgbClr val="0B1F1A"/>
                </a:solidFill>
                <a:latin typeface="Instrument Serif"/>
              </a:rPr>
              <a:t>Today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41768" y="1673352"/>
            <a:ext cx="118872" cy="118872"/>
          </a:xfrm>
          <a:prstGeom prst="roundRect">
            <a:avLst>
              <a:gd name="adj" fmla="val 23076"/>
            </a:avLst>
          </a:prstGeom>
          <a:solidFill>
            <a:srgbClr val="F2A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952080" y="1591056"/>
            <a:ext cx="392872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0B1F1A"/>
                </a:solidFill>
                <a:latin typeface="Instrument Serif"/>
              </a:rPr>
              <a:t>With the shift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841248" y="2020824"/>
            <a:ext cx="1050919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41248" y="2057400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5A6B64"/>
                </a:solidFill>
                <a:latin typeface="Geist"/>
              </a:rPr>
              <a:t>Meta Ads leads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93008" y="2057400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287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44568" y="21854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4544568" y="21854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7604608" y="21854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7604608" y="2185416"/>
            <a:ext cx="2228576" cy="109728"/>
          </a:xfrm>
          <a:prstGeom prst="roundRect">
            <a:avLst>
              <a:gd name="adj" fmla="val 16666"/>
            </a:avLst>
          </a:prstGeom>
          <a:solidFill>
            <a:srgbClr val="F2A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10481767" y="2057400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230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41248" y="2478024"/>
            <a:ext cx="1050919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841248" y="2514600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5A6B64"/>
                </a:solidFill>
                <a:latin typeface="Geist"/>
              </a:rPr>
              <a:t>Google Ads leads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93008" y="2514600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415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44568" y="26426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4731201" y="2642616"/>
            <a:ext cx="2599086" cy="109728"/>
          </a:xfrm>
          <a:prstGeom prst="roundRect">
            <a:avLst>
              <a:gd name="adj" fmla="val 16666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7604608" y="26426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7604608" y="26426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F2A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10481767" y="2514600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435 to 455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841248" y="2935224"/>
            <a:ext cx="1050919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841248" y="2971800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5A6B64"/>
                </a:solidFill>
                <a:latin typeface="Geist"/>
              </a:rPr>
              <a:t>All leads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493008" y="2971800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1,120 ✓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544568" y="30998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ounded Rectangle 27"/>
          <p:cNvSpPr/>
          <p:nvPr/>
        </p:nvSpPr>
        <p:spPr>
          <a:xfrm>
            <a:off x="4544568" y="30998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ounded Rectangle 28"/>
          <p:cNvSpPr/>
          <p:nvPr/>
        </p:nvSpPr>
        <p:spPr>
          <a:xfrm>
            <a:off x="7604608" y="30998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7604608" y="3099816"/>
            <a:ext cx="2717072" cy="109728"/>
          </a:xfrm>
          <a:prstGeom prst="roundRect">
            <a:avLst>
              <a:gd name="adj" fmla="val 16666"/>
            </a:avLst>
          </a:prstGeom>
          <a:solidFill>
            <a:srgbClr val="F2A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10481767" y="2971800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1,082 to 1,103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841248" y="3392424"/>
            <a:ext cx="1050919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841248" y="3429000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5A6B64"/>
                </a:solidFill>
                <a:latin typeface="Geist"/>
              </a:rPr>
              <a:t>Meta Ads spend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493008" y="3429000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$9,100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544568" y="35570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Rounded Rectangle 35"/>
          <p:cNvSpPr/>
          <p:nvPr/>
        </p:nvSpPr>
        <p:spPr>
          <a:xfrm>
            <a:off x="4544568" y="35570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Rounded Rectangle 36"/>
          <p:cNvSpPr/>
          <p:nvPr/>
        </p:nvSpPr>
        <p:spPr>
          <a:xfrm>
            <a:off x="7604608" y="35570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Rounded Rectangle 37"/>
          <p:cNvSpPr/>
          <p:nvPr/>
        </p:nvSpPr>
        <p:spPr>
          <a:xfrm>
            <a:off x="7604608" y="3557016"/>
            <a:ext cx="2228576" cy="109728"/>
          </a:xfrm>
          <a:prstGeom prst="roundRect">
            <a:avLst>
              <a:gd name="adj" fmla="val 16666"/>
            </a:avLst>
          </a:prstGeom>
          <a:solidFill>
            <a:srgbClr val="F2A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10481767" y="3429000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$7,280</a:t>
            </a:r>
          </a:p>
        </p:txBody>
      </p:sp>
      <p:cxnSp>
        <p:nvCxnSpPr>
          <p:cNvPr id="40" name="Connector 39"/>
          <p:cNvCxnSpPr/>
          <p:nvPr/>
        </p:nvCxnSpPr>
        <p:spPr>
          <a:xfrm>
            <a:off x="841248" y="3849624"/>
            <a:ext cx="1050919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841248" y="3886200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5A6B64"/>
                </a:solidFill>
                <a:latin typeface="Geist"/>
              </a:rPr>
              <a:t>Google Ads spend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493008" y="3886200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$18.8K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4544568" y="40142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Rounded Rectangle 43"/>
          <p:cNvSpPr/>
          <p:nvPr/>
        </p:nvSpPr>
        <p:spPr>
          <a:xfrm>
            <a:off x="4789851" y="4014216"/>
            <a:ext cx="2540436" cy="109728"/>
          </a:xfrm>
          <a:prstGeom prst="roundRect">
            <a:avLst>
              <a:gd name="adj" fmla="val 16666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Rounded Rectangle 44"/>
          <p:cNvSpPr/>
          <p:nvPr/>
        </p:nvSpPr>
        <p:spPr>
          <a:xfrm>
            <a:off x="7604608" y="40142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Rounded Rectangle 45"/>
          <p:cNvSpPr/>
          <p:nvPr/>
        </p:nvSpPr>
        <p:spPr>
          <a:xfrm>
            <a:off x="7604608" y="40142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F2A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TextBox 46"/>
          <p:cNvSpPr txBox="1"/>
          <p:nvPr/>
        </p:nvSpPr>
        <p:spPr>
          <a:xfrm>
            <a:off x="10481767" y="3886200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$20.7K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41248" y="4361688"/>
            <a:ext cx="1050919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Ranges run from the saturating case (low) to today's yield holding (high).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Budget simulator, Northwind Dental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4 / 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How to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test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it.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47523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48071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389632"/>
            <a:ext cx="5437480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04672" y="165811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WEEK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188671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Keep the budget in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Meta Ads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253593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Even at best the shift loses 17 leads. Meta Ads brings leads at $31.71 vs $45.42 in Google Ads.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3340608"/>
            <a:ext cx="91389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C4353A"/>
                </a:solidFill>
                <a:latin typeface="Geist"/>
              </a:rPr>
              <a:t>High impact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10004" y="334060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87288" y="147523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6192774" y="148071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4" name="Connector 13"/>
          <p:cNvCxnSpPr/>
          <p:nvPr/>
        </p:nvCxnSpPr>
        <p:spPr>
          <a:xfrm>
            <a:off x="6187288" y="2389632"/>
            <a:ext cx="543747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425032" y="165811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MONTH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188671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Test the reverse: 20% into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Meta Ads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253593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The same model says moving 20% of the Google Ads budget ($3,770) into Meta Ads changes leads by −29 to +36, because Meta Ads brings leads at $31.71 vs $45.42.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25032" y="3340608"/>
            <a:ext cx="11005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B26A00"/>
                </a:solidFill>
                <a:latin typeface="Geist"/>
              </a:rPr>
              <a:t>Medium impact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17054" y="334060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6928" y="385267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ectangle 20"/>
          <p:cNvSpPr/>
          <p:nvPr/>
        </p:nvSpPr>
        <p:spPr>
          <a:xfrm>
            <a:off x="572414" y="385815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2" name="Connector 21"/>
          <p:cNvCxnSpPr/>
          <p:nvPr/>
        </p:nvCxnSpPr>
        <p:spPr>
          <a:xfrm>
            <a:off x="566928" y="4767072"/>
            <a:ext cx="5437480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804672" y="403555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WEEKLY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4672" y="426415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Track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Google Ads</a:t>
            </a:r>
            <a:r>
              <a:rPr sz="1700" b="0" i="0">
                <a:solidFill>
                  <a:srgbClr val="0B1F1A"/>
                </a:solidFill>
                <a:latin typeface="Instrument Serif"/>
              </a:rPr>
              <a:t> leads every week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4672" y="491337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Today it brings 96.8 leads a week. To break even it must reach 110.2 a week.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672" y="5718048"/>
            <a:ext cx="11005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B26A00"/>
                </a:solidFill>
                <a:latin typeface="Geist"/>
              </a:rPr>
              <a:t>Medium impact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996694" y="571804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Budget simulator, Northwind Dental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5 / 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SCENARIO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2000"/>
              </a:lnSpc>
            </a:pPr>
            <a:r>
              <a:rPr sz="4000" b="0" i="0">
                <a:solidFill>
                  <a:srgbClr val="0B1F1A"/>
                </a:solidFill>
                <a:latin typeface="Instrument Serif"/>
              </a:rPr>
              <a:t>Next: keep budget in </a:t>
            </a:r>
            <a:r>
              <a:rPr sz="4000" b="0" i="1">
                <a:solidFill>
                  <a:srgbClr val="0E7C66"/>
                </a:solidFill>
                <a:latin typeface="Instrument Serif"/>
              </a:rPr>
              <a:t>Meta Ads</a:t>
            </a:r>
            <a:r>
              <a:rPr sz="4000" b="0" i="0">
                <a:solidFill>
                  <a:srgbClr val="0B1F1A"/>
                </a:solidFill>
                <a:latin typeface="Instrument Serif"/>
              </a:rPr>
              <a:t>. The shift loses up to 38 leads.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5047488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5120640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How we built this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5367528"/>
            <a:ext cx="11057839" cy="9144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5A6B64"/>
                </a:solidFill>
                <a:latin typeface="Geist"/>
              </a:rPr>
              <a:t>Baseline: 1,120 leads from September 2026.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"facebook" was read as the ad platform Meta Ads: 287 leads. "google" was read as the ad platform Google Ads: 415 leads.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Spend from September 2026: $9,100 on Meta Ads, $18.8K on Google Ads. Meta Ads loses leads in proportion to the dollars moved.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Low end: Google Ads gains leads as the square root of its spend. High end: it keeps today's cost per lead.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Projections are a range, not a promise. Test, then rerun this with the new data.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Budget simulator, Northwind Dental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6 / 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