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embeddedFontLst>
    <p:embeddedFont>
      <p:font typeface="Rubik" charset="0"/>
      <p:regular r:id="rId17"/>
      <p:bold r:id="rId18"/>
    </p:embeddedFont>
    <p:embeddedFont>
      <p:font typeface="Work Sans" charset="0"/>
      <p:regular r:id="rId19"/>
      <p:bold r:id="rId20"/>
    </p:embeddedFont>
    <p:embeddedFont>
      <p:font typeface="IBM Plex Mono" charset="0"/>
      <p:regular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130327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130327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Tracking audit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30911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230911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24338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0" i="0">
                <a:solidFill>
                  <a:srgbClr val="FFFFFF"/>
                </a:solidFill>
                <a:latin typeface="Rubik"/>
              </a:rPr>
              <a:t>33 leads from paid clicks arrived with no </a:t>
            </a:r>
            <a:r>
              <a:rPr sz="5000" b="1" i="0">
                <a:solidFill>
                  <a:srgbClr val="FFFFFF"/>
                </a:solidFill>
                <a:latin typeface="Rubik"/>
              </a:rPr>
              <a:t>UTMs</a:t>
            </a:r>
            <a:r>
              <a:rPr sz="5000" b="0" i="0">
                <a:solidFill>
                  <a:srgbClr val="FFFFFF"/>
                </a:solidFill>
                <a:latin typeface="Rubik"/>
              </a:rPr>
              <a:t> in September.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43815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3 of 7 checks passed. Fix first: paid clicks without UTMs.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73481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246049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7348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 audited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22370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836670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96690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17440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1554480"/>
            <a:ext cx="110578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400" b="1" i="0">
                <a:solidFill>
                  <a:srgbClr val="0E7C66"/>
                </a:solidFill>
                <a:latin typeface="Work Sans"/>
              </a:rPr>
              <a:t>Tracking health score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1965960"/>
            <a:ext cx="11057839" cy="1676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2000" b="1" i="0">
                <a:solidFill>
                  <a:srgbClr val="0E7C66"/>
                </a:solidFill>
                <a:latin typeface="Rubik"/>
              </a:rPr>
              <a:t>68%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3672840"/>
            <a:ext cx="11057839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300" b="1" i="0">
                <a:solidFill>
                  <a:srgbClr val="737B8B"/>
                </a:solidFill>
                <a:latin typeface="Work Sans"/>
              </a:rPr>
              <a:t>→ Flat vs August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38528" y="4038600"/>
            <a:ext cx="8314639" cy="7315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/>
            <a:r>
              <a:rPr sz="1700" b="0" i="0">
                <a:solidFill>
                  <a:srgbClr val="4C5464"/>
                </a:solidFill>
                <a:latin typeface="Work Sans"/>
              </a:rPr>
              <a:t>of 1,120 leads arrived fully tagged: source, medium and campaign. 131 had no UTMs at all.</a:t>
            </a:r>
          </a:p>
        </p:txBody>
      </p:sp>
      <p:sp>
        <p:nvSpPr>
          <p:cNvPr id="6" name="Freeform 5"/>
          <p:cNvSpPr/>
          <p:nvPr/>
        </p:nvSpPr>
        <p:spPr>
          <a:xfrm>
            <a:off x="4084168" y="4815779"/>
            <a:ext cx="4023360" cy="548640"/>
          </a:xfrm>
          <a:custGeom>
            <a:avLst/>
            <a:gdLst/>
            <a:ahLst/>
            <a:cxnLst/>
            <a:rect l="l" t="t" r="r" b="b"/>
            <a:pathLst>
              <a:path w="44000" h="6000">
                <a:moveTo>
                  <a:pt x="0" y="0"/>
                </a:moveTo>
                <a:lnTo>
                  <a:pt x="14666" y="0"/>
                </a:lnTo>
                <a:lnTo>
                  <a:pt x="29333" y="6000"/>
                </a:lnTo>
                <a:lnTo>
                  <a:pt x="44000" y="4882"/>
                </a:lnTo>
                <a:lnTo>
                  <a:pt x="44000" y="6000"/>
                </a:lnTo>
                <a:lnTo>
                  <a:pt x="0" y="60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4084168" y="4815779"/>
            <a:ext cx="4023360" cy="548640"/>
          </a:xfrm>
          <a:custGeom>
            <a:avLst/>
            <a:gdLst/>
            <a:ahLst/>
            <a:cxnLst/>
            <a:rect l="l" t="t" r="r" b="b"/>
            <a:pathLst>
              <a:path w="44000" h="6000">
                <a:moveTo>
                  <a:pt x="0" y="0"/>
                </a:moveTo>
                <a:lnTo>
                  <a:pt x="14666" y="0"/>
                </a:lnTo>
                <a:lnTo>
                  <a:pt x="29333" y="6000"/>
                </a:lnTo>
                <a:lnTo>
                  <a:pt x="44000" y="4882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66380" y="5221043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Tracking audit, Northwind Dental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At a glance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numbers that matter.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 audited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1,120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372536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3573704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No UTMs at all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573704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131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8144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79312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Paid clicks untagged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312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33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983751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9184919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Checks passed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84919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3 of 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Tracking audit, Northwind Dental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checks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Seven checks on your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tracking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3841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68680" y="1659854"/>
            <a:ext cx="310896" cy="310896"/>
          </a:xfrm>
          <a:prstGeom prst="ellipse">
            <a:avLst/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59854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Work Sans"/>
              </a:rPr>
              <a:t>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44168" y="1584960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Full UTM coverage on campaign traffic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4168" y="1859280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714 of 765 leads from ads, email and social carried source, medium and campaign. Most often missing: utm_campaign (51 leads).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73007" y="1475232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93%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73207" y="1475232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Work Sans"/>
              </a:rPr>
              <a:t>Healthy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95528" y="2155371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1"/>
          <p:cNvSpPr/>
          <p:nvPr/>
        </p:nvSpPr>
        <p:spPr>
          <a:xfrm>
            <a:off x="868680" y="2339993"/>
            <a:ext cx="310896" cy="310896"/>
          </a:xfrm>
          <a:prstGeom prst="ellipse">
            <a:avLst/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8680" y="2339993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C0322B"/>
                </a:solidFill>
                <a:latin typeface="Work Sans"/>
              </a:rPr>
              <a:t>✕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44168" y="2265099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Paid clicks that lost their UTMs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44168" y="2539419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33 leads had a Google Ads click ID but no UTMs, most often on /emergency-dentist.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007" y="2155371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33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73207" y="2155371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C0322B"/>
                </a:solidFill>
                <a:latin typeface="Work Sans"/>
              </a:rPr>
              <a:t>Fix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795528" y="2835511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868680" y="3020133"/>
            <a:ext cx="310896" cy="310896"/>
          </a:xfrm>
          <a:prstGeom prst="ellipse">
            <a:avLst/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3020133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Work Sans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44168" y="2945239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Google click ID on Google Ads leads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44168" y="3219559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369 of 382 Google Ads leads carried it.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73007" y="2835511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97%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73207" y="2835511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Work Sans"/>
              </a:rPr>
              <a:t>Healthy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795528" y="3515650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68680" y="3700272"/>
            <a:ext cx="310896" cy="310896"/>
          </a:xfrm>
          <a:prstGeom prst="ellipse">
            <a:avLst/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3700272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C0322B"/>
                </a:solidFill>
                <a:latin typeface="Work Sans"/>
              </a:rPr>
              <a:t>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4168" y="362537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Meta click ID on Meta Ads leads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44168" y="3899698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115 of 287 Meta Ads leads carried it. Check redirects on your landing pages and keep the fbclid field on your forms.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73007" y="3515650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40%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73207" y="3515650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C0322B"/>
                </a:solidFill>
                <a:latin typeface="Work Sans"/>
              </a:rPr>
              <a:t>Fix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795528" y="4195790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Oval 32"/>
          <p:cNvSpPr/>
          <p:nvPr/>
        </p:nvSpPr>
        <p:spPr>
          <a:xfrm>
            <a:off x="868680" y="4380411"/>
            <a:ext cx="310896" cy="310896"/>
          </a:xfrm>
          <a:prstGeom prst="ellipse">
            <a:avLst/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68680" y="4380411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A6100"/>
                </a:solidFill>
                <a:latin typeface="Work Sans"/>
              </a:rPr>
              <a:t>!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344168" y="4305518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One spelling per source, medium and campaign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344168" y="4579838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"google" and "Google" and "GOOGLE" are counted as different values in utm_source. Analytics tools split them, so each looks smaller than it is.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73007" y="4195790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7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0573207" y="4195790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A6100"/>
                </a:solidFill>
                <a:latin typeface="Work Sans"/>
              </a:rPr>
              <a:t>Watch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95528" y="4875929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Oval 39"/>
          <p:cNvSpPr/>
          <p:nvPr/>
        </p:nvSpPr>
        <p:spPr>
          <a:xfrm>
            <a:off x="868680" y="5060551"/>
            <a:ext cx="310896" cy="310896"/>
          </a:xfrm>
          <a:prstGeom prst="ellipse">
            <a:avLst/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68680" y="5060551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9A6100"/>
                </a:solidFill>
                <a:latin typeface="Work Sans"/>
              </a:rPr>
              <a:t>!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344168" y="4985657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Campaign names that look like typos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344168" y="5259977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15 misspelled names split 24 leads off their real campaign. Biggest: "invisaline_consult_promo" next to "invisalign_consult_promo" (4 leads and 80 leads).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973007" y="4875929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15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0573207" y="4875929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9A6100"/>
                </a:solidFill>
                <a:latin typeface="Work Sans"/>
              </a:rPr>
              <a:t>Watch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95528" y="5556069"/>
            <a:ext cx="1060063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868680" y="5740690"/>
            <a:ext cx="310896" cy="310896"/>
          </a:xfrm>
          <a:prstGeom prst="ellipse">
            <a:avLst/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868680" y="5740690"/>
            <a:ext cx="310896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200" b="1" i="0">
                <a:solidFill>
                  <a:srgbClr val="0B7A3B"/>
                </a:solidFill>
                <a:latin typeface="Work Sans"/>
              </a:rPr>
              <a:t>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344168" y="5665797"/>
            <a:ext cx="786384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300" b="1" i="0">
                <a:solidFill>
                  <a:srgbClr val="141821"/>
                </a:solidFill>
                <a:latin typeface="Work Sans"/>
              </a:rPr>
              <a:t>Landing pages losing tags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344168" y="5940117"/>
            <a:ext cx="7863840" cy="3143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4C5464"/>
                </a:solidFill>
                <a:latin typeface="Work Sans"/>
              </a:rPr>
              <a:t>No landing page lost tags on half or more of its leads.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973007" y="5556069"/>
            <a:ext cx="146304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2000" b="1" i="0">
                <a:solidFill>
                  <a:srgbClr val="141821"/>
                </a:solidFill>
                <a:latin typeface="Rubik"/>
              </a:rPr>
              <a:t>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10573207" y="5556069"/>
            <a:ext cx="822960" cy="680139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0B7A3B"/>
                </a:solidFill>
                <a:latin typeface="Work Sans"/>
              </a:rPr>
              <a:t>Healthy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Tracking audit, Northwind Dental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Where tags go missing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each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lead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arrived.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Every lead sorted into one tagging state.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124456"/>
            <a:ext cx="16624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Fully tagged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49398" y="2170176"/>
            <a:ext cx="373253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Rounded Rectangle 7"/>
          <p:cNvSpPr/>
          <p:nvPr/>
        </p:nvSpPr>
        <p:spPr>
          <a:xfrm>
            <a:off x="2549398" y="2170176"/>
            <a:ext cx="3732530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391656" y="21244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761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35826" y="21244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68%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5528" y="2581656"/>
            <a:ext cx="16624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Partly tagged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49398" y="2627376"/>
            <a:ext cx="373253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2549398" y="2627376"/>
            <a:ext cx="1118288" cy="18288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6391656" y="25816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228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57416" y="25816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20%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5528" y="3038856"/>
            <a:ext cx="16624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Ad click, no UTMs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549398" y="3084576"/>
            <a:ext cx="373253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2549398" y="3084576"/>
            <a:ext cx="161857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91656" y="30388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33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63436" y="30388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3%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5528" y="3496056"/>
            <a:ext cx="16624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Referrer, no UTMs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549398" y="3541776"/>
            <a:ext cx="373253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2549398" y="3541776"/>
            <a:ext cx="284477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391656" y="34960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58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65976" y="34960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5%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95528" y="3953256"/>
            <a:ext cx="166243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No UTMs, no referrer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549398" y="3998976"/>
            <a:ext cx="373253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Rounded Rectangle 27"/>
          <p:cNvSpPr/>
          <p:nvPr/>
        </p:nvSpPr>
        <p:spPr>
          <a:xfrm>
            <a:off x="2549398" y="3998976"/>
            <a:ext cx="196191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9" name="TextBox 28"/>
          <p:cNvSpPr txBox="1"/>
          <p:nvPr/>
        </p:nvSpPr>
        <p:spPr>
          <a:xfrm>
            <a:off x="6391656" y="3953256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40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674866" y="3953256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4%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Every lead in September, by tagging state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836408" y="1804416"/>
            <a:ext cx="3788359" cy="4431792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8092440" y="206044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The biggest gap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092440" y="2353056"/>
            <a:ext cx="3276295" cy="6451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Partly tagged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leads are the biggest gap: 20%.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092440" y="3107944"/>
            <a:ext cx="3276295" cy="28722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Most of them lack utm_campaign (228 leads).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210 are organic, referral or direct visits, which never carry a campaign. Judge the rest.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33 leads came from a paid click with no tags: the costliest leak, because you paid for the click.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Tracking audit, Northwind Dental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Pages losing the most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tags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9" cy="4663439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49837"/>
                <a:gridCol w="2443721"/>
                <a:gridCol w="2443721"/>
                <a:gridCol w="1221861"/>
                <a:gridCol w="1221861"/>
                <a:gridCol w="3176838"/>
              </a:tblGrid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Landing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No UTMs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Of page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Ad clicks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Likely fix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24%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/new-patients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/emergency-dentist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/book-appointment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Tag links from google.com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/invisalign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/insurance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/invisalign-consult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/new-patient-special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/dental-implants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23949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/teeth-whitening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200" b="1" i="0">
                          <a:solidFill>
                            <a:srgbClr val="141821"/>
                          </a:solidFill>
                          <a:latin typeface="Rubik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Add UTMs to Google Ads ad URLs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651927" y="188865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52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46287" y="1961804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4246287" y="1961804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651927" y="2312601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46287" y="2385753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4246287" y="2385753"/>
            <a:ext cx="54481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3651927" y="273655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15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46287" y="2809702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4246287" y="2809702"/>
            <a:ext cx="48071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651927" y="3160499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46287" y="3233651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4246287" y="3233651"/>
            <a:ext cx="3204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651927" y="3584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10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246287" y="3657600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4246287" y="3657600"/>
            <a:ext cx="3204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3651927" y="4008397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246287" y="4081549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4246287" y="4081549"/>
            <a:ext cx="224334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3651927" y="443234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7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246287" y="4505498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4246287" y="4505498"/>
            <a:ext cx="224334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3651927" y="4856295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5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246287" y="4929447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4246287" y="4929447"/>
            <a:ext cx="160239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3651927" y="528024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246287" y="5353396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246287" y="5353396"/>
            <a:ext cx="12819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3651927" y="5704193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246287" y="5777345"/>
            <a:ext cx="1666481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Rounded Rectangle 32"/>
          <p:cNvSpPr/>
          <p:nvPr/>
        </p:nvSpPr>
        <p:spPr>
          <a:xfrm>
            <a:off x="4246287" y="5777345"/>
            <a:ext cx="12819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Ad clicks: leads with a click ID and no UTMs. Pages are each lead's landing page.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Tracking audit, Northwind Dental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Campaign traffic missing part of its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tags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40" cy="1426464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705820"/>
                <a:gridCol w="3136976"/>
                <a:gridCol w="3136976"/>
                <a:gridCol w="4078068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Source / medium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Missing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facebook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instagram / 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Work Sans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01163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10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95523" y="2039112"/>
            <a:ext cx="235973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095523" y="2039112"/>
            <a:ext cx="235973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4501163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95523" y="2514600"/>
            <a:ext cx="2359736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5095523" y="2514600"/>
            <a:ext cx="1887789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Ads, email and social only. Organic, referral and direct visits are left out.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Tracking audit, Northwind Dental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Fix order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to fix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first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3564026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253989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2539898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Add UTMs to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Google Ads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ad URLs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572512"/>
            <a:ext cx="2539898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950" b="0" i="0">
                <a:solidFill>
                  <a:srgbClr val="4C5464"/>
                </a:solidFill>
                <a:latin typeface="Work Sans"/>
              </a:rPr>
              <a:t>33 leads arrived from a paid click with no UTMs, most often on /emergency-dentist. Add utm_source, utm_medium and utm_campaign to the final URL or tracking template.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13834" y="1475232"/>
            <a:ext cx="3564026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4551578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51578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100218" y="1712976"/>
            <a:ext cx="253989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00218" y="1932432"/>
            <a:ext cx="2539898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Capture the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fbclid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on Meta leads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00218" y="2572512"/>
            <a:ext cx="2539898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050" b="0" i="0">
                <a:solidFill>
                  <a:srgbClr val="4C5464"/>
                </a:solidFill>
                <a:latin typeface="Work Sans"/>
              </a:rPr>
              <a:t>172 of 287 Meta Ads leads had no fbclid. Check redirects on the landing page and keep the fbclid field on your forms.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100218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5100218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23990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323990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060741" y="1475232"/>
            <a:ext cx="3564026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298485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98485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47125" y="1712976"/>
            <a:ext cx="253989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47125" y="1932432"/>
            <a:ext cx="2539898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Use one spelling for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google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47125" y="2572512"/>
            <a:ext cx="2539898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150" b="0" i="0">
                <a:solidFill>
                  <a:srgbClr val="4C5464"/>
                </a:solidFill>
                <a:latin typeface="Work Sans"/>
              </a:rPr>
              <a:t>510 leads are split across 3 spellings in utm_source. Pick lowercase and update the links.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847125" y="332232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8847125" y="332232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0070897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070897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66928" y="3852672"/>
            <a:ext cx="3564026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353312" y="4090416"/>
            <a:ext cx="253989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353312" y="4309872"/>
            <a:ext cx="2539898" cy="4114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Rubik"/>
              </a:rPr>
              <a:t>Merge </a:t>
            </a:r>
            <a:r>
              <a:rPr sz="1200" b="1" i="0">
                <a:solidFill>
                  <a:srgbClr val="0E7C66"/>
                </a:solidFill>
                <a:latin typeface="Rubik"/>
              </a:rPr>
              <a:t>invisaline_consult_promo</a:t>
            </a:r>
            <a:r>
              <a:rPr sz="1200" b="0" i="0">
                <a:solidFill>
                  <a:srgbClr val="141821"/>
                </a:solidFill>
                <a:latin typeface="Rubik"/>
              </a:rPr>
              <a:t> into invisalign_consult_promo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353312" y="4767072"/>
            <a:ext cx="2539898" cy="8595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150" b="0" i="0">
                <a:solidFill>
                  <a:srgbClr val="4C5464"/>
                </a:solidFill>
                <a:latin typeface="Work Sans"/>
              </a:rPr>
              <a:t>The names are 2 letters apart and probably one campaign. Fix the link that uses it; 14 names more like it split 20 leads.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353312" y="5699760"/>
            <a:ext cx="92278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353312" y="5699760"/>
            <a:ext cx="9227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impact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236753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236753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313834" y="3852672"/>
            <a:ext cx="3564026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5" name="Oval 44"/>
          <p:cNvSpPr/>
          <p:nvPr/>
        </p:nvSpPr>
        <p:spPr>
          <a:xfrm>
            <a:off x="4551578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4551578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5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100218" y="4090416"/>
            <a:ext cx="2539898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Next month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100218" y="4309872"/>
            <a:ext cx="2539898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Rerun this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audit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after the fixes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100218" y="4949952"/>
            <a:ext cx="2539898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100" b="0" i="0">
                <a:solidFill>
                  <a:srgbClr val="4C5464"/>
                </a:solidFill>
                <a:latin typeface="Work Sans"/>
              </a:rPr>
              <a:t>Coverage was 68% in September. Run the audit again in two weeks to confirm the fixes held.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100218" y="5699760"/>
            <a:ext cx="92278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1" name="TextBox 50"/>
          <p:cNvSpPr txBox="1"/>
          <p:nvPr/>
        </p:nvSpPr>
        <p:spPr>
          <a:xfrm>
            <a:off x="5100218" y="5699760"/>
            <a:ext cx="92278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impact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6114440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3" name="TextBox 52"/>
          <p:cNvSpPr txBox="1"/>
          <p:nvPr/>
        </p:nvSpPr>
        <p:spPr>
          <a:xfrm>
            <a:off x="6114440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Tracking audit, Northwind Dental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audit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add UTMs to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Google Ads</a:t>
            </a:r>
            <a:r>
              <a:rPr sz="4000" b="0" i="0">
                <a:solidFill>
                  <a:srgbClr val="141821"/>
                </a:solidFill>
                <a:latin typeface="Rubik"/>
              </a:rPr>
              <a:t> ad URLs. 33 paid clicks arrived untagged.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Fully tagged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68%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No UTMs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131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Paid clicks untagged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Checks passed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 of 7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761 of 1,120 leads arrived fully tagged.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Fix first: paid clicks without UTMs.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Then: Meta click ID capture.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Tracking audit,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we built this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report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Fully tagged: utm_source, utm_medium and utm_campaign all present. Partly tagged: one or two of them.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Campaign traffic means ad clicks plus any medium other than organic, referral or direct; organic visits never carry a campaign, so they are left out of the coverage check.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Click ID checks: Google Ads leads are google with a paid medium; Meta Ads leads are facebook or instagram with a paid medium. Pass is 90% or more.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Spelling check groups values that match once case and punctuation are ignored. Typo check flags campaign names one or two letters away from a bigger campaign, skipping numbered series and short variants like _us and _uk.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Sites that add only utm_source on their own (chatgpt.com, perplexity.ai) count as referrals, not campaign traffic.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The score's change compares September 2026 with August.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Tracking audit,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