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embeddedFontLst>
    <p:embeddedFont>
      <p:font typeface="Instrument Serif" charset="0"/>
      <p:regular r:id="rId16"/>
      <p:italic r:id="rId17"/>
    </p:embeddedFont>
    <p:embeddedFont>
      <p:font typeface="Geist" charset="0"/>
      <p:regular r:id="rId18"/>
    </p:embeddedFont>
    <p:embeddedFont>
      <p:font typeface="Geist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F1A"/>
                </a:solidFill>
                <a:latin typeface="Instrument Serif"/>
              </a:rPr>
              <a:t>Northwind Dental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E7C66"/>
                </a:solidFill>
                <a:latin typeface="Geist Mono"/>
              </a:rPr>
              <a:t>TRACKING AUDIT ·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16337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000" b="0" i="0">
                <a:solidFill>
                  <a:srgbClr val="0B1F1A"/>
                </a:solidFill>
                <a:latin typeface="Instrument Serif"/>
              </a:rPr>
              <a:t>33 leads from paid clicks arrived with no </a:t>
            </a:r>
            <a:r>
              <a:rPr sz="5000" b="0" i="1">
                <a:solidFill>
                  <a:srgbClr val="0E7C66"/>
                </a:solidFill>
                <a:latin typeface="Instrument Serif"/>
              </a:rPr>
              <a:t>UTMs</a:t>
            </a:r>
            <a:r>
              <a:rPr sz="5000" b="0" i="0">
                <a:solidFill>
                  <a:srgbClr val="0B1F1A"/>
                </a:solidFill>
                <a:latin typeface="Instrument Serif"/>
              </a:rPr>
              <a:t> in September.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98373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A6B64"/>
                </a:solidFill>
                <a:latin typeface="Geist"/>
              </a:rPr>
              <a:t>3 of 7 checks passed. Fix first: paid clicks without UTMs.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471525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5A6B64"/>
                </a:solidFill>
                <a:latin typeface="Geist"/>
              </a:rPr>
              <a:t>northwinddental.com  ·  1,120 leads audited  ·  30 days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2620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2346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UTM Grabber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4538" y="5806440"/>
            <a:ext cx="2620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1,120 leads audited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278886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3393186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53206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Sample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7126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1554480"/>
            <a:ext cx="110578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100" b="1" i="0" spc="150">
                <a:solidFill>
                  <a:srgbClr val="0E7C66"/>
                </a:solidFill>
                <a:latin typeface="Geist Mono"/>
              </a:rPr>
              <a:t>TRACKING HEALTH SCORE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965960"/>
            <a:ext cx="11057839" cy="1676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2000" b="0" i="1">
                <a:solidFill>
                  <a:srgbClr val="0B1F1A"/>
                </a:solidFill>
                <a:latin typeface="Instrument Serif"/>
              </a:rPr>
              <a:t>68%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672840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300" b="1" i="0">
                <a:solidFill>
                  <a:srgbClr val="5A6B64"/>
                </a:solidFill>
                <a:latin typeface="Geist"/>
              </a:rPr>
              <a:t>Flat vs August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38528" y="4038600"/>
            <a:ext cx="8314639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700" b="0" i="0">
                <a:solidFill>
                  <a:srgbClr val="5A6B64"/>
                </a:solidFill>
                <a:latin typeface="Geist"/>
              </a:rPr>
              <a:t>of 1,120 leads arrived fully tagged: source, medium and campaign. 131 had no UTMs at all.</a:t>
            </a:r>
          </a:p>
        </p:txBody>
      </p:sp>
      <p:sp>
        <p:nvSpPr>
          <p:cNvPr id="6" name="Freeform 5"/>
          <p:cNvSpPr/>
          <p:nvPr/>
        </p:nvSpPr>
        <p:spPr>
          <a:xfrm>
            <a:off x="4084168" y="4815779"/>
            <a:ext cx="4023360" cy="548640"/>
          </a:xfrm>
          <a:custGeom>
            <a:avLst/>
            <a:gdLst/>
            <a:ahLst/>
            <a:cxnLst/>
            <a:rect l="l" t="t" r="r" b="b"/>
            <a:pathLst>
              <a:path w="44000" h="6000">
                <a:moveTo>
                  <a:pt x="0" y="0"/>
                </a:moveTo>
                <a:lnTo>
                  <a:pt x="14666" y="0"/>
                </a:lnTo>
                <a:lnTo>
                  <a:pt x="29333" y="6000"/>
                </a:lnTo>
                <a:lnTo>
                  <a:pt x="44000" y="4882"/>
                </a:lnTo>
                <a:lnTo>
                  <a:pt x="44000" y="6000"/>
                </a:lnTo>
                <a:lnTo>
                  <a:pt x="0" y="6000"/>
                </a:lnTo>
                <a:close/>
              </a:path>
            </a:pathLst>
          </a:custGeom>
          <a:solidFill>
            <a:srgbClr val="0E7C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4084168" y="4815779"/>
            <a:ext cx="4023360" cy="548640"/>
          </a:xfrm>
          <a:custGeom>
            <a:avLst/>
            <a:gdLst/>
            <a:ahLst/>
            <a:cxnLst/>
            <a:rect l="l" t="t" r="r" b="b"/>
            <a:pathLst>
              <a:path w="44000" h="6000">
                <a:moveTo>
                  <a:pt x="0" y="0"/>
                </a:moveTo>
                <a:lnTo>
                  <a:pt x="14666" y="0"/>
                </a:lnTo>
                <a:lnTo>
                  <a:pt x="29333" y="6000"/>
                </a:lnTo>
                <a:lnTo>
                  <a:pt x="44000" y="4882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66380" y="5221043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Tracking audit, Northwind Dental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The numbers that matter.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8096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1,120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LEADS AUDITED</a:t>
            </a:r>
          </a:p>
        </p:txBody>
      </p:sp>
      <p:sp>
        <p:nvSpPr>
          <p:cNvPr id="9" name="Rectangle 8"/>
          <p:cNvSpPr/>
          <p:nvPr/>
        </p:nvSpPr>
        <p:spPr>
          <a:xfrm>
            <a:off x="3372536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3378022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1" name="Connector 10"/>
          <p:cNvCxnSpPr/>
          <p:nvPr/>
        </p:nvCxnSpPr>
        <p:spPr>
          <a:xfrm>
            <a:off x="3372536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73704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131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3704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NO UTMS AT ALL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178144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6183630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6" name="Connector 15"/>
          <p:cNvCxnSpPr/>
          <p:nvPr/>
        </p:nvCxnSpPr>
        <p:spPr>
          <a:xfrm>
            <a:off x="6178144" y="2949245"/>
            <a:ext cx="2641015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379312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33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9312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PAID CLICKS UNTAGGED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983751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ectangle 19"/>
          <p:cNvSpPr/>
          <p:nvPr/>
        </p:nvSpPr>
        <p:spPr>
          <a:xfrm>
            <a:off x="8989238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1" name="Connector 20"/>
          <p:cNvCxnSpPr/>
          <p:nvPr/>
        </p:nvCxnSpPr>
        <p:spPr>
          <a:xfrm>
            <a:off x="8983751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184919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3 of 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4919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CHECKS PASSED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Tracking audit, Northwind Dental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CHECKS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Seven checks on your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tracking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11057839" cy="4760976"/>
          </a:xfrm>
          <a:prstGeom prst="roundRect">
            <a:avLst>
              <a:gd name="adj" fmla="val 768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68680" y="1659854"/>
            <a:ext cx="310896" cy="310896"/>
          </a:xfrm>
          <a:prstGeom prst="ellipse">
            <a:avLst/>
          </a:prstGeom>
          <a:solidFill>
            <a:srgbClr val="E6F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59854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1D7A4A"/>
                </a:solidFill>
                <a:latin typeface="Geist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4168" y="1584960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Full UTM coverage on campaign traffic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4168" y="1859280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714 of 765 leads from ads, email and social carried source, medium and campaign. Most often missing: utm_campaign (51 leads).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73007" y="1475232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93%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3207" y="1475232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D7A4A"/>
                </a:solidFill>
                <a:latin typeface="Geist"/>
              </a:rPr>
              <a:t>Healthy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95528" y="2155371"/>
            <a:ext cx="1060063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68680" y="2339993"/>
            <a:ext cx="310896" cy="310896"/>
          </a:xfrm>
          <a:prstGeom prst="ellipse">
            <a:avLst/>
          </a:prstGeom>
          <a:solidFill>
            <a:srgbClr val="FB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339993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C4353A"/>
                </a:solidFill>
                <a:latin typeface="Geist"/>
              </a:rPr>
              <a:t>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4168" y="2265099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Paid clicks that lost their UTMs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4168" y="2539419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33 leads had a Google Ads click ID but no UTMs, most often on /emergency-dentist.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3007" y="2155371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33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73207" y="2155371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C4353A"/>
                </a:solidFill>
                <a:latin typeface="Geist"/>
              </a:rPr>
              <a:t>Fix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95528" y="2835511"/>
            <a:ext cx="1060063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868680" y="3020133"/>
            <a:ext cx="310896" cy="310896"/>
          </a:xfrm>
          <a:prstGeom prst="ellipse">
            <a:avLst/>
          </a:prstGeom>
          <a:solidFill>
            <a:srgbClr val="E6F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3020133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1D7A4A"/>
                </a:solidFill>
                <a:latin typeface="Geist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4168" y="2945239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Google click ID on Google Ads leads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44168" y="3219559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369 of 382 Google Ads leads carried it.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3007" y="2835511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97%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73207" y="2835511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D7A4A"/>
                </a:solidFill>
                <a:latin typeface="Geist"/>
              </a:rPr>
              <a:t>Healthy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95528" y="3515650"/>
            <a:ext cx="1060063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868680" y="3700272"/>
            <a:ext cx="310896" cy="310896"/>
          </a:xfrm>
          <a:prstGeom prst="ellipse">
            <a:avLst/>
          </a:prstGeom>
          <a:solidFill>
            <a:srgbClr val="FB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3700272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C4353A"/>
                </a:solidFill>
                <a:latin typeface="Geist"/>
              </a:rPr>
              <a:t>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44168" y="3625378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Meta click ID on Meta Ads leads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44168" y="3899698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115 of 287 Meta Ads leads carried it. Check redirects on your landing pages and keep the fbclid field on your forms.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73007" y="3515650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40%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73207" y="3515650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C4353A"/>
                </a:solidFill>
                <a:latin typeface="Geist"/>
              </a:rPr>
              <a:t>Fix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795528" y="4195790"/>
            <a:ext cx="1060063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868680" y="4380411"/>
            <a:ext cx="310896" cy="310896"/>
          </a:xfrm>
          <a:prstGeom prst="ellipse">
            <a:avLst/>
          </a:prstGeom>
          <a:solidFill>
            <a:srgbClr val="FFF4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68680" y="4380411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B26A00"/>
                </a:solidFill>
                <a:latin typeface="Geist"/>
              </a:rPr>
              <a:t>!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44168" y="4305518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One spelling per source, medium and campaign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44168" y="4579838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"google" and "Google" and "GOOGLE" are counted as different values in utm_source. Analytics tools split them, so each looks smaller than it is.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73007" y="4195790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573207" y="4195790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B26A00"/>
                </a:solidFill>
                <a:latin typeface="Geist"/>
              </a:rPr>
              <a:t>Watch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795528" y="4875929"/>
            <a:ext cx="1060063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868680" y="5060551"/>
            <a:ext cx="310896" cy="310896"/>
          </a:xfrm>
          <a:prstGeom prst="ellipse">
            <a:avLst/>
          </a:prstGeom>
          <a:solidFill>
            <a:srgbClr val="FFF4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8680" y="5060551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B26A00"/>
                </a:solidFill>
                <a:latin typeface="Geist"/>
              </a:rPr>
              <a:t>!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344168" y="4985657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Campaign names that look like typos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44168" y="5259977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15 misspelled names split 24 leads off their real campaign. Biggest: "invisaline_consult_promo" next to "invisalign_consult_promo" (4 leads and 80 leads).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973007" y="4875929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15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573207" y="4875929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B26A00"/>
                </a:solidFill>
                <a:latin typeface="Geist"/>
              </a:rPr>
              <a:t>Watch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795528" y="5556069"/>
            <a:ext cx="1060063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868680" y="5740690"/>
            <a:ext cx="310896" cy="310896"/>
          </a:xfrm>
          <a:prstGeom prst="ellipse">
            <a:avLst/>
          </a:prstGeom>
          <a:solidFill>
            <a:srgbClr val="E6F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68680" y="5740690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1D7A4A"/>
                </a:solidFill>
                <a:latin typeface="Geist"/>
              </a:rPr>
              <a:t>✓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344168" y="5665797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Landing pages losing tags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344168" y="5940117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No landing page lost tags on half or more of its leads.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973007" y="5556069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573207" y="5556069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D7A4A"/>
                </a:solidFill>
                <a:latin typeface="Geist"/>
              </a:rPr>
              <a:t>Healthy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Tracking audit, Northwind Dental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WHERE TAGS GO MISSING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How each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lead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arrived.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Every lead sorted into one tagging state.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086600" cy="4431792"/>
          </a:xfrm>
          <a:prstGeom prst="roundRect">
            <a:avLst>
              <a:gd name="adj" fmla="val 82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124456"/>
            <a:ext cx="156083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Fully tagged</a:t>
            </a:r>
          </a:p>
        </p:txBody>
      </p:sp>
      <p:sp>
        <p:nvSpPr>
          <p:cNvPr id="7" name="Rectangle 6"/>
          <p:cNvSpPr/>
          <p:nvPr/>
        </p:nvSpPr>
        <p:spPr>
          <a:xfrm>
            <a:off x="2447798" y="2170176"/>
            <a:ext cx="3834130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391656" y="21244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761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18046" y="21244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68%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581656"/>
            <a:ext cx="156083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Partly tagged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47798" y="2627376"/>
            <a:ext cx="1148728" cy="182880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391656" y="25816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228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70116" y="25816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20%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8" y="3038856"/>
            <a:ext cx="156083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Ad click, no UTMs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447798" y="3084576"/>
            <a:ext cx="166263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391656" y="30388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33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73596" y="30388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3%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8" y="3496056"/>
            <a:ext cx="156083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Referrer, no UTMs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447798" y="3541776"/>
            <a:ext cx="292220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391656" y="34960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58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76136" y="34960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5%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528" y="3953256"/>
            <a:ext cx="156083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No UTMs, no referrer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447798" y="3998976"/>
            <a:ext cx="201531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391656" y="39532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40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81216" y="39532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4%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Every lead in September, by tagging state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836408" y="1804416"/>
            <a:ext cx="3788359" cy="44317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ectangle 27"/>
          <p:cNvSpPr/>
          <p:nvPr/>
        </p:nvSpPr>
        <p:spPr>
          <a:xfrm>
            <a:off x="7841894" y="1809902"/>
            <a:ext cx="3777386" cy="132588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9" name="Connector 28"/>
          <p:cNvCxnSpPr/>
          <p:nvPr/>
        </p:nvCxnSpPr>
        <p:spPr>
          <a:xfrm>
            <a:off x="7836408" y="3130296"/>
            <a:ext cx="378835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092440" y="2060448"/>
            <a:ext cx="327629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80">
                <a:solidFill>
                  <a:srgbClr val="0E7C66"/>
                </a:solidFill>
                <a:latin typeface="Geist Mono"/>
              </a:rPr>
              <a:t>THE BIGGEST GAP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92440" y="235305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0" i="1">
                <a:solidFill>
                  <a:srgbClr val="0E7C66"/>
                </a:solidFill>
                <a:latin typeface="Instrument Serif"/>
              </a:rPr>
              <a:t>Partly tagged</a:t>
            </a:r>
            <a:r>
              <a:rPr sz="2000" b="0" i="0">
                <a:solidFill>
                  <a:srgbClr val="0B1F1A"/>
                </a:solidFill>
                <a:latin typeface="Instrument Serif"/>
              </a:rPr>
              <a:t> leads are the biggest gap: 20%.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92440" y="3313176"/>
            <a:ext cx="3276295" cy="2667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00" b="0" i="0">
                <a:solidFill>
                  <a:srgbClr val="5A6B64"/>
                </a:solidFill>
                <a:latin typeface="Geist"/>
              </a:rPr>
              <a:t>Most of them lack utm_campaign (228 leads).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210 are organic, referral or direct visits, which never carry a campaign. Judge the rest.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33 leads came from a paid click with no tags: the costliest leak, because you paid for the click.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Tracking audit, Northwind Dental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Pages losing the most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tags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4663439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49837"/>
                <a:gridCol w="2443721"/>
                <a:gridCol w="2443721"/>
                <a:gridCol w="1221861"/>
                <a:gridCol w="1221861"/>
                <a:gridCol w="3176838"/>
              </a:tblGrid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LANDING PAGE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NO UTMS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OF PAGE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AD CLICKS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LIKELY FIX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/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24%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/new-patients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/emergency-dentist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/book-appointment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43%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Tag links from google.com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/invisalign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/insurance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/invisalign-consult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/new-patient-special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/dental-implants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/teeth-whitening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51927" y="18886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52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46287" y="1961804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4246287" y="1961804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651927" y="2312601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46287" y="2385753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4246287" y="2385753"/>
            <a:ext cx="544811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3651927" y="273655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46287" y="2809702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4246287" y="2809702"/>
            <a:ext cx="480716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3651927" y="3160499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46287" y="3233651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4246287" y="3233651"/>
            <a:ext cx="32047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3651927" y="3584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46287" y="3657600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4246287" y="3657600"/>
            <a:ext cx="32047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3651927" y="4008397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7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246287" y="4081549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4246287" y="4081549"/>
            <a:ext cx="224334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3651927" y="443234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7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246287" y="4505498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4246287" y="4505498"/>
            <a:ext cx="224334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3651927" y="485629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246287" y="4929447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4246287" y="4929447"/>
            <a:ext cx="160239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3651927" y="52802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4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246287" y="5353396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4246287" y="5353396"/>
            <a:ext cx="128191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3651927" y="570419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4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246287" y="5777345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4246287" y="5777345"/>
            <a:ext cx="128191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Ad clicks: leads with a click ID and no UTMs. Pages are each lead's landing page.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Tracking audit, Northwind Dental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Campaign traffic missing part of its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tags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40" cy="142646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705820"/>
                <a:gridCol w="3136976"/>
                <a:gridCol w="3136976"/>
                <a:gridCol w="4078068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SOURCE / MEDIUM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MISSING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facebook /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utm_campaign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instagram /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utm_campaign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01163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95523" y="2039112"/>
            <a:ext cx="2359736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5095523" y="2039112"/>
            <a:ext cx="2359736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4501163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95523" y="2514600"/>
            <a:ext cx="2359736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5095523" y="2514600"/>
            <a:ext cx="1887789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Ads, email and social only. Organic, referral and direct visits are left out.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Tracking audit, Northwind Dental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FIX ORDER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What to fix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first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3564026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3553054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356402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308853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WEEK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3088538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Add UTMs to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Google Ads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ad URLs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3088538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33 leads arrived from a paid click with no UTMs, most often on /emergency-dentist. Add utm_source, utm_medium and utm_campaign to the final URL or tracking template.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000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13834" y="1475232"/>
            <a:ext cx="3564026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4319321" y="1480718"/>
            <a:ext cx="3553054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4313834" y="2389632"/>
            <a:ext cx="3564027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551578" y="1658112"/>
            <a:ext cx="308853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WEEK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51578" y="1886712"/>
            <a:ext cx="3088538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Capture the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fbclid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on Meta leads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535936"/>
            <a:ext cx="3088538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172 of 287 Meta Ads leads had no fbclid. Check redirects on the landing page and keep the fbclid field on your forms.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51578" y="334060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43600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60741" y="1475232"/>
            <a:ext cx="3564026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8066227" y="1480718"/>
            <a:ext cx="3553054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8060741" y="2389632"/>
            <a:ext cx="356402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298485" y="1658112"/>
            <a:ext cx="308853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98485" y="1886712"/>
            <a:ext cx="3088538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Use one spelling for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google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98485" y="2535936"/>
            <a:ext cx="3088538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510 leads are split across 3 spellings in utm_source. Pick lowercase and update the links.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98485" y="334060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90507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66928" y="3852672"/>
            <a:ext cx="3564026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ectangle 28"/>
          <p:cNvSpPr/>
          <p:nvPr/>
        </p:nvSpPr>
        <p:spPr>
          <a:xfrm>
            <a:off x="572414" y="3858158"/>
            <a:ext cx="3553054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0" name="Connector 29"/>
          <p:cNvCxnSpPr/>
          <p:nvPr/>
        </p:nvCxnSpPr>
        <p:spPr>
          <a:xfrm>
            <a:off x="566928" y="4767072"/>
            <a:ext cx="356402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04672" y="4035552"/>
            <a:ext cx="308853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4672" y="4264152"/>
            <a:ext cx="3088538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Merge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invisaline_consult_promo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into invisalign_consult_promo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4672" y="4913376"/>
            <a:ext cx="3088538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The names are 2 letters apart and probably one campaign. Fix the link that uses it; 14 names more like it split 20 leads.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4672" y="5718048"/>
            <a:ext cx="89230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impact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788414" y="571804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313834" y="3852672"/>
            <a:ext cx="3564026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ectangle 36"/>
          <p:cNvSpPr/>
          <p:nvPr/>
        </p:nvSpPr>
        <p:spPr>
          <a:xfrm>
            <a:off x="4319321" y="3858158"/>
            <a:ext cx="3553054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8" name="Connector 37"/>
          <p:cNvCxnSpPr/>
          <p:nvPr/>
        </p:nvCxnSpPr>
        <p:spPr>
          <a:xfrm>
            <a:off x="4313834" y="4767072"/>
            <a:ext cx="3564027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51578" y="4035552"/>
            <a:ext cx="308853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NEXT MONTH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51578" y="4264152"/>
            <a:ext cx="3088538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Rerun this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audit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after the fixes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551578" y="4913376"/>
            <a:ext cx="3088538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Coverage was 68% in September. Run the audit again in two weeks to confirm the fixes held.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51578" y="5718048"/>
            <a:ext cx="89230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impact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35320" y="571804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Tracking audit, Northwind Dental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AUDIT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F1A"/>
                </a:solidFill>
                <a:latin typeface="Instrument Serif"/>
              </a:rPr>
              <a:t>Next: add UTMs to </a:t>
            </a:r>
            <a:r>
              <a:rPr sz="4000" b="0" i="1">
                <a:solidFill>
                  <a:srgbClr val="0E7C66"/>
                </a:solidFill>
                <a:latin typeface="Instrument Serif"/>
              </a:rPr>
              <a:t>Google Ads</a:t>
            </a:r>
            <a:r>
              <a:rPr sz="4000" b="0" i="0">
                <a:solidFill>
                  <a:srgbClr val="0B1F1A"/>
                </a:solidFill>
                <a:latin typeface="Instrument Serif"/>
              </a:rPr>
              <a:t> ad URLs. 33 paid clicks arrived untagged.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4700016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4773168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How we built this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020056"/>
            <a:ext cx="11057839" cy="12618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B64"/>
                </a:solidFill>
                <a:latin typeface="Geist"/>
              </a:rPr>
              <a:t>Fully tagged: utm_source, utm_medium and utm_campaign all present. Partly tagged: one or two of them.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Campaign traffic means ad clicks plus any medium other than organic, referral or direct; organic visits never carry a campaign, so they are left out of the coverage check.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Click ID checks: Google Ads leads are google with a paid medium; Meta Ads leads are facebook or instagram with a paid medium. Pass is 90% or more.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Spelling check groups values that match once case and punctuation are ignored. Typo check flags campaign names one or two letters away from a bigger campaign, skipping numbered series and short variants like _us and _uk.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Sites that add only utm_source on their own (chatgpt.com, perplexity.ai) count as referrals, not campaign traffic.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The score's change compares September 2026 with August.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Tracking audit, Northwind Dental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