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Rubik" charset="0"/>
      <p:regular r:id="rId16"/>
      <p:bold r:id="rId17"/>
    </p:embeddedFont>
    <p:embeddedFont>
      <p:font typeface="Work Sans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Change</c:v>
                </c:pt>
              </c:strCache>
            </c:strRef>
          </c:tx>
          <c:invertIfNegative val="0"/>
          <c:dPt>
            <c:idx val="0"/>
            <c:spPr>
              <a:solidFill>
                <a:srgbClr val="007D66"/>
              </a:solidFill>
            </c:spPr>
          </c:dPt>
          <c:dPt>
            <c:idx val="1"/>
            <c:spPr>
              <a:solidFill>
                <a:srgbClr val="007D66"/>
              </a:solidFill>
            </c:spPr>
          </c:dPt>
          <c:dPt>
            <c:idx val="2"/>
            <c:spPr>
              <a:solidFill>
                <a:srgbClr val="007D66"/>
              </a:solidFill>
            </c:spPr>
          </c:dPt>
          <c:dPt>
            <c:idx val="3"/>
            <c:spPr>
              <a:solidFill>
                <a:srgbClr val="007D66"/>
              </a:solidFill>
            </c:spPr>
          </c:dPt>
          <c:dPt>
            <c:idx val="4"/>
            <c:spPr>
              <a:solidFill>
                <a:srgbClr val="007D66"/>
              </a:solidFill>
            </c:spPr>
          </c:dPt>
          <c:dPt>
            <c:idx val="5"/>
            <c:spPr>
              <a:solidFill>
                <a:srgbClr val="007D66"/>
              </a:solidFill>
            </c:spPr>
          </c:dPt>
          <c:dPt>
            <c:idx val="6"/>
            <c:spPr>
              <a:solidFill>
                <a:srgbClr val="007D66"/>
              </a:solidFill>
            </c:spPr>
          </c:dPt>
          <c:dPt>
            <c:idx val="7"/>
            <c:spPr>
              <a:solidFill>
                <a:srgbClr val="007D66"/>
              </a:solidFill>
            </c:spPr>
          </c:dPt>
          <c:cat>
            <c:strRef>
              <c:f>Sheet1!$A$2:$A$9</c:f>
              <c:strCache>
                <c:ptCount val="8"/>
                <c:pt idx="0">
                  <c:v>Perplexity.ai</c:v>
                </c:pt>
                <c:pt idx="1">
                  <c:v>Alderbayparents.org</c:v>
                </c:pt>
                <c:pt idx="2">
                  <c:v>Bing</c:v>
                </c:pt>
                <c:pt idx="3">
                  <c:v>ChatGPT</c:v>
                </c:pt>
                <c:pt idx="4">
                  <c:v>Newsletter</c:v>
                </c:pt>
                <c:pt idx="5">
                  <c:v>Instagram</c:v>
                </c:pt>
                <c:pt idx="6">
                  <c:v>Facebook</c:v>
                </c:pt>
                <c:pt idx="7">
                  <c:v>Google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48.0</c:v>
                </c:pt>
                <c:pt idx="1">
                  <c:v>34.0</c:v>
                </c:pt>
                <c:pt idx="2">
                  <c:v>11.0</c:v>
                </c:pt>
                <c:pt idx="3">
                  <c:v>48.0</c:v>
                </c:pt>
                <c:pt idx="4">
                  <c:v>11.0</c:v>
                </c:pt>
                <c:pt idx="5">
                  <c:v>10.0</c:v>
                </c:pt>
                <c:pt idx="6">
                  <c:v>10.0</c:v>
                </c:pt>
                <c:pt idx="7">
                  <c:v>13.0</c:v>
                </c:pt>
              </c:numCache>
            </c:numRef>
          </c:val>
        </c:ser>
        <c:dLbls>
          <c:numFmt formatCode="+0&quot;%&quot;;−0&quot;%&quot;;0" sourceLinked="0"/>
          <c:txPr>
            <a:bodyPr/>
            <a:lstStyle/>
            <a:p>
              <a:pPr>
                <a:defRPr sz="1000" b="0" i="0">
                  <a:solidFill>
                    <a:srgbClr val="4C5464"/>
                  </a:solidFill>
                  <a:latin typeface="Work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low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EF0F4"/>
              </a:solidFill>
            </a:ln>
          </c:spPr>
        </c:majorGridlines>
        <c:numFmt formatCode="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>
              <a:solidFill>
                <a:srgbClr val="007D66"/>
              </a:solidFill>
            </a:ln>
          </c:spPr>
          <c:marker>
            <c:symbol val="none"/>
          </c:marker>
          <c:dPt>
            <c:idx val="30"/>
            <c:marker>
              <c:symbol val="circle"/>
              <c:size val="7"/>
              <c:spPr>
                <a:solidFill>
                  <a:srgbClr val="007D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Sheet1!$A$2:$A$62</c:f>
              <c:strCache>
                <c:ptCount val="61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20.0</c:v>
                </c:pt>
                <c:pt idx="1">
                  <c:v>13.0</c:v>
                </c:pt>
                <c:pt idx="2">
                  <c:v>32.0</c:v>
                </c:pt>
                <c:pt idx="3">
                  <c:v>47.0</c:v>
                </c:pt>
                <c:pt idx="4">
                  <c:v>47.0</c:v>
                </c:pt>
                <c:pt idx="5">
                  <c:v>40.0</c:v>
                </c:pt>
                <c:pt idx="6">
                  <c:v>32.0</c:v>
                </c:pt>
                <c:pt idx="7">
                  <c:v>14.0</c:v>
                </c:pt>
                <c:pt idx="8">
                  <c:v>18.0</c:v>
                </c:pt>
                <c:pt idx="9">
                  <c:v>36.0</c:v>
                </c:pt>
                <c:pt idx="10">
                  <c:v>50.0</c:v>
                </c:pt>
                <c:pt idx="11">
                  <c:v>41.0</c:v>
                </c:pt>
                <c:pt idx="12">
                  <c:v>40.0</c:v>
                </c:pt>
                <c:pt idx="13">
                  <c:v>31.0</c:v>
                </c:pt>
                <c:pt idx="14">
                  <c:v>25.0</c:v>
                </c:pt>
                <c:pt idx="15">
                  <c:v>21.0</c:v>
                </c:pt>
                <c:pt idx="16">
                  <c:v>42.0</c:v>
                </c:pt>
                <c:pt idx="17">
                  <c:v>27.0</c:v>
                </c:pt>
                <c:pt idx="18">
                  <c:v>44.0</c:v>
                </c:pt>
                <c:pt idx="19">
                  <c:v>40.0</c:v>
                </c:pt>
                <c:pt idx="20">
                  <c:v>34.0</c:v>
                </c:pt>
                <c:pt idx="21">
                  <c:v>17.0</c:v>
                </c:pt>
                <c:pt idx="22">
                  <c:v>14.0</c:v>
                </c:pt>
                <c:pt idx="23">
                  <c:v>44.0</c:v>
                </c:pt>
                <c:pt idx="24">
                  <c:v>39.0</c:v>
                </c:pt>
                <c:pt idx="25">
                  <c:v>36.0</c:v>
                </c:pt>
                <c:pt idx="26">
                  <c:v>48.0</c:v>
                </c:pt>
                <c:pt idx="27">
                  <c:v>38.0</c:v>
                </c:pt>
                <c:pt idx="28">
                  <c:v>16.0</c:v>
                </c:pt>
                <c:pt idx="29">
                  <c:v>23.0</c:v>
                </c:pt>
                <c:pt idx="30">
                  <c:v>30.0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This window</c:v>
                </c:pt>
              </c:strCache>
            </c:strRef>
          </c:tx>
          <c:spPr>
            <a:ln w="28575">
              <a:solidFill>
                <a:srgbClr val="EB9F39"/>
              </a:solidFill>
            </a:ln>
          </c:spPr>
          <c:marker>
            <c:symbol val="none"/>
          </c:marker>
          <c:dPt>
            <c:idx val="60"/>
            <c:marker>
              <c:symbol val="circle"/>
              <c:size val="7"/>
              <c:spPr>
                <a:solidFill>
                  <a:srgbClr val="EB9F39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Sheet1!$A$2:$A$62</c:f>
              <c:strCache>
                <c:ptCount val="61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</c:strCache>
            </c:strRef>
          </c:cat>
          <c:val>
            <c:numRef>
              <c:f>Sheet1!$C$2:$C$62</c:f>
              <c:numCache>
                <c:formatCode>General</c:formatCode>
                <c:ptCount val="61"/>
                <c:pt idx="30">
                  <c:v>30.0</c:v>
                </c:pt>
                <c:pt idx="31">
                  <c:v>42.0</c:v>
                </c:pt>
                <c:pt idx="32">
                  <c:v>40.0</c:v>
                </c:pt>
                <c:pt idx="33">
                  <c:v>37.0</c:v>
                </c:pt>
                <c:pt idx="34">
                  <c:v>42.0</c:v>
                </c:pt>
                <c:pt idx="35">
                  <c:v>21.0</c:v>
                </c:pt>
                <c:pt idx="36">
                  <c:v>20.0</c:v>
                </c:pt>
                <c:pt idx="37">
                  <c:v>20.0</c:v>
                </c:pt>
                <c:pt idx="38">
                  <c:v>46.0</c:v>
                </c:pt>
                <c:pt idx="39">
                  <c:v>56.0</c:v>
                </c:pt>
                <c:pt idx="40">
                  <c:v>54.0</c:v>
                </c:pt>
                <c:pt idx="41">
                  <c:v>39.0</c:v>
                </c:pt>
                <c:pt idx="42">
                  <c:v>24.0</c:v>
                </c:pt>
                <c:pt idx="43">
                  <c:v>21.0</c:v>
                </c:pt>
                <c:pt idx="44">
                  <c:v>52.0</c:v>
                </c:pt>
                <c:pt idx="45">
                  <c:v>46.0</c:v>
                </c:pt>
                <c:pt idx="46">
                  <c:v>44.0</c:v>
                </c:pt>
                <c:pt idx="47">
                  <c:v>45.0</c:v>
                </c:pt>
                <c:pt idx="48">
                  <c:v>35.0</c:v>
                </c:pt>
                <c:pt idx="49">
                  <c:v>28.0</c:v>
                </c:pt>
                <c:pt idx="50">
                  <c:v>17.0</c:v>
                </c:pt>
                <c:pt idx="51">
                  <c:v>41.0</c:v>
                </c:pt>
                <c:pt idx="52">
                  <c:v>40.0</c:v>
                </c:pt>
                <c:pt idx="53">
                  <c:v>55.0</c:v>
                </c:pt>
                <c:pt idx="54">
                  <c:v>46.0</c:v>
                </c:pt>
                <c:pt idx="55">
                  <c:v>39.0</c:v>
                </c:pt>
                <c:pt idx="56">
                  <c:v>16.0</c:v>
                </c:pt>
                <c:pt idx="57">
                  <c:v>19.0</c:v>
                </c:pt>
                <c:pt idx="58">
                  <c:v>44.0</c:v>
                </c:pt>
                <c:pt idx="59">
                  <c:v>43.0</c:v>
                </c:pt>
                <c:pt idx="60">
                  <c:v>48.0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Baseline average</c:v>
                </c:pt>
              </c:strCache>
            </c:strRef>
          </c:tx>
          <c:spPr>
            <a:ln w="28575">
              <a:solidFill>
                <a:srgbClr val="2A78D6"/>
              </a:solidFill>
              <a:prstDash val="dash"/>
            </a:ln>
          </c:spPr>
          <c:marker>
            <c:symbol val="none"/>
          </c:marker>
          <c:dPt>
            <c:idx val="60"/>
            <c:marker>
              <c:symbol val="circle"/>
              <c:size val="7"/>
              <c:spPr>
                <a:solidFill>
                  <a:srgbClr val="2A78D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Sheet1!$A$2:$A$62</c:f>
              <c:strCache>
                <c:ptCount val="61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</c:strCache>
            </c:str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32.23</c:v>
                </c:pt>
                <c:pt idx="1">
                  <c:v>32.23</c:v>
                </c:pt>
                <c:pt idx="2">
                  <c:v>32.23</c:v>
                </c:pt>
                <c:pt idx="3">
                  <c:v>32.23</c:v>
                </c:pt>
                <c:pt idx="4">
                  <c:v>32.23</c:v>
                </c:pt>
                <c:pt idx="5">
                  <c:v>32.23</c:v>
                </c:pt>
                <c:pt idx="6">
                  <c:v>32.23</c:v>
                </c:pt>
                <c:pt idx="7">
                  <c:v>32.23</c:v>
                </c:pt>
                <c:pt idx="8">
                  <c:v>32.23</c:v>
                </c:pt>
                <c:pt idx="9">
                  <c:v>32.23</c:v>
                </c:pt>
                <c:pt idx="10">
                  <c:v>32.23</c:v>
                </c:pt>
                <c:pt idx="11">
                  <c:v>32.23</c:v>
                </c:pt>
                <c:pt idx="12">
                  <c:v>32.23</c:v>
                </c:pt>
                <c:pt idx="13">
                  <c:v>32.23</c:v>
                </c:pt>
                <c:pt idx="14">
                  <c:v>32.23</c:v>
                </c:pt>
                <c:pt idx="15">
                  <c:v>32.23</c:v>
                </c:pt>
                <c:pt idx="16">
                  <c:v>32.23</c:v>
                </c:pt>
                <c:pt idx="17">
                  <c:v>32.23</c:v>
                </c:pt>
                <c:pt idx="18">
                  <c:v>32.23</c:v>
                </c:pt>
                <c:pt idx="19">
                  <c:v>32.23</c:v>
                </c:pt>
                <c:pt idx="20">
                  <c:v>32.23</c:v>
                </c:pt>
                <c:pt idx="21">
                  <c:v>32.23</c:v>
                </c:pt>
                <c:pt idx="22">
                  <c:v>32.23</c:v>
                </c:pt>
                <c:pt idx="23">
                  <c:v>32.23</c:v>
                </c:pt>
                <c:pt idx="24">
                  <c:v>32.23</c:v>
                </c:pt>
                <c:pt idx="25">
                  <c:v>32.23</c:v>
                </c:pt>
                <c:pt idx="26">
                  <c:v>32.23</c:v>
                </c:pt>
                <c:pt idx="27">
                  <c:v>32.23</c:v>
                </c:pt>
                <c:pt idx="28">
                  <c:v>32.23</c:v>
                </c:pt>
                <c:pt idx="29">
                  <c:v>32.23</c:v>
                </c:pt>
                <c:pt idx="30">
                  <c:v>32.23</c:v>
                </c:pt>
                <c:pt idx="31">
                  <c:v>32.23</c:v>
                </c:pt>
                <c:pt idx="32">
                  <c:v>32.23</c:v>
                </c:pt>
                <c:pt idx="33">
                  <c:v>32.23</c:v>
                </c:pt>
                <c:pt idx="34">
                  <c:v>32.23</c:v>
                </c:pt>
                <c:pt idx="35">
                  <c:v>32.23</c:v>
                </c:pt>
                <c:pt idx="36">
                  <c:v>32.23</c:v>
                </c:pt>
                <c:pt idx="37">
                  <c:v>32.23</c:v>
                </c:pt>
                <c:pt idx="38">
                  <c:v>32.23</c:v>
                </c:pt>
                <c:pt idx="39">
                  <c:v>32.23</c:v>
                </c:pt>
                <c:pt idx="40">
                  <c:v>32.23</c:v>
                </c:pt>
                <c:pt idx="41">
                  <c:v>32.23</c:v>
                </c:pt>
                <c:pt idx="42">
                  <c:v>32.23</c:v>
                </c:pt>
                <c:pt idx="43">
                  <c:v>32.23</c:v>
                </c:pt>
                <c:pt idx="44">
                  <c:v>32.23</c:v>
                </c:pt>
                <c:pt idx="45">
                  <c:v>32.23</c:v>
                </c:pt>
                <c:pt idx="46">
                  <c:v>32.23</c:v>
                </c:pt>
                <c:pt idx="47">
                  <c:v>32.23</c:v>
                </c:pt>
                <c:pt idx="48">
                  <c:v>32.23</c:v>
                </c:pt>
                <c:pt idx="49">
                  <c:v>32.23</c:v>
                </c:pt>
                <c:pt idx="50">
                  <c:v>32.23</c:v>
                </c:pt>
                <c:pt idx="51">
                  <c:v>32.23</c:v>
                </c:pt>
                <c:pt idx="52">
                  <c:v>32.23</c:v>
                </c:pt>
                <c:pt idx="53">
                  <c:v>32.23</c:v>
                </c:pt>
                <c:pt idx="54">
                  <c:v>32.23</c:v>
                </c:pt>
                <c:pt idx="55">
                  <c:v>32.23</c:v>
                </c:pt>
                <c:pt idx="56">
                  <c:v>32.23</c:v>
                </c:pt>
                <c:pt idx="57">
                  <c:v>32.23</c:v>
                </c:pt>
                <c:pt idx="58">
                  <c:v>32.23</c:v>
                </c:pt>
                <c:pt idx="59">
                  <c:v>32.23</c:v>
                </c:pt>
                <c:pt idx="60">
                  <c:v>32.23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40495176"/>
        <c:crosses val="autoZero"/>
        <c:auto val="1"/>
        <c:lblAlgn val="ctr"/>
        <c:lblOffset val="100"/>
        <c:tickLblSkip val="8"/>
        <c:tickMarkSkip val="8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37566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37566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Anomaly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8150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38150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154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4400" b="0" i="0">
                <a:solidFill>
                  <a:srgbClr val="FFFFFF"/>
                </a:solidFill>
                <a:latin typeface="Rubik"/>
              </a:rPr>
              <a:t>The </a:t>
            </a:r>
            <a:r>
              <a:rPr sz="4400" b="1" i="0">
                <a:solidFill>
                  <a:srgbClr val="FFFFFF"/>
                </a:solidFill>
                <a:latin typeface="Rubik"/>
              </a:rPr>
              <a:t>Whitening offer</a:t>
            </a:r>
            <a:r>
              <a:rPr sz="4400" b="0" i="0">
                <a:solidFill>
                  <a:srgbClr val="FFFFFF"/>
                </a:solidFill>
                <a:latin typeface="Rubik"/>
              </a:rPr>
              <a:t> campaign ran 54% below its usual pace in the last 30 days.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102608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1,120 leads against about 967 expected from the 31-day baseline (+16%). 7 of 37 checks flagged.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311200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28376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31120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leads, 999 baseline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9956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421386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7388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9463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574544"/>
            <a:ext cx="218998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574544"/>
            <a:ext cx="204368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16% from the usual pace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2"/>
                </a:lnTo>
                <a:lnTo>
                  <a:pt x="2532" y="1925"/>
                </a:lnTo>
                <a:lnTo>
                  <a:pt x="3376" y="4812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7"/>
                </a:lnTo>
                <a:lnTo>
                  <a:pt x="9286" y="4400"/>
                </a:lnTo>
                <a:lnTo>
                  <a:pt x="10130" y="4812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2"/>
                </a:lnTo>
                <a:lnTo>
                  <a:pt x="14351" y="2887"/>
                </a:lnTo>
                <a:lnTo>
                  <a:pt x="15196" y="3850"/>
                </a:lnTo>
                <a:lnTo>
                  <a:pt x="16040" y="5362"/>
                </a:lnTo>
                <a:lnTo>
                  <a:pt x="16884" y="2062"/>
                </a:lnTo>
                <a:lnTo>
                  <a:pt x="17728" y="2200"/>
                </a:lnTo>
                <a:lnTo>
                  <a:pt x="18572" y="137"/>
                </a:lnTo>
                <a:lnTo>
                  <a:pt x="19417" y="1375"/>
                </a:lnTo>
                <a:lnTo>
                  <a:pt x="20261" y="2337"/>
                </a:lnTo>
                <a:lnTo>
                  <a:pt x="21105" y="5500"/>
                </a:lnTo>
                <a:lnTo>
                  <a:pt x="21949" y="5087"/>
                </a:lnTo>
                <a:lnTo>
                  <a:pt x="22794" y="1650"/>
                </a:lnTo>
                <a:lnTo>
                  <a:pt x="23638" y="1787"/>
                </a:lnTo>
                <a:lnTo>
                  <a:pt x="24482" y="1100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2"/>
                </a:lnTo>
                <a:lnTo>
                  <a:pt x="2532" y="1925"/>
                </a:lnTo>
                <a:lnTo>
                  <a:pt x="3376" y="4812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7"/>
                </a:lnTo>
                <a:lnTo>
                  <a:pt x="9286" y="4400"/>
                </a:lnTo>
                <a:lnTo>
                  <a:pt x="10130" y="4812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2"/>
                </a:lnTo>
                <a:lnTo>
                  <a:pt x="14351" y="2887"/>
                </a:lnTo>
                <a:lnTo>
                  <a:pt x="15196" y="3850"/>
                </a:lnTo>
                <a:lnTo>
                  <a:pt x="16040" y="5362"/>
                </a:lnTo>
                <a:lnTo>
                  <a:pt x="16884" y="2062"/>
                </a:lnTo>
                <a:lnTo>
                  <a:pt x="17728" y="2200"/>
                </a:lnTo>
                <a:lnTo>
                  <a:pt x="18572" y="137"/>
                </a:lnTo>
                <a:lnTo>
                  <a:pt x="19417" y="1375"/>
                </a:lnTo>
                <a:lnTo>
                  <a:pt x="20261" y="2337"/>
                </a:lnTo>
                <a:lnTo>
                  <a:pt x="21105" y="5500"/>
                </a:lnTo>
                <a:lnTo>
                  <a:pt x="21949" y="5087"/>
                </a:lnTo>
                <a:lnTo>
                  <a:pt x="22794" y="1650"/>
                </a:lnTo>
                <a:lnTo>
                  <a:pt x="23638" y="1787"/>
                </a:lnTo>
                <a:lnTo>
                  <a:pt x="24482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65628" y="3208020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Flagged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Largest drop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−54%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Largest rise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+118%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Anomaly check,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scorecard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moved</a:t>
            </a:r>
            <a:r>
              <a:rPr sz="3200" b="0" i="0">
                <a:solidFill>
                  <a:srgbClr val="141821"/>
                </a:solidFill>
                <a:latin typeface="Rubik"/>
              </a:rPr>
              <a:t>, and how far.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59854"/>
            <a:ext cx="310896" cy="310896"/>
          </a:xfrm>
          <a:prstGeom prst="ellipse">
            <a:avLst/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5985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C0322B"/>
                </a:solidFill>
                <a:latin typeface="Work Sans"/>
              </a:rPr>
              <a:t>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58496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Whitening offer (campaign)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59280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32 leads in the last 30 days against about 70 expected.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475232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−54%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475232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C0322B"/>
                </a:solidFill>
                <a:latin typeface="Work Sans"/>
              </a:rPr>
              <a:t>Fix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155371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339993"/>
            <a:ext cx="310896" cy="310896"/>
          </a:xfrm>
          <a:prstGeom prst="ellipse">
            <a:avLst/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339993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C5464"/>
                </a:solidFill>
                <a:latin typeface="Work Sans"/>
              </a:rPr>
              <a:t>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26509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Invisaline consult promo (campaign)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539419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4 leads in the last 30 days; under 1 expected from the baseline.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155371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New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155371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C5464"/>
                </a:solidFill>
                <a:latin typeface="Work Sans"/>
              </a:rPr>
              <a:t>New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835511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020133"/>
            <a:ext cx="310896" cy="310896"/>
          </a:xfrm>
          <a:prstGeom prst="ellipse">
            <a:avLst/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020133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C5464"/>
                </a:solidFill>
                <a:latin typeface="Work Sans"/>
              </a:rPr>
              <a:t>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94523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Bio link (campaign)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219559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20 leads in the last 30 days; under 1 expected from the baseline.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835511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New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835511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C5464"/>
                </a:solidFill>
                <a:latin typeface="Work Sans"/>
              </a:rPr>
              <a:t>New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515650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700272"/>
            <a:ext cx="310896" cy="310896"/>
          </a:xfrm>
          <a:prstGeom prst="ellipse">
            <a:avLst/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70027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C5464"/>
                </a:solidFill>
                <a:latin typeface="Work Sans"/>
              </a:rPr>
              <a:t>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62537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Prospecting look alike new patients (campaign)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3899698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3 leads in the last 30 days; under 1 expected from the baseline.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515650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New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515650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C5464"/>
                </a:solidFill>
                <a:latin typeface="Work Sans"/>
              </a:rPr>
              <a:t>New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95528" y="4195790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68680" y="4380411"/>
            <a:ext cx="310896" cy="310896"/>
          </a:xfrm>
          <a:prstGeom prst="ellipse">
            <a:avLst/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38041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C5464"/>
                </a:solidFill>
                <a:latin typeface="Work Sans"/>
              </a:rPr>
              <a:t>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30551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TikTok (source)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4168" y="4579838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20 leads in the last 30 days; under 1 expected from the baseline.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3007" y="4195790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New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3207" y="4195790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C5464"/>
                </a:solidFill>
                <a:latin typeface="Work Sans"/>
              </a:rPr>
              <a:t>New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95528" y="4875929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68680" y="5060551"/>
            <a:ext cx="310896" cy="310896"/>
          </a:xfrm>
          <a:prstGeom prst="ellipse">
            <a:avLst/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06055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C5464"/>
                </a:solidFill>
                <a:latin typeface="Work Sans"/>
              </a:rPr>
              <a:t>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44168" y="498565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Social (channel)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44168" y="5259977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38 leads in the last 30 days against about 17 expected.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3007" y="4875929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+118%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73207" y="4875929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C5464"/>
                </a:solidFill>
                <a:latin typeface="Work Sans"/>
              </a:rPr>
              <a:t>Spike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95528" y="5556069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68680" y="5740690"/>
            <a:ext cx="310896" cy="310896"/>
          </a:xfrm>
          <a:prstGeom prst="ellipse">
            <a:avLst/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740690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C5464"/>
                </a:solidFill>
                <a:latin typeface="Work Sans"/>
              </a:rPr>
              <a:t>i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44168" y="566579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Invisalign consult promo (campaign)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44168" y="5940117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80 leads in the last 30 days against about 39 expected.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73007" y="5556069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+107%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73207" y="5556069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C5464"/>
                </a:solidFill>
                <a:latin typeface="Work Sans"/>
              </a:rPr>
              <a:t>Spike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Anomaly check, Northwind Dental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By source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Every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source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against its usual pace.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0383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Change against the usual pace,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source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87880"/>
          <a:ext cx="10600639" cy="364540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Top 8 sources by volume. Expected = baseline leads scaled to 30 days.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Anomaly check,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side by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side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3564026" cy="292608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41248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New source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141821"/>
                </a:solidFill>
                <a:latin typeface="Rubik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leads from TikTok, which the baseline never saw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3834" y="1371600"/>
            <a:ext cx="3564026" cy="292608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588154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Biggest drop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8154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C0322B"/>
                </a:solidFill>
                <a:latin typeface="Rubik"/>
              </a:rPr>
              <a:t>−54%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8154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Whitening offer: 32 leads against about 70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60741" y="1371600"/>
            <a:ext cx="3564026" cy="292608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335061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Biggest spike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5061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9A6100"/>
                </a:solidFill>
                <a:latin typeface="Rubik"/>
              </a:rPr>
              <a:t>+118%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5061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Social: 38 leads against about 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Anomaly check, Northwind Dental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Daily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window against the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baseline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Leads per day. The dashed line is the baseline's daily average.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Leads per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day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417064"/>
          <a:ext cx="10600639" cy="331622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Baseline average 32.2 a day; this window 37.3 a 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Anomaly check,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What to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to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look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first.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Investigations, not fixes: confirm the cause before you act.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5437480" cy="2138172"/>
          </a:xfrm>
          <a:prstGeom prst="roundRect">
            <a:avLst>
              <a:gd name="adj" fmla="val 855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Oval 5"/>
          <p:cNvSpPr/>
          <p:nvPr/>
        </p:nvSpPr>
        <p:spPr>
          <a:xfrm>
            <a:off x="804672" y="2042160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" y="2042160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2042160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Today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61616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Check the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Whitening offer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campaign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3312" y="2627376"/>
            <a:ext cx="4413352" cy="8945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32 leads in the last 30 days against about 70 expected. Look at account status, budgets, rejected ads and the landing page before you change anything.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53312" y="3595116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353312" y="3595116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77694" y="3595116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2377694" y="3595116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7288" y="1804416"/>
            <a:ext cx="5437480" cy="2138172"/>
          </a:xfrm>
          <a:prstGeom prst="roundRect">
            <a:avLst>
              <a:gd name="adj" fmla="val 855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6425032" y="2042160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25032" y="2042160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2042160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61616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Confirm the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Social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spike is real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73672" y="2627376"/>
            <a:ext cx="4413352" cy="8945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38 leads against about 17 expected. Look for spam or duplicate submissions before you shift budget toward it.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73672" y="3595116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973672" y="3595116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97444" y="3595116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197444" y="3595116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4125468"/>
            <a:ext cx="5437480" cy="2138172"/>
          </a:xfrm>
          <a:prstGeom prst="roundRect">
            <a:avLst>
              <a:gd name="adj" fmla="val 855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804672" y="4363212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04672" y="436321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63212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582668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Find what sent the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TikTok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leads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4948428"/>
            <a:ext cx="4413352" cy="8945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20 leads arrived from a source the baseline never saw. If it's a mention or a partner, follow up while it's fresh.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353312" y="5916168"/>
            <a:ext cx="92278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1353312" y="5916168"/>
            <a:ext cx="9227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impact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367534" y="5916168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2367534" y="5916168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87288" y="4125468"/>
            <a:ext cx="5437480" cy="2138172"/>
          </a:xfrm>
          <a:prstGeom prst="roundRect">
            <a:avLst>
              <a:gd name="adj" fmla="val 855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Oval 35"/>
          <p:cNvSpPr/>
          <p:nvPr/>
        </p:nvSpPr>
        <p:spPr>
          <a:xfrm>
            <a:off x="6425032" y="4363212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25032" y="436321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73672" y="4363212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Ongoing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3672" y="4582668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Run this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check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every week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73672" y="4948428"/>
            <a:ext cx="4413352" cy="8945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A weekly run catches a broken form or a paused campaign within days, not at month end.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73672" y="5916168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6973672" y="5916168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197444" y="5916168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8197444" y="5916168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Anomaly check, Northwind Dental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check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check the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Whitening offer</a:t>
            </a:r>
            <a:r>
              <a:rPr sz="4000" b="0" i="0">
                <a:solidFill>
                  <a:srgbClr val="141821"/>
                </a:solidFill>
                <a:latin typeface="Rubik"/>
              </a:rPr>
              <a:t> campaign today. It ran 54% below its usual pace.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Leads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Expected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967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34046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Flagged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7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Checks run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37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7213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6390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Whitening offer: −54%, against about 70.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50688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9865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Social: +118%, against about 17.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54162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53340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Baseline: 32.2 a day; this window: 37.3 a day.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Anomaly check,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This window: September 2026 (30 days). Baseline: August 2026 (31 days, 999 leads), scaled to 30 days to get each expected count.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A drop is flagged when it is 25% or more, involves at least 5 leads, and is bigger than normal random swing for that volume (1.5 standard deviations to watch, 2 to fix).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New: under 1 lead expected and 3 or more arrived. Went quiet: 3 or more expected and none arrived.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Anomaly check,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