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007D66"/>
              </a:solidFill>
            </c:spPr>
          </c:dPt>
          <c:dPt>
            <c:idx val="1"/>
            <c:spPr>
              <a:solidFill>
                <a:srgbClr val="007D66"/>
              </a:solidFill>
            </c:spPr>
          </c:dPt>
          <c:dPt>
            <c:idx val="2"/>
            <c:spPr>
              <a:solidFill>
                <a:srgbClr val="007D66"/>
              </a:solidFill>
            </c:spPr>
          </c:dPt>
          <c:dPt>
            <c:idx val="3"/>
            <c:spPr>
              <a:solidFill>
                <a:srgbClr val="007D66"/>
              </a:solidFill>
            </c:spPr>
          </c:dPt>
          <c:dPt>
            <c:idx val="4"/>
            <c:spPr>
              <a:solidFill>
                <a:srgbClr val="007D66"/>
              </a:solidFill>
            </c:spPr>
          </c:dPt>
          <c:dPt>
            <c:idx val="5"/>
            <c:spPr>
              <a:solidFill>
                <a:srgbClr val="007D66"/>
              </a:solidFill>
            </c:spPr>
          </c:dPt>
          <c:dPt>
            <c:idx val="6"/>
            <c:spPr>
              <a:solidFill>
                <a:srgbClr val="007D66"/>
              </a:solidFill>
            </c:spPr>
          </c:dPt>
          <c:dPt>
            <c:idx val="7"/>
            <c:spPr>
              <a:solidFill>
                <a:srgbClr val="007D66"/>
              </a:solidFill>
            </c:spPr>
          </c:dPt>
          <c:cat>
            <c:strRef>
              <c:f>Sheet1!$A$2:$A$9</c:f>
              <c:strCache>
                <c:ptCount val="8"/>
                <c:pt idx="0">
                  <c:v>Perplexity.ai</c:v>
                </c:pt>
                <c:pt idx="1">
                  <c:v>Alderbayparents.org</c:v>
                </c:pt>
                <c:pt idx="2">
                  <c:v>Bing</c:v>
                </c:pt>
                <c:pt idx="3">
                  <c:v>ChatGPT</c:v>
                </c:pt>
                <c:pt idx="4">
                  <c:v>Newsletter</c:v>
                </c:pt>
                <c:pt idx="5">
                  <c:v>Instagram</c:v>
                </c:pt>
                <c:pt idx="6">
                  <c:v>Facebook</c:v>
                </c:pt>
                <c:pt idx="7">
                  <c:v>Google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48.0</c:v>
                </c:pt>
                <c:pt idx="1">
                  <c:v>34.0</c:v>
                </c:pt>
                <c:pt idx="2">
                  <c:v>11.0</c:v>
                </c:pt>
                <c:pt idx="3">
                  <c:v>48.0</c:v>
                </c:pt>
                <c:pt idx="4">
                  <c:v>11.0</c:v>
                </c:pt>
                <c:pt idx="5">
                  <c:v>10.0</c:v>
                </c:pt>
                <c:pt idx="6">
                  <c:v>10.0</c:v>
                </c:pt>
                <c:pt idx="7">
                  <c:v>13.0</c:v>
                </c:pt>
              </c:numCache>
            </c:numRef>
          </c:val>
        </c:ser>
        <c:dLbls>
          <c:numFmt formatCode="+0&quot;%&quot;;−0&quot;%&quot;;0" sourceLinked="0"/>
          <c:txPr>
            <a:bodyPr/>
            <a:lstStyle/>
            <a:p>
              <a:pPr>
                <a:defRPr sz="1000" b="0" i="0">
                  <a:solidFill>
                    <a:srgbClr val="475262"/>
                  </a:solidFill>
                  <a:latin typeface="IBM Plex Sans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DF0F4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30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20.0</c:v>
                </c:pt>
                <c:pt idx="1">
                  <c:v>13.0</c:v>
                </c:pt>
                <c:pt idx="2">
                  <c:v>32.0</c:v>
                </c:pt>
                <c:pt idx="3">
                  <c:v>47.0</c:v>
                </c:pt>
                <c:pt idx="4">
                  <c:v>47.0</c:v>
                </c:pt>
                <c:pt idx="5">
                  <c:v>40.0</c:v>
                </c:pt>
                <c:pt idx="6">
                  <c:v>32.0</c:v>
                </c:pt>
                <c:pt idx="7">
                  <c:v>14.0</c:v>
                </c:pt>
                <c:pt idx="8">
                  <c:v>18.0</c:v>
                </c:pt>
                <c:pt idx="9">
                  <c:v>36.0</c:v>
                </c:pt>
                <c:pt idx="10">
                  <c:v>50.0</c:v>
                </c:pt>
                <c:pt idx="11">
                  <c:v>41.0</c:v>
                </c:pt>
                <c:pt idx="12">
                  <c:v>40.0</c:v>
                </c:pt>
                <c:pt idx="13">
                  <c:v>31.0</c:v>
                </c:pt>
                <c:pt idx="14">
                  <c:v>25.0</c:v>
                </c:pt>
                <c:pt idx="15">
                  <c:v>21.0</c:v>
                </c:pt>
                <c:pt idx="16">
                  <c:v>42.0</c:v>
                </c:pt>
                <c:pt idx="17">
                  <c:v>27.0</c:v>
                </c:pt>
                <c:pt idx="18">
                  <c:v>44.0</c:v>
                </c:pt>
                <c:pt idx="19">
                  <c:v>40.0</c:v>
                </c:pt>
                <c:pt idx="20">
                  <c:v>34.0</c:v>
                </c:pt>
                <c:pt idx="21">
                  <c:v>17.0</c:v>
                </c:pt>
                <c:pt idx="22">
                  <c:v>14.0</c:v>
                </c:pt>
                <c:pt idx="23">
                  <c:v>44.0</c:v>
                </c:pt>
                <c:pt idx="24">
                  <c:v>39.0</c:v>
                </c:pt>
                <c:pt idx="25">
                  <c:v>36.0</c:v>
                </c:pt>
                <c:pt idx="26">
                  <c:v>48.0</c:v>
                </c:pt>
                <c:pt idx="27">
                  <c:v>38.0</c:v>
                </c:pt>
                <c:pt idx="28">
                  <c:v>16.0</c:v>
                </c:pt>
                <c:pt idx="29">
                  <c:v>23.0</c:v>
                </c:pt>
                <c:pt idx="30">
                  <c:v>30.0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window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30">
                  <c:v>30.0</c:v>
                </c:pt>
                <c:pt idx="31">
                  <c:v>42.0</c:v>
                </c:pt>
                <c:pt idx="32">
                  <c:v>40.0</c:v>
                </c:pt>
                <c:pt idx="33">
                  <c:v>37.0</c:v>
                </c:pt>
                <c:pt idx="34">
                  <c:v>42.0</c:v>
                </c:pt>
                <c:pt idx="35">
                  <c:v>21.0</c:v>
                </c:pt>
                <c:pt idx="36">
                  <c:v>20.0</c:v>
                </c:pt>
                <c:pt idx="37">
                  <c:v>20.0</c:v>
                </c:pt>
                <c:pt idx="38">
                  <c:v>46.0</c:v>
                </c:pt>
                <c:pt idx="39">
                  <c:v>56.0</c:v>
                </c:pt>
                <c:pt idx="40">
                  <c:v>54.0</c:v>
                </c:pt>
                <c:pt idx="41">
                  <c:v>39.0</c:v>
                </c:pt>
                <c:pt idx="42">
                  <c:v>24.0</c:v>
                </c:pt>
                <c:pt idx="43">
                  <c:v>21.0</c:v>
                </c:pt>
                <c:pt idx="44">
                  <c:v>52.0</c:v>
                </c:pt>
                <c:pt idx="45">
                  <c:v>46.0</c:v>
                </c:pt>
                <c:pt idx="46">
                  <c:v>44.0</c:v>
                </c:pt>
                <c:pt idx="47">
                  <c:v>45.0</c:v>
                </c:pt>
                <c:pt idx="48">
                  <c:v>35.0</c:v>
                </c:pt>
                <c:pt idx="49">
                  <c:v>28.0</c:v>
                </c:pt>
                <c:pt idx="50">
                  <c:v>17.0</c:v>
                </c:pt>
                <c:pt idx="51">
                  <c:v>41.0</c:v>
                </c:pt>
                <c:pt idx="52">
                  <c:v>40.0</c:v>
                </c:pt>
                <c:pt idx="53">
                  <c:v>55.0</c:v>
                </c:pt>
                <c:pt idx="54">
                  <c:v>46.0</c:v>
                </c:pt>
                <c:pt idx="55">
                  <c:v>39.0</c:v>
                </c:pt>
                <c:pt idx="56">
                  <c:v>16.0</c:v>
                </c:pt>
                <c:pt idx="57">
                  <c:v>19.0</c:v>
                </c:pt>
                <c:pt idx="58">
                  <c:v>44.0</c:v>
                </c:pt>
                <c:pt idx="59">
                  <c:v>43.0</c:v>
                </c:pt>
                <c:pt idx="60">
                  <c:v>48.0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Baseline average</c:v>
                </c:pt>
              </c:strCache>
            </c:strRef>
          </c:tx>
          <c:spPr>
            <a:ln w="28575">
              <a:solidFill>
                <a:srgbClr val="2A78D6"/>
              </a:solidFill>
              <a:prstDash val="dash"/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2A78D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32.23</c:v>
                </c:pt>
                <c:pt idx="1">
                  <c:v>32.23</c:v>
                </c:pt>
                <c:pt idx="2">
                  <c:v>32.23</c:v>
                </c:pt>
                <c:pt idx="3">
                  <c:v>32.23</c:v>
                </c:pt>
                <c:pt idx="4">
                  <c:v>32.23</c:v>
                </c:pt>
                <c:pt idx="5">
                  <c:v>32.23</c:v>
                </c:pt>
                <c:pt idx="6">
                  <c:v>32.23</c:v>
                </c:pt>
                <c:pt idx="7">
                  <c:v>32.23</c:v>
                </c:pt>
                <c:pt idx="8">
                  <c:v>32.23</c:v>
                </c:pt>
                <c:pt idx="9">
                  <c:v>32.23</c:v>
                </c:pt>
                <c:pt idx="10">
                  <c:v>32.23</c:v>
                </c:pt>
                <c:pt idx="11">
                  <c:v>32.23</c:v>
                </c:pt>
                <c:pt idx="12">
                  <c:v>32.23</c:v>
                </c:pt>
                <c:pt idx="13">
                  <c:v>32.23</c:v>
                </c:pt>
                <c:pt idx="14">
                  <c:v>32.23</c:v>
                </c:pt>
                <c:pt idx="15">
                  <c:v>32.23</c:v>
                </c:pt>
                <c:pt idx="16">
                  <c:v>32.23</c:v>
                </c:pt>
                <c:pt idx="17">
                  <c:v>32.23</c:v>
                </c:pt>
                <c:pt idx="18">
                  <c:v>32.23</c:v>
                </c:pt>
                <c:pt idx="19">
                  <c:v>32.23</c:v>
                </c:pt>
                <c:pt idx="20">
                  <c:v>32.23</c:v>
                </c:pt>
                <c:pt idx="21">
                  <c:v>32.23</c:v>
                </c:pt>
                <c:pt idx="22">
                  <c:v>32.23</c:v>
                </c:pt>
                <c:pt idx="23">
                  <c:v>32.23</c:v>
                </c:pt>
                <c:pt idx="24">
                  <c:v>32.23</c:v>
                </c:pt>
                <c:pt idx="25">
                  <c:v>32.23</c:v>
                </c:pt>
                <c:pt idx="26">
                  <c:v>32.23</c:v>
                </c:pt>
                <c:pt idx="27">
                  <c:v>32.23</c:v>
                </c:pt>
                <c:pt idx="28">
                  <c:v>32.23</c:v>
                </c:pt>
                <c:pt idx="29">
                  <c:v>32.23</c:v>
                </c:pt>
                <c:pt idx="30">
                  <c:v>32.23</c:v>
                </c:pt>
                <c:pt idx="31">
                  <c:v>32.23</c:v>
                </c:pt>
                <c:pt idx="32">
                  <c:v>32.23</c:v>
                </c:pt>
                <c:pt idx="33">
                  <c:v>32.23</c:v>
                </c:pt>
                <c:pt idx="34">
                  <c:v>32.23</c:v>
                </c:pt>
                <c:pt idx="35">
                  <c:v>32.23</c:v>
                </c:pt>
                <c:pt idx="36">
                  <c:v>32.23</c:v>
                </c:pt>
                <c:pt idx="37">
                  <c:v>32.23</c:v>
                </c:pt>
                <c:pt idx="38">
                  <c:v>32.23</c:v>
                </c:pt>
                <c:pt idx="39">
                  <c:v>32.23</c:v>
                </c:pt>
                <c:pt idx="40">
                  <c:v>32.23</c:v>
                </c:pt>
                <c:pt idx="41">
                  <c:v>32.23</c:v>
                </c:pt>
                <c:pt idx="42">
                  <c:v>32.23</c:v>
                </c:pt>
                <c:pt idx="43">
                  <c:v>32.23</c:v>
                </c:pt>
                <c:pt idx="44">
                  <c:v>32.23</c:v>
                </c:pt>
                <c:pt idx="45">
                  <c:v>32.23</c:v>
                </c:pt>
                <c:pt idx="46">
                  <c:v>32.23</c:v>
                </c:pt>
                <c:pt idx="47">
                  <c:v>32.23</c:v>
                </c:pt>
                <c:pt idx="48">
                  <c:v>32.23</c:v>
                </c:pt>
                <c:pt idx="49">
                  <c:v>32.23</c:v>
                </c:pt>
                <c:pt idx="50">
                  <c:v>32.23</c:v>
                </c:pt>
                <c:pt idx="51">
                  <c:v>32.23</c:v>
                </c:pt>
                <c:pt idx="52">
                  <c:v>32.23</c:v>
                </c:pt>
                <c:pt idx="53">
                  <c:v>32.23</c:v>
                </c:pt>
                <c:pt idx="54">
                  <c:v>32.23</c:v>
                </c:pt>
                <c:pt idx="55">
                  <c:v>32.23</c:v>
                </c:pt>
                <c:pt idx="56">
                  <c:v>32.23</c:v>
                </c:pt>
                <c:pt idx="57">
                  <c:v>32.23</c:v>
                </c:pt>
                <c:pt idx="58">
                  <c:v>32.23</c:v>
                </c:pt>
                <c:pt idx="59">
                  <c:v>32.23</c:v>
                </c:pt>
                <c:pt idx="60">
                  <c:v>32.23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8"/>
        <c:tickMarkSkip val="8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Anomaly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1218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The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campaign ran 54% below its usual pace in the last 30 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1,120 leads against about 967 expected from the 31-day baseline (+16%). 7 of 37 checks flagged.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91643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Baseline: August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977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300278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7284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30027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leads, 999 baseline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6115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377545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93547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812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+16%  vs the usual pace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1531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Flagged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Largest drop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−54%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Largest 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+118%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moved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and how far.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574945"/>
            <a:ext cx="310896" cy="310896"/>
          </a:xfrm>
          <a:prstGeom prst="ellipse">
            <a:avLst/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74945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F3029"/>
                </a:solidFill>
                <a:latin typeface="IBM Plex Sans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49352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Whitening offer (campaign)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767840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32 leads in the last 30 days against about 70 expected.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383792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383792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F3029"/>
                </a:solidFill>
                <a:latin typeface="IBM Plex Sans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076994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268147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26814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186722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Invisaline consult promo (campaign)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461042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4 leads in the last 30 days; under 1 expected from the baseline.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076994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076994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New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770197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2961350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96135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8799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Bio link (campaign)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154245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20 leads in the last 30 days; under 1 expected from the baseline.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770197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New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770197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New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463399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654552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65455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57312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Prospecting look alike new patients (campaign)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47447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 leads in the last 30 days; under 1 expected from the baseline.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463399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New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463399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New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56601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47754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477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26632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TikTok (source)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40649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20 leads in the last 30 days; under 1 expected from the baseline.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56601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New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56601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New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49803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40957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409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5953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Social (channel)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33851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38 leads in the last 30 days against about 17 expected.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49803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+118%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49803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Spike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43006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34159"/>
            <a:ext cx="310896" cy="310896"/>
          </a:xfrm>
          <a:prstGeom prst="ellipse">
            <a:avLst/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34159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75262"/>
                </a:solidFill>
                <a:latin typeface="IBM Plex Sans"/>
              </a:rPr>
              <a:t>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5273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Invisalign consult promo (campaign)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27054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80 leads in the last 30 days against about 39 expected.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43006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+107%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43006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75262"/>
                </a:solidFill>
                <a:latin typeface="IBM Plex Sans"/>
              </a:rPr>
              <a:t>Spike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source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source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against its usual pace.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61239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Change against the usual pace,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source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96440"/>
          <a:ext cx="10600639" cy="37368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8 sources by volume. Expected = baseline leads scaled to 30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side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side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New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from TikTok, which the baseline never saw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Biggest drop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8154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BF3029"/>
                </a:solidFill>
                <a:latin typeface="IBM Plex Sans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Whitening offer: 32 leads against about 70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Biggest spike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+118%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Social: 38 leads against about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Daily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window against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baseline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per day. The dashed line is the baseline's daily average.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325624"/>
          <a:ext cx="10600639" cy="340766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Baseline average 32.2 a day; this window 37.3 a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What to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look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Investigations, not fixes: confirm the cause before you act.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84099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82270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2005584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Check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campaign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87568" y="1840992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32 leads in the last 30 days against about 70 expected. Look at account status, budgets, rejected ads and the landing page before you change anything.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81567" y="2343912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881567" y="2343912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71659" y="2343912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871659" y="2343912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66928" y="2673096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5528" y="280111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78282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7008" y="2965704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Confirm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Social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spike is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87568" y="2801112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38 leads against about 17 expected. Look for spam or duplicate submissions before you shift budget toward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81567" y="3304032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881567" y="3304032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54539" y="3304032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054539" y="3304032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66928" y="3633216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5528" y="376123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74294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7008" y="3925824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Find what sent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TikTok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leads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87568" y="3761232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20 leads arrived from a source the baseline never saw. If it's a mention or a partner, follow up while it's fresh.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881567" y="4264152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881567" y="4264152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846259" y="4264152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846259" y="4264152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66928" y="4593336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95528" y="472135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7030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Ongoing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07008" y="4885944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Run this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check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every week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87568" y="4721352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A weekly run catches a broken form or a paused campaign within days, not at month end.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881567" y="5224272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8881567" y="5224272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054539" y="5224272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054539" y="5224272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check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check the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campaign today. It ran 54% below its usual pace.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Expected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967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Flagged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Checks run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37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Whitening offer: −54%, against about 70.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Social: +118%, against about 17.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Baseline: 32.2 a day; this window: 37.3 a day.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check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This window: September 2026 (30 days). Baseline: August 2026 (31 days, 999 leads), scaled to 30 days to get each expected count.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 drop is flagged when it is 25% or more, involves at least 5 leads, and is bigger than normal random swing for that volume (1.5 standard deviations to watch, 2 to fix).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New: under 1 lead expected and 3 or more arrived. Went quiet: 3 or more expected and none arrived.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Anomaly check,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