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0E7C66"/>
              </a:solidFill>
            </c:spPr>
          </c:dPt>
          <c:dPt>
            <c:idx val="1"/>
            <c:spPr>
              <a:solidFill>
                <a:srgbClr val="0E7C66"/>
              </a:solidFill>
            </c:spPr>
          </c:dPt>
          <c:dPt>
            <c:idx val="2"/>
            <c:spPr>
              <a:solidFill>
                <a:srgbClr val="0E7C66"/>
              </a:solidFill>
            </c:spPr>
          </c:dPt>
          <c:dPt>
            <c:idx val="3"/>
            <c:spPr>
              <a:solidFill>
                <a:srgbClr val="0E7C66"/>
              </a:solidFill>
            </c:spPr>
          </c:dPt>
          <c:dPt>
            <c:idx val="4"/>
            <c:spPr>
              <a:solidFill>
                <a:srgbClr val="0E7C66"/>
              </a:solidFill>
            </c:spPr>
          </c:dPt>
          <c:dPt>
            <c:idx val="5"/>
            <c:spPr>
              <a:solidFill>
                <a:srgbClr val="0E7C66"/>
              </a:solidFill>
            </c:spPr>
          </c:dPt>
          <c:dPt>
            <c:idx val="6"/>
            <c:spPr>
              <a:solidFill>
                <a:srgbClr val="0E7C66"/>
              </a:solidFill>
            </c:spPr>
          </c:dPt>
          <c:dPt>
            <c:idx val="7"/>
            <c:spPr>
              <a:solidFill>
                <a:srgbClr val="0E7C66"/>
              </a:solidFill>
            </c:spPr>
          </c:dPt>
          <c:cat>
            <c:strRef>
              <c:f>Sheet1!$A$2:$A$9</c:f>
              <c:strCache>
                <c:ptCount val="8"/>
                <c:pt idx="0">
                  <c:v>Perplexity.ai</c:v>
                </c:pt>
                <c:pt idx="1">
                  <c:v>Alderbayparents.org</c:v>
                </c:pt>
                <c:pt idx="2">
                  <c:v>Bing</c:v>
                </c:pt>
                <c:pt idx="3">
                  <c:v>ChatGPT</c:v>
                </c:pt>
                <c:pt idx="4">
                  <c:v>Newsletter</c:v>
                </c:pt>
                <c:pt idx="5">
                  <c:v>Instagram</c:v>
                </c:pt>
                <c:pt idx="6">
                  <c:v>Facebook</c:v>
                </c:pt>
                <c:pt idx="7">
                  <c:v>Google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48.0</c:v>
                </c:pt>
                <c:pt idx="1">
                  <c:v>34.0</c:v>
                </c:pt>
                <c:pt idx="2">
                  <c:v>11.0</c:v>
                </c:pt>
                <c:pt idx="3">
                  <c:v>48.0</c:v>
                </c:pt>
                <c:pt idx="4">
                  <c:v>11.0</c:v>
                </c:pt>
                <c:pt idx="5">
                  <c:v>10.0</c:v>
                </c:pt>
                <c:pt idx="6">
                  <c:v>10.0</c:v>
                </c:pt>
                <c:pt idx="7">
                  <c:v>13.0</c:v>
                </c:pt>
              </c:numCache>
            </c:numRef>
          </c:val>
        </c:ser>
        <c:dLbls>
          <c:numFmt formatCode="+0&quot;%&quot;;−0&quot;%&quot;;0" sourceLinked="0"/>
          <c:txPr>
            <a:bodyPr/>
            <a:lstStyle/>
            <a:p>
              <a:pPr>
                <a:defRPr sz="1000" b="0" i="0">
                  <a:solidFill>
                    <a:srgbClr val="5A6B64"/>
                  </a:solidFill>
                  <a:latin typeface="Geist Mono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CEDF1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>
              <a:solidFill>
                <a:srgbClr val="0E7C66"/>
              </a:solidFill>
            </a:ln>
          </c:spPr>
          <c:marker>
            <c:symbol val="none"/>
          </c:marker>
          <c:dPt>
            <c:idx val="30"/>
            <c:marker>
              <c:symbol val="circle"/>
              <c:size val="7"/>
              <c:spPr>
                <a:solidFill>
                  <a:srgbClr val="0E7C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20.0</c:v>
                </c:pt>
                <c:pt idx="1">
                  <c:v>13.0</c:v>
                </c:pt>
                <c:pt idx="2">
                  <c:v>32.0</c:v>
                </c:pt>
                <c:pt idx="3">
                  <c:v>47.0</c:v>
                </c:pt>
                <c:pt idx="4">
                  <c:v>47.0</c:v>
                </c:pt>
                <c:pt idx="5">
                  <c:v>40.0</c:v>
                </c:pt>
                <c:pt idx="6">
                  <c:v>32.0</c:v>
                </c:pt>
                <c:pt idx="7">
                  <c:v>14.0</c:v>
                </c:pt>
                <c:pt idx="8">
                  <c:v>18.0</c:v>
                </c:pt>
                <c:pt idx="9">
                  <c:v>36.0</c:v>
                </c:pt>
                <c:pt idx="10">
                  <c:v>50.0</c:v>
                </c:pt>
                <c:pt idx="11">
                  <c:v>41.0</c:v>
                </c:pt>
                <c:pt idx="12">
                  <c:v>40.0</c:v>
                </c:pt>
                <c:pt idx="13">
                  <c:v>31.0</c:v>
                </c:pt>
                <c:pt idx="14">
                  <c:v>25.0</c:v>
                </c:pt>
                <c:pt idx="15">
                  <c:v>21.0</c:v>
                </c:pt>
                <c:pt idx="16">
                  <c:v>42.0</c:v>
                </c:pt>
                <c:pt idx="17">
                  <c:v>27.0</c:v>
                </c:pt>
                <c:pt idx="18">
                  <c:v>44.0</c:v>
                </c:pt>
                <c:pt idx="19">
                  <c:v>40.0</c:v>
                </c:pt>
                <c:pt idx="20">
                  <c:v>34.0</c:v>
                </c:pt>
                <c:pt idx="21">
                  <c:v>17.0</c:v>
                </c:pt>
                <c:pt idx="22">
                  <c:v>14.0</c:v>
                </c:pt>
                <c:pt idx="23">
                  <c:v>44.0</c:v>
                </c:pt>
                <c:pt idx="24">
                  <c:v>39.0</c:v>
                </c:pt>
                <c:pt idx="25">
                  <c:v>36.0</c:v>
                </c:pt>
                <c:pt idx="26">
                  <c:v>48.0</c:v>
                </c:pt>
                <c:pt idx="27">
                  <c:v>38.0</c:v>
                </c:pt>
                <c:pt idx="28">
                  <c:v>16.0</c:v>
                </c:pt>
                <c:pt idx="29">
                  <c:v>23.0</c:v>
                </c:pt>
                <c:pt idx="30">
                  <c:v>30.0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window</c:v>
                </c:pt>
              </c:strCache>
            </c:strRef>
          </c:tx>
          <c:spPr>
            <a:ln w="28575">
              <a:solidFill>
                <a:srgbClr val="F2A541"/>
              </a:solidFill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F2A541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30">
                  <c:v>30.0</c:v>
                </c:pt>
                <c:pt idx="31">
                  <c:v>42.0</c:v>
                </c:pt>
                <c:pt idx="32">
                  <c:v>40.0</c:v>
                </c:pt>
                <c:pt idx="33">
                  <c:v>37.0</c:v>
                </c:pt>
                <c:pt idx="34">
                  <c:v>42.0</c:v>
                </c:pt>
                <c:pt idx="35">
                  <c:v>21.0</c:v>
                </c:pt>
                <c:pt idx="36">
                  <c:v>20.0</c:v>
                </c:pt>
                <c:pt idx="37">
                  <c:v>20.0</c:v>
                </c:pt>
                <c:pt idx="38">
                  <c:v>46.0</c:v>
                </c:pt>
                <c:pt idx="39">
                  <c:v>56.0</c:v>
                </c:pt>
                <c:pt idx="40">
                  <c:v>54.0</c:v>
                </c:pt>
                <c:pt idx="41">
                  <c:v>39.0</c:v>
                </c:pt>
                <c:pt idx="42">
                  <c:v>24.0</c:v>
                </c:pt>
                <c:pt idx="43">
                  <c:v>21.0</c:v>
                </c:pt>
                <c:pt idx="44">
                  <c:v>52.0</c:v>
                </c:pt>
                <c:pt idx="45">
                  <c:v>46.0</c:v>
                </c:pt>
                <c:pt idx="46">
                  <c:v>44.0</c:v>
                </c:pt>
                <c:pt idx="47">
                  <c:v>45.0</c:v>
                </c:pt>
                <c:pt idx="48">
                  <c:v>35.0</c:v>
                </c:pt>
                <c:pt idx="49">
                  <c:v>28.0</c:v>
                </c:pt>
                <c:pt idx="50">
                  <c:v>17.0</c:v>
                </c:pt>
                <c:pt idx="51">
                  <c:v>41.0</c:v>
                </c:pt>
                <c:pt idx="52">
                  <c:v>40.0</c:v>
                </c:pt>
                <c:pt idx="53">
                  <c:v>55.0</c:v>
                </c:pt>
                <c:pt idx="54">
                  <c:v>46.0</c:v>
                </c:pt>
                <c:pt idx="55">
                  <c:v>39.0</c:v>
                </c:pt>
                <c:pt idx="56">
                  <c:v>16.0</c:v>
                </c:pt>
                <c:pt idx="57">
                  <c:v>19.0</c:v>
                </c:pt>
                <c:pt idx="58">
                  <c:v>44.0</c:v>
                </c:pt>
                <c:pt idx="59">
                  <c:v>43.0</c:v>
                </c:pt>
                <c:pt idx="60">
                  <c:v>48.0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Baseline average</c:v>
                </c:pt>
              </c:strCache>
            </c:strRef>
          </c:tx>
          <c:spPr>
            <a:ln w="28575">
              <a:solidFill>
                <a:srgbClr val="FFC857"/>
              </a:solidFill>
              <a:prstDash val="dash"/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FFC857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32.23</c:v>
                </c:pt>
                <c:pt idx="1">
                  <c:v>32.23</c:v>
                </c:pt>
                <c:pt idx="2">
                  <c:v>32.23</c:v>
                </c:pt>
                <c:pt idx="3">
                  <c:v>32.23</c:v>
                </c:pt>
                <c:pt idx="4">
                  <c:v>32.23</c:v>
                </c:pt>
                <c:pt idx="5">
                  <c:v>32.23</c:v>
                </c:pt>
                <c:pt idx="6">
                  <c:v>32.23</c:v>
                </c:pt>
                <c:pt idx="7">
                  <c:v>32.23</c:v>
                </c:pt>
                <c:pt idx="8">
                  <c:v>32.23</c:v>
                </c:pt>
                <c:pt idx="9">
                  <c:v>32.23</c:v>
                </c:pt>
                <c:pt idx="10">
                  <c:v>32.23</c:v>
                </c:pt>
                <c:pt idx="11">
                  <c:v>32.23</c:v>
                </c:pt>
                <c:pt idx="12">
                  <c:v>32.23</c:v>
                </c:pt>
                <c:pt idx="13">
                  <c:v>32.23</c:v>
                </c:pt>
                <c:pt idx="14">
                  <c:v>32.23</c:v>
                </c:pt>
                <c:pt idx="15">
                  <c:v>32.23</c:v>
                </c:pt>
                <c:pt idx="16">
                  <c:v>32.23</c:v>
                </c:pt>
                <c:pt idx="17">
                  <c:v>32.23</c:v>
                </c:pt>
                <c:pt idx="18">
                  <c:v>32.23</c:v>
                </c:pt>
                <c:pt idx="19">
                  <c:v>32.23</c:v>
                </c:pt>
                <c:pt idx="20">
                  <c:v>32.23</c:v>
                </c:pt>
                <c:pt idx="21">
                  <c:v>32.23</c:v>
                </c:pt>
                <c:pt idx="22">
                  <c:v>32.23</c:v>
                </c:pt>
                <c:pt idx="23">
                  <c:v>32.23</c:v>
                </c:pt>
                <c:pt idx="24">
                  <c:v>32.23</c:v>
                </c:pt>
                <c:pt idx="25">
                  <c:v>32.23</c:v>
                </c:pt>
                <c:pt idx="26">
                  <c:v>32.23</c:v>
                </c:pt>
                <c:pt idx="27">
                  <c:v>32.23</c:v>
                </c:pt>
                <c:pt idx="28">
                  <c:v>32.23</c:v>
                </c:pt>
                <c:pt idx="29">
                  <c:v>32.23</c:v>
                </c:pt>
                <c:pt idx="30">
                  <c:v>32.23</c:v>
                </c:pt>
                <c:pt idx="31">
                  <c:v>32.23</c:v>
                </c:pt>
                <c:pt idx="32">
                  <c:v>32.23</c:v>
                </c:pt>
                <c:pt idx="33">
                  <c:v>32.23</c:v>
                </c:pt>
                <c:pt idx="34">
                  <c:v>32.23</c:v>
                </c:pt>
                <c:pt idx="35">
                  <c:v>32.23</c:v>
                </c:pt>
                <c:pt idx="36">
                  <c:v>32.23</c:v>
                </c:pt>
                <c:pt idx="37">
                  <c:v>32.23</c:v>
                </c:pt>
                <c:pt idx="38">
                  <c:v>32.23</c:v>
                </c:pt>
                <c:pt idx="39">
                  <c:v>32.23</c:v>
                </c:pt>
                <c:pt idx="40">
                  <c:v>32.23</c:v>
                </c:pt>
                <c:pt idx="41">
                  <c:v>32.23</c:v>
                </c:pt>
                <c:pt idx="42">
                  <c:v>32.23</c:v>
                </c:pt>
                <c:pt idx="43">
                  <c:v>32.23</c:v>
                </c:pt>
                <c:pt idx="44">
                  <c:v>32.23</c:v>
                </c:pt>
                <c:pt idx="45">
                  <c:v>32.23</c:v>
                </c:pt>
                <c:pt idx="46">
                  <c:v>32.23</c:v>
                </c:pt>
                <c:pt idx="47">
                  <c:v>32.23</c:v>
                </c:pt>
                <c:pt idx="48">
                  <c:v>32.23</c:v>
                </c:pt>
                <c:pt idx="49">
                  <c:v>32.23</c:v>
                </c:pt>
                <c:pt idx="50">
                  <c:v>32.23</c:v>
                </c:pt>
                <c:pt idx="51">
                  <c:v>32.23</c:v>
                </c:pt>
                <c:pt idx="52">
                  <c:v>32.23</c:v>
                </c:pt>
                <c:pt idx="53">
                  <c:v>32.23</c:v>
                </c:pt>
                <c:pt idx="54">
                  <c:v>32.23</c:v>
                </c:pt>
                <c:pt idx="55">
                  <c:v>32.23</c:v>
                </c:pt>
                <c:pt idx="56">
                  <c:v>32.23</c:v>
                </c:pt>
                <c:pt idx="57">
                  <c:v>32.23</c:v>
                </c:pt>
                <c:pt idx="58">
                  <c:v>32.23</c:v>
                </c:pt>
                <c:pt idx="59">
                  <c:v>32.23</c:v>
                </c:pt>
                <c:pt idx="60">
                  <c:v>32.23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40495176"/>
        <c:crosses val="autoZero"/>
        <c:auto val="1"/>
        <c:lblAlgn val="ctr"/>
        <c:lblOffset val="100"/>
        <c:tickLblSkip val="8"/>
        <c:tickMarkSkip val="8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ANOMALY CHECK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23042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0">
                <a:solidFill>
                  <a:srgbClr val="0B1F1A"/>
                </a:solidFill>
                <a:latin typeface="Instrument Serif"/>
              </a:rPr>
              <a:t>The </a:t>
            </a:r>
            <a:r>
              <a:rPr sz="4800" b="0" i="1">
                <a:solidFill>
                  <a:srgbClr val="0E7C66"/>
                </a:solidFill>
                <a:latin typeface="Instrument Serif"/>
              </a:rPr>
              <a:t>Whitening offer</a:t>
            </a:r>
            <a:r>
              <a:rPr sz="4800" b="0" i="0">
                <a:solidFill>
                  <a:srgbClr val="0B1F1A"/>
                </a:solidFill>
                <a:latin typeface="Instrument Serif"/>
              </a:rPr>
              <a:t> campaign ran 54% below its usual pace in the last 30 days.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5429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1,120 leads against about 967 expected from the 31-day baseline (+16%). 7 of 37 checks flagged.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8581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Baseline: August 2026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96214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6878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9621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leads, 999 baseline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2051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73481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89483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7875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+16%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FLAGGED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−54%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LARGEST DROP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+118%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LARGEST RISE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Anomaly check,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moved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, and how far.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59854"/>
            <a:ext cx="310896" cy="310896"/>
          </a:xfrm>
          <a:prstGeom prst="ellipse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598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4353A"/>
                </a:solidFill>
                <a:latin typeface="Geist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Whitening offer (campaign)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32 leads in the last 30 days against about 70 expected.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4353A"/>
                </a:solidFill>
                <a:latin typeface="Geist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55371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39993"/>
            <a:ext cx="310896" cy="310896"/>
          </a:xfrm>
          <a:prstGeom prst="ellipse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3999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5A6B64"/>
                </a:solidFill>
                <a:latin typeface="Geist"/>
              </a:rPr>
              <a:t>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6509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Invisaline consult promo (campaign)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3941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4 leads in the last 30 days; under 1 expected from the baseline.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5537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New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5537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5A6B64"/>
                </a:solidFill>
                <a:latin typeface="Geist"/>
              </a:rPr>
              <a:t>New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35511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20133"/>
            <a:ext cx="310896" cy="310896"/>
          </a:xfrm>
          <a:prstGeom prst="ellipse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2013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5A6B64"/>
                </a:solidFill>
                <a:latin typeface="Geist"/>
              </a:rPr>
              <a:t>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4523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Bio link (campaign)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1955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20 leads in the last 30 days; under 1 expected from the baseline.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3551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New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3551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5A6B64"/>
                </a:solidFill>
                <a:latin typeface="Geist"/>
              </a:rPr>
              <a:t>New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1565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00272"/>
            <a:ext cx="310896" cy="310896"/>
          </a:xfrm>
          <a:prstGeom prst="ellipse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0027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5A6B64"/>
                </a:solidFill>
                <a:latin typeface="Geist"/>
              </a:rPr>
              <a:t>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2537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Prospecting look alike new patients (campaign)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9969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3 leads in the last 30 days; under 1 expected from the baseline.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1565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New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1565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5A6B64"/>
                </a:solidFill>
                <a:latin typeface="Geist"/>
              </a:rPr>
              <a:t>New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9579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80411"/>
            <a:ext cx="310896" cy="310896"/>
          </a:xfrm>
          <a:prstGeom prst="ellipse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8041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5A6B64"/>
                </a:solidFill>
                <a:latin typeface="Geist"/>
              </a:rPr>
              <a:t>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0551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TikTok (source)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7983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20 leads in the last 30 days; under 1 expected from the baseline.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9579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New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9579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5A6B64"/>
                </a:solidFill>
                <a:latin typeface="Geist"/>
              </a:rPr>
              <a:t>New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75929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0551"/>
            <a:ext cx="310896" cy="310896"/>
          </a:xfrm>
          <a:prstGeom prst="ellipse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055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5A6B64"/>
                </a:solidFill>
                <a:latin typeface="Geist"/>
              </a:rPr>
              <a:t>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8565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Social (channel)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5997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38 leads in the last 30 days against about 17 expected.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7592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+118%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7592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5A6B64"/>
                </a:solidFill>
                <a:latin typeface="Geist"/>
              </a:rPr>
              <a:t>Spike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56069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0690"/>
            <a:ext cx="310896" cy="310896"/>
          </a:xfrm>
          <a:prstGeom prst="ellipse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069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5A6B64"/>
                </a:solidFill>
                <a:latin typeface="Geist"/>
              </a:rPr>
              <a:t>i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6579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Invisalign consult promo (campaign)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011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80 leads in the last 30 days against about 39 expected.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5606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+107%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5606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5A6B64"/>
                </a:solidFill>
                <a:latin typeface="Geist"/>
              </a:rPr>
              <a:t>Spike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Anomaly check,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BY SOURCE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Every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source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against its usual pace.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Change against the usual pace,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source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Top 8 sources by volume. Expected = baseline leads scaled to 30 days.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Anomaly check,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side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side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New 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leads from TikTok, which the baseline never saw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Biggest drop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8154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C4353A"/>
                </a:solidFill>
                <a:latin typeface="Instrument Serif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Whitening offer: 32 leads against about 70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Biggest spike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B26A00"/>
                </a:solidFill>
                <a:latin typeface="Instrument Serif"/>
              </a:rPr>
              <a:t>+118%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Social: 38 leads against about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Anomaly check, Northwind Dental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DAILY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window against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baseline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Leads per day. The dashed line is the baseline's daily average.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per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Baseline average 32.2 a day; this window 37.3 a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Anomaly check,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WHAT TO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to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look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Investigations, not fixes: confirm the cause before you act.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804416"/>
            <a:ext cx="5437480" cy="21381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572414" y="1809902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" name="Connector 6"/>
          <p:cNvCxnSpPr/>
          <p:nvPr/>
        </p:nvCxnSpPr>
        <p:spPr>
          <a:xfrm>
            <a:off x="566928" y="2718816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4672" y="19872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215896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Check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Whitening offer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campaign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865120"/>
            <a:ext cx="4961992" cy="7665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32 leads in the last 30 days against about 70 expected. Look at account status, budgets, rejected ads and the landing page before you change anything.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3613404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10004" y="3613404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87288" y="1804416"/>
            <a:ext cx="5437480" cy="21381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192774" y="1809902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6187288" y="2718816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25032" y="19872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215896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Confirm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Social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spike is real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2865120"/>
            <a:ext cx="4961992" cy="7665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38 leads against about 17 expected. Look for spam or duplicate submissions before you shift budget toward it.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5032" y="3613404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17054" y="3613404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125468"/>
            <a:ext cx="5437480" cy="21381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572414" y="4130954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566928" y="5039868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04672" y="4308348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536948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Find what sent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TikTok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86172"/>
            <a:ext cx="4961992" cy="7665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20 leads arrived from a source the baseline never saw. If it's a mention or a partner, follow up while it's fresh.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4672" y="5934456"/>
            <a:ext cx="89230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impact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88414" y="5934456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87288" y="4125468"/>
            <a:ext cx="5437480" cy="21381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6192774" y="4130954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1" name="Connector 30"/>
          <p:cNvCxnSpPr/>
          <p:nvPr/>
        </p:nvCxnSpPr>
        <p:spPr>
          <a:xfrm>
            <a:off x="6187288" y="5039868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25032" y="4308348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ONGOING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36948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Run this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check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every week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186172"/>
            <a:ext cx="4961992" cy="7665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A weekly run catches a broken form or a paused campaign within days, not at month end.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934456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17054" y="5934456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Anomaly check, Northwind Dental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CHECK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check the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Whitening offer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campaign today. It ran 54% below its usual pace.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This window: September 2026 (30 days). Baseline: August 2026 (31 days, 999 leads), scaled to 30 days to get each expected count.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A drop is flagged when it is 25% or more, involves at least 5 leads, and is bigger than normal random swing for that volume (1.5 standard deviations to watch, 2 to fix).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New: under 1 lead expected and 3 or more arrived. Went quiet: 3 or more expected and none arrived.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Anomaly check,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