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Barlow" charset="0"/>
      <p:regular r:id="rId15"/>
      <p:bold r:id="rId16"/>
    </p:embeddedFont>
    <p:embeddedFont>
      <p:font typeface="Barlow Condensed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Change</c:v>
                </c:pt>
              </c:strCache>
            </c:strRef>
          </c:tx>
          <c:invertIfNegative val="0"/>
          <c:dPt>
            <c:idx val="0"/>
            <c:spPr>
              <a:solidFill>
                <a:srgbClr val="2C937B"/>
              </a:solidFill>
            </c:spPr>
          </c:dPt>
          <c:dPt>
            <c:idx val="1"/>
            <c:spPr>
              <a:solidFill>
                <a:srgbClr val="2C937B"/>
              </a:solidFill>
            </c:spPr>
          </c:dPt>
          <c:dPt>
            <c:idx val="2"/>
            <c:spPr>
              <a:solidFill>
                <a:srgbClr val="2C937B"/>
              </a:solidFill>
            </c:spPr>
          </c:dPt>
          <c:dPt>
            <c:idx val="3"/>
            <c:spPr>
              <a:solidFill>
                <a:srgbClr val="2C937B"/>
              </a:solidFill>
            </c:spPr>
          </c:dPt>
          <c:dPt>
            <c:idx val="4"/>
            <c:spPr>
              <a:solidFill>
                <a:srgbClr val="2C937B"/>
              </a:solidFill>
            </c:spPr>
          </c:dPt>
          <c:dPt>
            <c:idx val="5"/>
            <c:spPr>
              <a:solidFill>
                <a:srgbClr val="2C937B"/>
              </a:solidFill>
            </c:spPr>
          </c:dPt>
          <c:dPt>
            <c:idx val="6"/>
            <c:spPr>
              <a:solidFill>
                <a:srgbClr val="2C937B"/>
              </a:solidFill>
            </c:spPr>
          </c:dPt>
          <c:dPt>
            <c:idx val="7"/>
            <c:spPr>
              <a:solidFill>
                <a:srgbClr val="2C937B"/>
              </a:solidFill>
            </c:spPr>
          </c:dPt>
          <c:cat>
            <c:strRef>
              <c:f>Sheet1!$A$2:$A$9</c:f>
              <c:strCache>
                <c:ptCount val="8"/>
                <c:pt idx="0">
                  <c:v>Perplexity.ai</c:v>
                </c:pt>
                <c:pt idx="1">
                  <c:v>Alderbayparents.org</c:v>
                </c:pt>
                <c:pt idx="2">
                  <c:v>Bing</c:v>
                </c:pt>
                <c:pt idx="3">
                  <c:v>ChatGPT</c:v>
                </c:pt>
                <c:pt idx="4">
                  <c:v>Newsletter</c:v>
                </c:pt>
                <c:pt idx="5">
                  <c:v>Instagram</c:v>
                </c:pt>
                <c:pt idx="6">
                  <c:v>Facebook</c:v>
                </c:pt>
                <c:pt idx="7">
                  <c:v>Google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48.0</c:v>
                </c:pt>
                <c:pt idx="1">
                  <c:v>34.0</c:v>
                </c:pt>
                <c:pt idx="2">
                  <c:v>11.0</c:v>
                </c:pt>
                <c:pt idx="3">
                  <c:v>48.0</c:v>
                </c:pt>
                <c:pt idx="4">
                  <c:v>11.0</c:v>
                </c:pt>
                <c:pt idx="5">
                  <c:v>10.0</c:v>
                </c:pt>
                <c:pt idx="6">
                  <c:v>10.0</c:v>
                </c:pt>
                <c:pt idx="7">
                  <c:v>13.0</c:v>
                </c:pt>
              </c:numCache>
            </c:numRef>
          </c:val>
        </c:ser>
        <c:dLbls>
          <c:numFmt formatCode="+0&quot;%&quot;;−0&quot;%&quot;;0" sourceLinked="0"/>
          <c:txPr>
            <a:bodyPr/>
            <a:lstStyle/>
            <a:p>
              <a:pPr>
                <a:defRPr sz="1000" b="0" i="0">
                  <a:solidFill>
                    <a:srgbClr val="B3C2BD"/>
                  </a:solidFill>
                  <a:latin typeface="Barlow Condensed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low"/>
        <c:spPr>
          <a:ln w="9525">
            <a:solidFill>
              <a:srgbClr val="35413D"/>
            </a:solidFill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1A2723"/>
              </a:solidFill>
            </a:ln>
          </c:spPr>
        </c:majorGridlines>
        <c:numFmt formatCode="0&quot;%&quot;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859791"/>
          </a:solidFill>
          <a:latin typeface="Barlow Condensed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ln w="28575">
              <a:solidFill>
                <a:srgbClr val="2C937B"/>
              </a:solidFill>
            </a:ln>
          </c:spPr>
          <c:marker>
            <c:symbol val="none"/>
          </c:marker>
          <c:dPt>
            <c:idx val="30"/>
            <c:marker>
              <c:symbol val="circle"/>
              <c:size val="7"/>
              <c:spPr>
                <a:solidFill>
                  <a:srgbClr val="2C937B"/>
                </a:solidFill>
                <a:ln>
                  <a:solidFill>
                    <a:srgbClr val="0C1A16"/>
                  </a:solidFill>
                </a:ln>
              </c:spPr>
            </c:marker>
          </c:dPt>
          <c:cat>
            <c:strRef>
              <c:f>Sheet1!$A$2:$A$62</c:f>
              <c:strCache>
                <c:ptCount val="61"/>
                <c:pt idx="0">
                  <c:v>Aug 1</c:v>
                </c:pt>
                <c:pt idx="1">
                  <c:v>Aug 2</c:v>
                </c:pt>
                <c:pt idx="2">
                  <c:v>Aug 3</c:v>
                </c:pt>
                <c:pt idx="3">
                  <c:v>Aug 4</c:v>
                </c:pt>
                <c:pt idx="4">
                  <c:v>Aug 5</c:v>
                </c:pt>
                <c:pt idx="5">
                  <c:v>Aug 6</c:v>
                </c:pt>
                <c:pt idx="6">
                  <c:v>Aug 7</c:v>
                </c:pt>
                <c:pt idx="7">
                  <c:v>Aug 8</c:v>
                </c:pt>
                <c:pt idx="8">
                  <c:v>Aug 9</c:v>
                </c:pt>
                <c:pt idx="9">
                  <c:v>Aug 10</c:v>
                </c:pt>
                <c:pt idx="10">
                  <c:v>Aug 11</c:v>
                </c:pt>
                <c:pt idx="11">
                  <c:v>Aug 12</c:v>
                </c:pt>
                <c:pt idx="12">
                  <c:v>Aug 13</c:v>
                </c:pt>
                <c:pt idx="13">
                  <c:v>Aug 14</c:v>
                </c:pt>
                <c:pt idx="14">
                  <c:v>Aug 15</c:v>
                </c:pt>
                <c:pt idx="15">
                  <c:v>Aug 16</c:v>
                </c:pt>
                <c:pt idx="16">
                  <c:v>Aug 17</c:v>
                </c:pt>
                <c:pt idx="17">
                  <c:v>Aug 18</c:v>
                </c:pt>
                <c:pt idx="18">
                  <c:v>Aug 19</c:v>
                </c:pt>
                <c:pt idx="19">
                  <c:v>Aug 20</c:v>
                </c:pt>
                <c:pt idx="20">
                  <c:v>Aug 21</c:v>
                </c:pt>
                <c:pt idx="21">
                  <c:v>Aug 22</c:v>
                </c:pt>
                <c:pt idx="22">
                  <c:v>Aug 23</c:v>
                </c:pt>
                <c:pt idx="23">
                  <c:v>Aug 24</c:v>
                </c:pt>
                <c:pt idx="24">
                  <c:v>Aug 25</c:v>
                </c:pt>
                <c:pt idx="25">
                  <c:v>Aug 26</c:v>
                </c:pt>
                <c:pt idx="26">
                  <c:v>Aug 27</c:v>
                </c:pt>
                <c:pt idx="27">
                  <c:v>Aug 28</c:v>
                </c:pt>
                <c:pt idx="28">
                  <c:v>Aug 29</c:v>
                </c:pt>
                <c:pt idx="29">
                  <c:v>Aug 30</c:v>
                </c:pt>
                <c:pt idx="30">
                  <c:v>Aug 31</c:v>
                </c:pt>
                <c:pt idx="31">
                  <c:v>Sep 1</c:v>
                </c:pt>
                <c:pt idx="32">
                  <c:v>Sep 2</c:v>
                </c:pt>
                <c:pt idx="33">
                  <c:v>Sep 3</c:v>
                </c:pt>
                <c:pt idx="34">
                  <c:v>Sep 4</c:v>
                </c:pt>
                <c:pt idx="35">
                  <c:v>Sep 5</c:v>
                </c:pt>
                <c:pt idx="36">
                  <c:v>Sep 6</c:v>
                </c:pt>
                <c:pt idx="37">
                  <c:v>Sep 7</c:v>
                </c:pt>
                <c:pt idx="38">
                  <c:v>Sep 8</c:v>
                </c:pt>
                <c:pt idx="39">
                  <c:v>Sep 9</c:v>
                </c:pt>
                <c:pt idx="40">
                  <c:v>Sep 10</c:v>
                </c:pt>
                <c:pt idx="41">
                  <c:v>Sep 11</c:v>
                </c:pt>
                <c:pt idx="42">
                  <c:v>Sep 12</c:v>
                </c:pt>
                <c:pt idx="43">
                  <c:v>Sep 13</c:v>
                </c:pt>
                <c:pt idx="44">
                  <c:v>Sep 14</c:v>
                </c:pt>
                <c:pt idx="45">
                  <c:v>Sep 15</c:v>
                </c:pt>
                <c:pt idx="46">
                  <c:v>Sep 16</c:v>
                </c:pt>
                <c:pt idx="47">
                  <c:v>Sep 17</c:v>
                </c:pt>
                <c:pt idx="48">
                  <c:v>Sep 18</c:v>
                </c:pt>
                <c:pt idx="49">
                  <c:v>Sep 19</c:v>
                </c:pt>
                <c:pt idx="50">
                  <c:v>Sep 20</c:v>
                </c:pt>
                <c:pt idx="51">
                  <c:v>Sep 21</c:v>
                </c:pt>
                <c:pt idx="52">
                  <c:v>Sep 22</c:v>
                </c:pt>
                <c:pt idx="53">
                  <c:v>Sep 23</c:v>
                </c:pt>
                <c:pt idx="54">
                  <c:v>Sep 24</c:v>
                </c:pt>
                <c:pt idx="55">
                  <c:v>Sep 25</c:v>
                </c:pt>
                <c:pt idx="56">
                  <c:v>Sep 26</c:v>
                </c:pt>
                <c:pt idx="57">
                  <c:v>Sep 27</c:v>
                </c:pt>
                <c:pt idx="58">
                  <c:v>Sep 28</c:v>
                </c:pt>
                <c:pt idx="59">
                  <c:v>Sep 29</c:v>
                </c:pt>
                <c:pt idx="60">
                  <c:v>Sep 30</c:v>
                </c:pt>
              </c:strCache>
            </c:str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20.0</c:v>
                </c:pt>
                <c:pt idx="1">
                  <c:v>13.0</c:v>
                </c:pt>
                <c:pt idx="2">
                  <c:v>32.0</c:v>
                </c:pt>
                <c:pt idx="3">
                  <c:v>47.0</c:v>
                </c:pt>
                <c:pt idx="4">
                  <c:v>47.0</c:v>
                </c:pt>
                <c:pt idx="5">
                  <c:v>40.0</c:v>
                </c:pt>
                <c:pt idx="6">
                  <c:v>32.0</c:v>
                </c:pt>
                <c:pt idx="7">
                  <c:v>14.0</c:v>
                </c:pt>
                <c:pt idx="8">
                  <c:v>18.0</c:v>
                </c:pt>
                <c:pt idx="9">
                  <c:v>36.0</c:v>
                </c:pt>
                <c:pt idx="10">
                  <c:v>50.0</c:v>
                </c:pt>
                <c:pt idx="11">
                  <c:v>41.0</c:v>
                </c:pt>
                <c:pt idx="12">
                  <c:v>40.0</c:v>
                </c:pt>
                <c:pt idx="13">
                  <c:v>31.0</c:v>
                </c:pt>
                <c:pt idx="14">
                  <c:v>25.0</c:v>
                </c:pt>
                <c:pt idx="15">
                  <c:v>21.0</c:v>
                </c:pt>
                <c:pt idx="16">
                  <c:v>42.0</c:v>
                </c:pt>
                <c:pt idx="17">
                  <c:v>27.0</c:v>
                </c:pt>
                <c:pt idx="18">
                  <c:v>44.0</c:v>
                </c:pt>
                <c:pt idx="19">
                  <c:v>40.0</c:v>
                </c:pt>
                <c:pt idx="20">
                  <c:v>34.0</c:v>
                </c:pt>
                <c:pt idx="21">
                  <c:v>17.0</c:v>
                </c:pt>
                <c:pt idx="22">
                  <c:v>14.0</c:v>
                </c:pt>
                <c:pt idx="23">
                  <c:v>44.0</c:v>
                </c:pt>
                <c:pt idx="24">
                  <c:v>39.0</c:v>
                </c:pt>
                <c:pt idx="25">
                  <c:v>36.0</c:v>
                </c:pt>
                <c:pt idx="26">
                  <c:v>48.0</c:v>
                </c:pt>
                <c:pt idx="27">
                  <c:v>38.0</c:v>
                </c:pt>
                <c:pt idx="28">
                  <c:v>16.0</c:v>
                </c:pt>
                <c:pt idx="29">
                  <c:v>23.0</c:v>
                </c:pt>
                <c:pt idx="30">
                  <c:v>30.0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This window</c:v>
                </c:pt>
              </c:strCache>
            </c:strRef>
          </c:tx>
          <c:spPr>
            <a:ln w="28575">
              <a:solidFill>
                <a:srgbClr val="C98500"/>
              </a:solidFill>
            </a:ln>
          </c:spPr>
          <c:marker>
            <c:symbol val="none"/>
          </c:marker>
          <c:dPt>
            <c:idx val="60"/>
            <c:marker>
              <c:symbol val="circle"/>
              <c:size val="7"/>
              <c:spPr>
                <a:solidFill>
                  <a:srgbClr val="C98500"/>
                </a:solidFill>
                <a:ln>
                  <a:solidFill>
                    <a:srgbClr val="0C1A16"/>
                  </a:solidFill>
                </a:ln>
              </c:spPr>
            </c:marker>
          </c:dPt>
          <c:cat>
            <c:strRef>
              <c:f>Sheet1!$A$2:$A$62</c:f>
              <c:strCache>
                <c:ptCount val="61"/>
                <c:pt idx="0">
                  <c:v>Aug 1</c:v>
                </c:pt>
                <c:pt idx="1">
                  <c:v>Aug 2</c:v>
                </c:pt>
                <c:pt idx="2">
                  <c:v>Aug 3</c:v>
                </c:pt>
                <c:pt idx="3">
                  <c:v>Aug 4</c:v>
                </c:pt>
                <c:pt idx="4">
                  <c:v>Aug 5</c:v>
                </c:pt>
                <c:pt idx="5">
                  <c:v>Aug 6</c:v>
                </c:pt>
                <c:pt idx="6">
                  <c:v>Aug 7</c:v>
                </c:pt>
                <c:pt idx="7">
                  <c:v>Aug 8</c:v>
                </c:pt>
                <c:pt idx="8">
                  <c:v>Aug 9</c:v>
                </c:pt>
                <c:pt idx="9">
                  <c:v>Aug 10</c:v>
                </c:pt>
                <c:pt idx="10">
                  <c:v>Aug 11</c:v>
                </c:pt>
                <c:pt idx="11">
                  <c:v>Aug 12</c:v>
                </c:pt>
                <c:pt idx="12">
                  <c:v>Aug 13</c:v>
                </c:pt>
                <c:pt idx="13">
                  <c:v>Aug 14</c:v>
                </c:pt>
                <c:pt idx="14">
                  <c:v>Aug 15</c:v>
                </c:pt>
                <c:pt idx="15">
                  <c:v>Aug 16</c:v>
                </c:pt>
                <c:pt idx="16">
                  <c:v>Aug 17</c:v>
                </c:pt>
                <c:pt idx="17">
                  <c:v>Aug 18</c:v>
                </c:pt>
                <c:pt idx="18">
                  <c:v>Aug 19</c:v>
                </c:pt>
                <c:pt idx="19">
                  <c:v>Aug 20</c:v>
                </c:pt>
                <c:pt idx="20">
                  <c:v>Aug 21</c:v>
                </c:pt>
                <c:pt idx="21">
                  <c:v>Aug 22</c:v>
                </c:pt>
                <c:pt idx="22">
                  <c:v>Aug 23</c:v>
                </c:pt>
                <c:pt idx="23">
                  <c:v>Aug 24</c:v>
                </c:pt>
                <c:pt idx="24">
                  <c:v>Aug 25</c:v>
                </c:pt>
                <c:pt idx="25">
                  <c:v>Aug 26</c:v>
                </c:pt>
                <c:pt idx="26">
                  <c:v>Aug 27</c:v>
                </c:pt>
                <c:pt idx="27">
                  <c:v>Aug 28</c:v>
                </c:pt>
                <c:pt idx="28">
                  <c:v>Aug 29</c:v>
                </c:pt>
                <c:pt idx="29">
                  <c:v>Aug 30</c:v>
                </c:pt>
                <c:pt idx="30">
                  <c:v>Aug 31</c:v>
                </c:pt>
                <c:pt idx="31">
                  <c:v>Sep 1</c:v>
                </c:pt>
                <c:pt idx="32">
                  <c:v>Sep 2</c:v>
                </c:pt>
                <c:pt idx="33">
                  <c:v>Sep 3</c:v>
                </c:pt>
                <c:pt idx="34">
                  <c:v>Sep 4</c:v>
                </c:pt>
                <c:pt idx="35">
                  <c:v>Sep 5</c:v>
                </c:pt>
                <c:pt idx="36">
                  <c:v>Sep 6</c:v>
                </c:pt>
                <c:pt idx="37">
                  <c:v>Sep 7</c:v>
                </c:pt>
                <c:pt idx="38">
                  <c:v>Sep 8</c:v>
                </c:pt>
                <c:pt idx="39">
                  <c:v>Sep 9</c:v>
                </c:pt>
                <c:pt idx="40">
                  <c:v>Sep 10</c:v>
                </c:pt>
                <c:pt idx="41">
                  <c:v>Sep 11</c:v>
                </c:pt>
                <c:pt idx="42">
                  <c:v>Sep 12</c:v>
                </c:pt>
                <c:pt idx="43">
                  <c:v>Sep 13</c:v>
                </c:pt>
                <c:pt idx="44">
                  <c:v>Sep 14</c:v>
                </c:pt>
                <c:pt idx="45">
                  <c:v>Sep 15</c:v>
                </c:pt>
                <c:pt idx="46">
                  <c:v>Sep 16</c:v>
                </c:pt>
                <c:pt idx="47">
                  <c:v>Sep 17</c:v>
                </c:pt>
                <c:pt idx="48">
                  <c:v>Sep 18</c:v>
                </c:pt>
                <c:pt idx="49">
                  <c:v>Sep 19</c:v>
                </c:pt>
                <c:pt idx="50">
                  <c:v>Sep 20</c:v>
                </c:pt>
                <c:pt idx="51">
                  <c:v>Sep 21</c:v>
                </c:pt>
                <c:pt idx="52">
                  <c:v>Sep 22</c:v>
                </c:pt>
                <c:pt idx="53">
                  <c:v>Sep 23</c:v>
                </c:pt>
                <c:pt idx="54">
                  <c:v>Sep 24</c:v>
                </c:pt>
                <c:pt idx="55">
                  <c:v>Sep 25</c:v>
                </c:pt>
                <c:pt idx="56">
                  <c:v>Sep 26</c:v>
                </c:pt>
                <c:pt idx="57">
                  <c:v>Sep 27</c:v>
                </c:pt>
                <c:pt idx="58">
                  <c:v>Sep 28</c:v>
                </c:pt>
                <c:pt idx="59">
                  <c:v>Sep 29</c:v>
                </c:pt>
                <c:pt idx="60">
                  <c:v>Sep 30</c:v>
                </c:pt>
              </c:strCache>
            </c:strRef>
          </c:cat>
          <c:val>
            <c:numRef>
              <c:f>Sheet1!$C$2:$C$62</c:f>
              <c:numCache>
                <c:formatCode>General</c:formatCode>
                <c:ptCount val="61"/>
                <c:pt idx="30">
                  <c:v>30.0</c:v>
                </c:pt>
                <c:pt idx="31">
                  <c:v>42.0</c:v>
                </c:pt>
                <c:pt idx="32">
                  <c:v>40.0</c:v>
                </c:pt>
                <c:pt idx="33">
                  <c:v>37.0</c:v>
                </c:pt>
                <c:pt idx="34">
                  <c:v>42.0</c:v>
                </c:pt>
                <c:pt idx="35">
                  <c:v>21.0</c:v>
                </c:pt>
                <c:pt idx="36">
                  <c:v>20.0</c:v>
                </c:pt>
                <c:pt idx="37">
                  <c:v>20.0</c:v>
                </c:pt>
                <c:pt idx="38">
                  <c:v>46.0</c:v>
                </c:pt>
                <c:pt idx="39">
                  <c:v>56.0</c:v>
                </c:pt>
                <c:pt idx="40">
                  <c:v>54.0</c:v>
                </c:pt>
                <c:pt idx="41">
                  <c:v>39.0</c:v>
                </c:pt>
                <c:pt idx="42">
                  <c:v>24.0</c:v>
                </c:pt>
                <c:pt idx="43">
                  <c:v>21.0</c:v>
                </c:pt>
                <c:pt idx="44">
                  <c:v>52.0</c:v>
                </c:pt>
                <c:pt idx="45">
                  <c:v>46.0</c:v>
                </c:pt>
                <c:pt idx="46">
                  <c:v>44.0</c:v>
                </c:pt>
                <c:pt idx="47">
                  <c:v>45.0</c:v>
                </c:pt>
                <c:pt idx="48">
                  <c:v>35.0</c:v>
                </c:pt>
                <c:pt idx="49">
                  <c:v>28.0</c:v>
                </c:pt>
                <c:pt idx="50">
                  <c:v>17.0</c:v>
                </c:pt>
                <c:pt idx="51">
                  <c:v>41.0</c:v>
                </c:pt>
                <c:pt idx="52">
                  <c:v>40.0</c:v>
                </c:pt>
                <c:pt idx="53">
                  <c:v>55.0</c:v>
                </c:pt>
                <c:pt idx="54">
                  <c:v>46.0</c:v>
                </c:pt>
                <c:pt idx="55">
                  <c:v>39.0</c:v>
                </c:pt>
                <c:pt idx="56">
                  <c:v>16.0</c:v>
                </c:pt>
                <c:pt idx="57">
                  <c:v>19.0</c:v>
                </c:pt>
                <c:pt idx="58">
                  <c:v>44.0</c:v>
                </c:pt>
                <c:pt idx="59">
                  <c:v>43.0</c:v>
                </c:pt>
                <c:pt idx="60">
                  <c:v>48.0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Baseline average</c:v>
                </c:pt>
              </c:strCache>
            </c:strRef>
          </c:tx>
          <c:spPr>
            <a:ln w="28575">
              <a:solidFill>
                <a:srgbClr val="D55181"/>
              </a:solidFill>
              <a:prstDash val="dash"/>
            </a:ln>
          </c:spPr>
          <c:marker>
            <c:symbol val="none"/>
          </c:marker>
          <c:dPt>
            <c:idx val="60"/>
            <c:marker>
              <c:symbol val="circle"/>
              <c:size val="7"/>
              <c:spPr>
                <a:solidFill>
                  <a:srgbClr val="D55181"/>
                </a:solidFill>
                <a:ln>
                  <a:solidFill>
                    <a:srgbClr val="0C1A16"/>
                  </a:solidFill>
                </a:ln>
              </c:spPr>
            </c:marker>
          </c:dPt>
          <c:cat>
            <c:strRef>
              <c:f>Sheet1!$A$2:$A$62</c:f>
              <c:strCache>
                <c:ptCount val="61"/>
                <c:pt idx="0">
                  <c:v>Aug 1</c:v>
                </c:pt>
                <c:pt idx="1">
                  <c:v>Aug 2</c:v>
                </c:pt>
                <c:pt idx="2">
                  <c:v>Aug 3</c:v>
                </c:pt>
                <c:pt idx="3">
                  <c:v>Aug 4</c:v>
                </c:pt>
                <c:pt idx="4">
                  <c:v>Aug 5</c:v>
                </c:pt>
                <c:pt idx="5">
                  <c:v>Aug 6</c:v>
                </c:pt>
                <c:pt idx="6">
                  <c:v>Aug 7</c:v>
                </c:pt>
                <c:pt idx="7">
                  <c:v>Aug 8</c:v>
                </c:pt>
                <c:pt idx="8">
                  <c:v>Aug 9</c:v>
                </c:pt>
                <c:pt idx="9">
                  <c:v>Aug 10</c:v>
                </c:pt>
                <c:pt idx="10">
                  <c:v>Aug 11</c:v>
                </c:pt>
                <c:pt idx="11">
                  <c:v>Aug 12</c:v>
                </c:pt>
                <c:pt idx="12">
                  <c:v>Aug 13</c:v>
                </c:pt>
                <c:pt idx="13">
                  <c:v>Aug 14</c:v>
                </c:pt>
                <c:pt idx="14">
                  <c:v>Aug 15</c:v>
                </c:pt>
                <c:pt idx="15">
                  <c:v>Aug 16</c:v>
                </c:pt>
                <c:pt idx="16">
                  <c:v>Aug 17</c:v>
                </c:pt>
                <c:pt idx="17">
                  <c:v>Aug 18</c:v>
                </c:pt>
                <c:pt idx="18">
                  <c:v>Aug 19</c:v>
                </c:pt>
                <c:pt idx="19">
                  <c:v>Aug 20</c:v>
                </c:pt>
                <c:pt idx="20">
                  <c:v>Aug 21</c:v>
                </c:pt>
                <c:pt idx="21">
                  <c:v>Aug 22</c:v>
                </c:pt>
                <c:pt idx="22">
                  <c:v>Aug 23</c:v>
                </c:pt>
                <c:pt idx="23">
                  <c:v>Aug 24</c:v>
                </c:pt>
                <c:pt idx="24">
                  <c:v>Aug 25</c:v>
                </c:pt>
                <c:pt idx="25">
                  <c:v>Aug 26</c:v>
                </c:pt>
                <c:pt idx="26">
                  <c:v>Aug 27</c:v>
                </c:pt>
                <c:pt idx="27">
                  <c:v>Aug 28</c:v>
                </c:pt>
                <c:pt idx="28">
                  <c:v>Aug 29</c:v>
                </c:pt>
                <c:pt idx="29">
                  <c:v>Aug 30</c:v>
                </c:pt>
                <c:pt idx="30">
                  <c:v>Aug 31</c:v>
                </c:pt>
                <c:pt idx="31">
                  <c:v>Sep 1</c:v>
                </c:pt>
                <c:pt idx="32">
                  <c:v>Sep 2</c:v>
                </c:pt>
                <c:pt idx="33">
                  <c:v>Sep 3</c:v>
                </c:pt>
                <c:pt idx="34">
                  <c:v>Sep 4</c:v>
                </c:pt>
                <c:pt idx="35">
                  <c:v>Sep 5</c:v>
                </c:pt>
                <c:pt idx="36">
                  <c:v>Sep 6</c:v>
                </c:pt>
                <c:pt idx="37">
                  <c:v>Sep 7</c:v>
                </c:pt>
                <c:pt idx="38">
                  <c:v>Sep 8</c:v>
                </c:pt>
                <c:pt idx="39">
                  <c:v>Sep 9</c:v>
                </c:pt>
                <c:pt idx="40">
                  <c:v>Sep 10</c:v>
                </c:pt>
                <c:pt idx="41">
                  <c:v>Sep 11</c:v>
                </c:pt>
                <c:pt idx="42">
                  <c:v>Sep 12</c:v>
                </c:pt>
                <c:pt idx="43">
                  <c:v>Sep 13</c:v>
                </c:pt>
                <c:pt idx="44">
                  <c:v>Sep 14</c:v>
                </c:pt>
                <c:pt idx="45">
                  <c:v>Sep 15</c:v>
                </c:pt>
                <c:pt idx="46">
                  <c:v>Sep 16</c:v>
                </c:pt>
                <c:pt idx="47">
                  <c:v>Sep 17</c:v>
                </c:pt>
                <c:pt idx="48">
                  <c:v>Sep 18</c:v>
                </c:pt>
                <c:pt idx="49">
                  <c:v>Sep 19</c:v>
                </c:pt>
                <c:pt idx="50">
                  <c:v>Sep 20</c:v>
                </c:pt>
                <c:pt idx="51">
                  <c:v>Sep 21</c:v>
                </c:pt>
                <c:pt idx="52">
                  <c:v>Sep 22</c:v>
                </c:pt>
                <c:pt idx="53">
                  <c:v>Sep 23</c:v>
                </c:pt>
                <c:pt idx="54">
                  <c:v>Sep 24</c:v>
                </c:pt>
                <c:pt idx="55">
                  <c:v>Sep 25</c:v>
                </c:pt>
                <c:pt idx="56">
                  <c:v>Sep 26</c:v>
                </c:pt>
                <c:pt idx="57">
                  <c:v>Sep 27</c:v>
                </c:pt>
                <c:pt idx="58">
                  <c:v>Sep 28</c:v>
                </c:pt>
                <c:pt idx="59">
                  <c:v>Sep 29</c:v>
                </c:pt>
                <c:pt idx="60">
                  <c:v>Sep 30</c:v>
                </c:pt>
              </c:strCache>
            </c:str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32.23</c:v>
                </c:pt>
                <c:pt idx="1">
                  <c:v>32.23</c:v>
                </c:pt>
                <c:pt idx="2">
                  <c:v>32.23</c:v>
                </c:pt>
                <c:pt idx="3">
                  <c:v>32.23</c:v>
                </c:pt>
                <c:pt idx="4">
                  <c:v>32.23</c:v>
                </c:pt>
                <c:pt idx="5">
                  <c:v>32.23</c:v>
                </c:pt>
                <c:pt idx="6">
                  <c:v>32.23</c:v>
                </c:pt>
                <c:pt idx="7">
                  <c:v>32.23</c:v>
                </c:pt>
                <c:pt idx="8">
                  <c:v>32.23</c:v>
                </c:pt>
                <c:pt idx="9">
                  <c:v>32.23</c:v>
                </c:pt>
                <c:pt idx="10">
                  <c:v>32.23</c:v>
                </c:pt>
                <c:pt idx="11">
                  <c:v>32.23</c:v>
                </c:pt>
                <c:pt idx="12">
                  <c:v>32.23</c:v>
                </c:pt>
                <c:pt idx="13">
                  <c:v>32.23</c:v>
                </c:pt>
                <c:pt idx="14">
                  <c:v>32.23</c:v>
                </c:pt>
                <c:pt idx="15">
                  <c:v>32.23</c:v>
                </c:pt>
                <c:pt idx="16">
                  <c:v>32.23</c:v>
                </c:pt>
                <c:pt idx="17">
                  <c:v>32.23</c:v>
                </c:pt>
                <c:pt idx="18">
                  <c:v>32.23</c:v>
                </c:pt>
                <c:pt idx="19">
                  <c:v>32.23</c:v>
                </c:pt>
                <c:pt idx="20">
                  <c:v>32.23</c:v>
                </c:pt>
                <c:pt idx="21">
                  <c:v>32.23</c:v>
                </c:pt>
                <c:pt idx="22">
                  <c:v>32.23</c:v>
                </c:pt>
                <c:pt idx="23">
                  <c:v>32.23</c:v>
                </c:pt>
                <c:pt idx="24">
                  <c:v>32.23</c:v>
                </c:pt>
                <c:pt idx="25">
                  <c:v>32.23</c:v>
                </c:pt>
                <c:pt idx="26">
                  <c:v>32.23</c:v>
                </c:pt>
                <c:pt idx="27">
                  <c:v>32.23</c:v>
                </c:pt>
                <c:pt idx="28">
                  <c:v>32.23</c:v>
                </c:pt>
                <c:pt idx="29">
                  <c:v>32.23</c:v>
                </c:pt>
                <c:pt idx="30">
                  <c:v>32.23</c:v>
                </c:pt>
                <c:pt idx="31">
                  <c:v>32.23</c:v>
                </c:pt>
                <c:pt idx="32">
                  <c:v>32.23</c:v>
                </c:pt>
                <c:pt idx="33">
                  <c:v>32.23</c:v>
                </c:pt>
                <c:pt idx="34">
                  <c:v>32.23</c:v>
                </c:pt>
                <c:pt idx="35">
                  <c:v>32.23</c:v>
                </c:pt>
                <c:pt idx="36">
                  <c:v>32.23</c:v>
                </c:pt>
                <c:pt idx="37">
                  <c:v>32.23</c:v>
                </c:pt>
                <c:pt idx="38">
                  <c:v>32.23</c:v>
                </c:pt>
                <c:pt idx="39">
                  <c:v>32.23</c:v>
                </c:pt>
                <c:pt idx="40">
                  <c:v>32.23</c:v>
                </c:pt>
                <c:pt idx="41">
                  <c:v>32.23</c:v>
                </c:pt>
                <c:pt idx="42">
                  <c:v>32.23</c:v>
                </c:pt>
                <c:pt idx="43">
                  <c:v>32.23</c:v>
                </c:pt>
                <c:pt idx="44">
                  <c:v>32.23</c:v>
                </c:pt>
                <c:pt idx="45">
                  <c:v>32.23</c:v>
                </c:pt>
                <c:pt idx="46">
                  <c:v>32.23</c:v>
                </c:pt>
                <c:pt idx="47">
                  <c:v>32.23</c:v>
                </c:pt>
                <c:pt idx="48">
                  <c:v>32.23</c:v>
                </c:pt>
                <c:pt idx="49">
                  <c:v>32.23</c:v>
                </c:pt>
                <c:pt idx="50">
                  <c:v>32.23</c:v>
                </c:pt>
                <c:pt idx="51">
                  <c:v>32.23</c:v>
                </c:pt>
                <c:pt idx="52">
                  <c:v>32.23</c:v>
                </c:pt>
                <c:pt idx="53">
                  <c:v>32.23</c:v>
                </c:pt>
                <c:pt idx="54">
                  <c:v>32.23</c:v>
                </c:pt>
                <c:pt idx="55">
                  <c:v>32.23</c:v>
                </c:pt>
                <c:pt idx="56">
                  <c:v>32.23</c:v>
                </c:pt>
                <c:pt idx="57">
                  <c:v>32.23</c:v>
                </c:pt>
                <c:pt idx="58">
                  <c:v>32.23</c:v>
                </c:pt>
                <c:pt idx="59">
                  <c:v>32.23</c:v>
                </c:pt>
                <c:pt idx="60">
                  <c:v>32.23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35413D"/>
            </a:solidFill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2140495176"/>
        <c:crosses val="autoZero"/>
        <c:auto val="1"/>
        <c:lblAlgn val="ctr"/>
        <c:lblOffset val="100"/>
        <c:tickLblSkip val="8"/>
        <c:tickMarkSkip val="8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1A2723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B3C2BD"/>
              </a:solidFill>
              <a:latin typeface="Barlow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859791"/>
          </a:solidFill>
          <a:latin typeface="Barlow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Anomaly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97176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231267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4900" b="1" i="0">
                <a:solidFill>
                  <a:srgbClr val="F3F5F8"/>
                </a:solidFill>
                <a:latin typeface="Barlow"/>
              </a:rPr>
              <a:t>The </a:t>
            </a:r>
            <a:r>
              <a:rPr sz="4900" b="1" i="0">
                <a:solidFill>
                  <a:srgbClr val="47A58E"/>
                </a:solidFill>
                <a:latin typeface="Barlow"/>
              </a:rPr>
              <a:t>Whitening offer</a:t>
            </a:r>
            <a:r>
              <a:rPr sz="4900" b="1" i="0">
                <a:solidFill>
                  <a:srgbClr val="F3F5F8"/>
                </a:solidFill>
                <a:latin typeface="Barlow"/>
              </a:rPr>
              <a:t> campaign ran 54% below its usual pace in the last 30 days.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690110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1,120 leads against about 967 expected from the 31-day baseline (+16%). 7 of 37 checks flagged.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933395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2659075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933395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1,120 leads, 999 baseline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91763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3706063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866083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54423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1,120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2775712"/>
            <a:ext cx="22386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+16%  vs the usual pace</a:t>
            </a:r>
          </a:p>
        </p:txBody>
      </p:sp>
      <p:sp>
        <p:nvSpPr>
          <p:cNvPr id="8" name="Freeform 7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925"/>
                </a:moveTo>
                <a:lnTo>
                  <a:pt x="844" y="2200"/>
                </a:lnTo>
                <a:lnTo>
                  <a:pt x="1688" y="2613"/>
                </a:lnTo>
                <a:lnTo>
                  <a:pt x="2532" y="1925"/>
                </a:lnTo>
                <a:lnTo>
                  <a:pt x="3376" y="4813"/>
                </a:lnTo>
                <a:lnTo>
                  <a:pt x="4221" y="4950"/>
                </a:lnTo>
                <a:lnTo>
                  <a:pt x="5065" y="4950"/>
                </a:lnTo>
                <a:lnTo>
                  <a:pt x="5909" y="1375"/>
                </a:lnTo>
                <a:lnTo>
                  <a:pt x="6753" y="0"/>
                </a:lnTo>
                <a:lnTo>
                  <a:pt x="7598" y="275"/>
                </a:lnTo>
                <a:lnTo>
                  <a:pt x="8442" y="2338"/>
                </a:lnTo>
                <a:lnTo>
                  <a:pt x="9286" y="4400"/>
                </a:lnTo>
                <a:lnTo>
                  <a:pt x="10130" y="4813"/>
                </a:lnTo>
                <a:lnTo>
                  <a:pt x="10974" y="550"/>
                </a:lnTo>
                <a:lnTo>
                  <a:pt x="11819" y="1375"/>
                </a:lnTo>
                <a:lnTo>
                  <a:pt x="12663" y="1650"/>
                </a:lnTo>
                <a:lnTo>
                  <a:pt x="13507" y="1513"/>
                </a:lnTo>
                <a:lnTo>
                  <a:pt x="14351" y="2888"/>
                </a:lnTo>
                <a:lnTo>
                  <a:pt x="15196" y="3850"/>
                </a:lnTo>
                <a:lnTo>
                  <a:pt x="16040" y="5363"/>
                </a:lnTo>
                <a:lnTo>
                  <a:pt x="16884" y="2063"/>
                </a:lnTo>
                <a:lnTo>
                  <a:pt x="17728" y="2200"/>
                </a:lnTo>
                <a:lnTo>
                  <a:pt x="18572" y="138"/>
                </a:lnTo>
                <a:lnTo>
                  <a:pt x="19417" y="1375"/>
                </a:lnTo>
                <a:lnTo>
                  <a:pt x="20261" y="2338"/>
                </a:lnTo>
                <a:lnTo>
                  <a:pt x="21105" y="5500"/>
                </a:lnTo>
                <a:lnTo>
                  <a:pt x="21949" y="5088"/>
                </a:lnTo>
                <a:lnTo>
                  <a:pt x="22794" y="1650"/>
                </a:lnTo>
                <a:lnTo>
                  <a:pt x="23638" y="1788"/>
                </a:lnTo>
                <a:lnTo>
                  <a:pt x="24482" y="1100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47A58E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68096" y="3179003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925"/>
                </a:moveTo>
                <a:lnTo>
                  <a:pt x="844" y="2200"/>
                </a:lnTo>
                <a:lnTo>
                  <a:pt x="1688" y="2613"/>
                </a:lnTo>
                <a:lnTo>
                  <a:pt x="2532" y="1925"/>
                </a:lnTo>
                <a:lnTo>
                  <a:pt x="3376" y="4813"/>
                </a:lnTo>
                <a:lnTo>
                  <a:pt x="4221" y="4950"/>
                </a:lnTo>
                <a:lnTo>
                  <a:pt x="5065" y="4950"/>
                </a:lnTo>
                <a:lnTo>
                  <a:pt x="5909" y="1375"/>
                </a:lnTo>
                <a:lnTo>
                  <a:pt x="6753" y="0"/>
                </a:lnTo>
                <a:lnTo>
                  <a:pt x="7598" y="275"/>
                </a:lnTo>
                <a:lnTo>
                  <a:pt x="8442" y="2338"/>
                </a:lnTo>
                <a:lnTo>
                  <a:pt x="9286" y="4400"/>
                </a:lnTo>
                <a:lnTo>
                  <a:pt x="10130" y="4813"/>
                </a:lnTo>
                <a:lnTo>
                  <a:pt x="10974" y="550"/>
                </a:lnTo>
                <a:lnTo>
                  <a:pt x="11819" y="1375"/>
                </a:lnTo>
                <a:lnTo>
                  <a:pt x="12663" y="1650"/>
                </a:lnTo>
                <a:lnTo>
                  <a:pt x="13507" y="1513"/>
                </a:lnTo>
                <a:lnTo>
                  <a:pt x="14351" y="2888"/>
                </a:lnTo>
                <a:lnTo>
                  <a:pt x="15196" y="3850"/>
                </a:lnTo>
                <a:lnTo>
                  <a:pt x="16040" y="5363"/>
                </a:lnTo>
                <a:lnTo>
                  <a:pt x="16884" y="2063"/>
                </a:lnTo>
                <a:lnTo>
                  <a:pt x="17728" y="2200"/>
                </a:lnTo>
                <a:lnTo>
                  <a:pt x="18572" y="138"/>
                </a:lnTo>
                <a:lnTo>
                  <a:pt x="19417" y="1375"/>
                </a:lnTo>
                <a:lnTo>
                  <a:pt x="20261" y="2338"/>
                </a:lnTo>
                <a:lnTo>
                  <a:pt x="21105" y="5500"/>
                </a:lnTo>
                <a:lnTo>
                  <a:pt x="21949" y="5088"/>
                </a:lnTo>
                <a:lnTo>
                  <a:pt x="22794" y="1650"/>
                </a:lnTo>
                <a:lnTo>
                  <a:pt x="23638" y="1788"/>
                </a:lnTo>
                <a:lnTo>
                  <a:pt x="24482" y="1100"/>
                </a:lnTo>
              </a:path>
            </a:pathLst>
          </a:custGeom>
          <a:noFill/>
          <a:ln w="22225" cap="rnd">
            <a:solidFill>
              <a:srgbClr val="47A58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965628" y="3238500"/>
            <a:ext cx="82296" cy="82296"/>
          </a:xfrm>
          <a:prstGeom prst="ellipse">
            <a:avLst/>
          </a:prstGeom>
          <a:solidFill>
            <a:srgbClr val="47A58E"/>
          </a:solidFill>
          <a:ln w="12700">
            <a:solidFill>
              <a:srgbClr val="0C1A1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372536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573704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Flagged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3704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7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8144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379312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Largest drop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9312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−54%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83751" y="1505712"/>
            <a:ext cx="2641016" cy="2377440"/>
          </a:xfrm>
          <a:prstGeom prst="roundRect">
            <a:avLst>
              <a:gd name="adj" fmla="val 6153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184919" y="168859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Largest rise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84919" y="1999488"/>
            <a:ext cx="2238680" cy="7594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5200" b="1" i="0">
                <a:solidFill>
                  <a:srgbClr val="F3F5F8"/>
                </a:solidFill>
                <a:latin typeface="Barlow Condensed"/>
              </a:rPr>
              <a:t>+118%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Anomaly check,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scorecard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What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moved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, and how far.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11057839" cy="4730496"/>
          </a:xfrm>
          <a:prstGeom prst="roundRect">
            <a:avLst>
              <a:gd name="adj" fmla="val 3092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68680" y="1688157"/>
            <a:ext cx="310896" cy="310896"/>
          </a:xfrm>
          <a:prstGeom prst="ellipse">
            <a:avLst/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88157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FF7B7B"/>
                </a:solidFill>
                <a:latin typeface="Barlow"/>
              </a:rPr>
              <a:t>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4168" y="1615440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Whitening offer (campaign)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4168" y="1889760"/>
            <a:ext cx="7863840" cy="31002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32 leads in the last 30 days against about 70 expected.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73007" y="1505712"/>
            <a:ext cx="146304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−54%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3207" y="1505712"/>
            <a:ext cx="82296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FF7B7B"/>
                </a:solidFill>
                <a:latin typeface="Barlow"/>
              </a:rPr>
              <a:t>Fix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95528" y="2181497"/>
            <a:ext cx="106006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68680" y="2363942"/>
            <a:ext cx="310896" cy="310896"/>
          </a:xfrm>
          <a:prstGeom prst="ellipse">
            <a:avLst/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363942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B3C2BD"/>
                </a:solidFill>
                <a:latin typeface="Barlow"/>
              </a:rPr>
              <a:t>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4168" y="2291225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Invisaline consult promo (campaign)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4168" y="2565545"/>
            <a:ext cx="7863840" cy="31002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4 leads in the last 30 days; under 1 expected from the baseline.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3007" y="2181497"/>
            <a:ext cx="146304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New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73207" y="2181497"/>
            <a:ext cx="82296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B3C2BD"/>
                </a:solidFill>
                <a:latin typeface="Barlow"/>
              </a:rPr>
              <a:t>New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95528" y="2857282"/>
            <a:ext cx="106006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68680" y="3039727"/>
            <a:ext cx="310896" cy="310896"/>
          </a:xfrm>
          <a:prstGeom prst="ellipse">
            <a:avLst/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3039727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B3C2BD"/>
                </a:solidFill>
                <a:latin typeface="Barlow"/>
              </a:rPr>
              <a:t>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4168" y="2967010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Bio link (campaign)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4168" y="3241330"/>
            <a:ext cx="7863840" cy="31002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20 leads in the last 30 days; under 1 expected from the baseline.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3007" y="2857282"/>
            <a:ext cx="146304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New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73207" y="2857282"/>
            <a:ext cx="82296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B3C2BD"/>
                </a:solidFill>
                <a:latin typeface="Barlow"/>
              </a:rPr>
              <a:t>New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95528" y="3533067"/>
            <a:ext cx="106006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868680" y="3715512"/>
            <a:ext cx="310896" cy="310896"/>
          </a:xfrm>
          <a:prstGeom prst="ellipse">
            <a:avLst/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3715512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B3C2BD"/>
                </a:solidFill>
                <a:latin typeface="Barlow"/>
              </a:rPr>
              <a:t>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44168" y="3642795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Prospecting look alike new patients (campaign)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44168" y="3917115"/>
            <a:ext cx="7863840" cy="31002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3 leads in the last 30 days; under 1 expected from the baseline.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73007" y="3533067"/>
            <a:ext cx="146304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New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73207" y="3533067"/>
            <a:ext cx="82296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B3C2BD"/>
                </a:solidFill>
                <a:latin typeface="Barlow"/>
              </a:rPr>
              <a:t>New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795528" y="4208853"/>
            <a:ext cx="106006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868680" y="4391297"/>
            <a:ext cx="310896" cy="310896"/>
          </a:xfrm>
          <a:prstGeom prst="ellipse">
            <a:avLst/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68680" y="4391297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B3C2BD"/>
                </a:solidFill>
                <a:latin typeface="Barlow"/>
              </a:rPr>
              <a:t>i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44168" y="4318581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TikTok (source)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44168" y="4592901"/>
            <a:ext cx="7863840" cy="31002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20 leads in the last 30 days; under 1 expected from the baseline.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73007" y="4208853"/>
            <a:ext cx="146304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New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573207" y="4208853"/>
            <a:ext cx="82296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B3C2BD"/>
                </a:solidFill>
                <a:latin typeface="Barlow"/>
              </a:rPr>
              <a:t>New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795528" y="4884638"/>
            <a:ext cx="106006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868680" y="5067082"/>
            <a:ext cx="310896" cy="310896"/>
          </a:xfrm>
          <a:prstGeom prst="ellipse">
            <a:avLst/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8680" y="5067082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B3C2BD"/>
                </a:solidFill>
                <a:latin typeface="Barlow"/>
              </a:rPr>
              <a:t>i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344168" y="4994366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Social (channel)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44168" y="5268686"/>
            <a:ext cx="7863840" cy="31002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38 leads in the last 30 days against about 17 expected.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73007" y="4884638"/>
            <a:ext cx="146304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+118%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573207" y="4884638"/>
            <a:ext cx="82296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B3C2BD"/>
                </a:solidFill>
                <a:latin typeface="Barlow"/>
              </a:rPr>
              <a:t>Spike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795528" y="5560423"/>
            <a:ext cx="106006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868680" y="5742867"/>
            <a:ext cx="310896" cy="310896"/>
          </a:xfrm>
          <a:prstGeom prst="ellipse">
            <a:avLst/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68680" y="5742867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B3C2BD"/>
                </a:solidFill>
                <a:latin typeface="Barlow"/>
              </a:rPr>
              <a:t>i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344168" y="5670151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F3F5F8"/>
                </a:solidFill>
                <a:latin typeface="Barlow"/>
              </a:rPr>
              <a:t>Invisalign consult promo (campaign)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44168" y="5944471"/>
            <a:ext cx="7863840" cy="31002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B3C2BD"/>
                </a:solidFill>
                <a:latin typeface="Barlow"/>
              </a:rPr>
              <a:t>80 leads in the last 30 days against about 39 expected.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973007" y="5560423"/>
            <a:ext cx="146304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F3F5F8"/>
                </a:solidFill>
                <a:latin typeface="Barlow Condensed"/>
              </a:rPr>
              <a:t>+107%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573207" y="5560423"/>
            <a:ext cx="822960" cy="675785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B3C2BD"/>
                </a:solidFill>
                <a:latin typeface="Barlow"/>
              </a:rPr>
              <a:t>Spike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Anomaly check, Northwind Dental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By source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Every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source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against its usual pace.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11057839" cy="4730496"/>
          </a:xfrm>
          <a:prstGeom prst="roundRect">
            <a:avLst>
              <a:gd name="adj" fmla="val 3092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734312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Change against the usual pace, by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source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118360"/>
          <a:ext cx="10600639" cy="361492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Top 8 sources by volume. Expected = baseline leads scaled to 30 days.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Anomaly check,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numbers side by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side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3564026" cy="2926080"/>
          </a:xfrm>
          <a:prstGeom prst="roundRect">
            <a:avLst>
              <a:gd name="adj" fmla="val 500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41248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New source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96596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F3F5F8"/>
                </a:solidFill>
                <a:latin typeface="Barlow Condensed"/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78892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leads from TikTok, which the baseline never saw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3834" y="1371600"/>
            <a:ext cx="3564026" cy="2926080"/>
          </a:xfrm>
          <a:prstGeom prst="roundRect">
            <a:avLst>
              <a:gd name="adj" fmla="val 500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588154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Biggest drop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8154" y="196596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FF7B7B"/>
                </a:solidFill>
                <a:latin typeface="Barlow Condensed"/>
              </a:rPr>
              <a:t>−54%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8154" y="278892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Whitening offer: 32 leads against about 70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60741" y="1371600"/>
            <a:ext cx="3564026" cy="2926080"/>
          </a:xfrm>
          <a:prstGeom prst="roundRect">
            <a:avLst>
              <a:gd name="adj" fmla="val 5000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335061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Biggest spike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35061" y="196596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F6BE5A"/>
                </a:solidFill>
                <a:latin typeface="Barlow Condensed"/>
              </a:rPr>
              <a:t>+118%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5061" y="278892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Social: 38 leads against about 17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Anomaly check, Northwind Dental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Daily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The window against the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baseline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Leads per day. The dashed line is the baseline's daily average.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11057839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6349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Leads per </a:t>
            </a:r>
            <a:r>
              <a:rPr sz="1400" b="1" i="0">
                <a:solidFill>
                  <a:srgbClr val="47A58E"/>
                </a:solidFill>
                <a:latin typeface="Barlow"/>
              </a:rPr>
              <a:t>day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795528" y="2447544"/>
          <a:ext cx="10600639" cy="3285744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Baseline average 32.2 a day; this window 37.3 a day.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Anomaly check, Northwind Dental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What to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Where to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look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first.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Investigations, not fixes: confirm the cause before you act.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5437480" cy="2122932"/>
          </a:xfrm>
          <a:prstGeom prst="roundRect">
            <a:avLst>
              <a:gd name="adj" fmla="val 689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04672" y="2036064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529840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Today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49296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Check the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Whitening offer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campaign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3115056"/>
            <a:ext cx="4961992" cy="4221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B3C2BD"/>
                </a:solidFill>
                <a:latin typeface="Barlow"/>
              </a:rPr>
              <a:t>32 leads in the last 30 days against about 70 expected. Look at account status, budgets, rejected ads and the landing page before you change anything.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" y="3610356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04672" y="3610356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798168" y="3610356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798168" y="3610356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834896"/>
            <a:ext cx="5437480" cy="2122932"/>
          </a:xfrm>
          <a:prstGeom prst="roundRect">
            <a:avLst>
              <a:gd name="adj" fmla="val 689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425032" y="2036064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529840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749296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Confirm the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Social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spike is real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115056"/>
            <a:ext cx="4961992" cy="4221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38 leads against about 17 expected. Look for spam or duplicate submissions before you shift budget toward it.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25032" y="3610356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425032" y="3610356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02322" y="3610356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7602322" y="3610356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4140708"/>
            <a:ext cx="5437480" cy="2122932"/>
          </a:xfrm>
          <a:prstGeom prst="roundRect">
            <a:avLst>
              <a:gd name="adj" fmla="val 689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804672" y="4341876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8356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055108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Find what sent the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TikTok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leads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4672" y="5420868"/>
            <a:ext cx="4961992" cy="4221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20 leads arrived from a source the baseline never saw. If it's a mention or a partner, follow up while it's fresh.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4672" y="5916168"/>
            <a:ext cx="89656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804672" y="5916168"/>
            <a:ext cx="89656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impact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792681" y="5916168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792681" y="5916168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187288" y="4140708"/>
            <a:ext cx="5437480" cy="2122932"/>
          </a:xfrm>
          <a:prstGeom prst="roundRect">
            <a:avLst>
              <a:gd name="adj" fmla="val 689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6425032" y="4341876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25032" y="48356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Ongoing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25032" y="5055108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Run this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check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every week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25032" y="5420868"/>
            <a:ext cx="4961992" cy="4221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A weekly run catches a broken form or a paused campaign within days, not at month end.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425032" y="5916168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6425032" y="5916168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602322" y="5916168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7602322" y="5916168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Anomaly check, Northwind Dental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check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check the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Whitening offer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 campaign today. It ran 54% below its usual pace.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1,120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Expected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967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Flagged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7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Checks run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37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Whitening offer: −54%, against about 70.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Social: +118%, against about 17.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Baseline: 32.2 a day; this window: 37.3 a day.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66928" y="54681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B3C2BD"/>
                </a:solidFill>
                <a:latin typeface="Barlow"/>
              </a:rPr>
              <a:t>How we built this check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5715000"/>
            <a:ext cx="11057839" cy="566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859791"/>
                </a:solidFill>
                <a:latin typeface="Barlow"/>
              </a:rPr>
              <a:t>This window: September 2026 (30 days). Baseline: August 2026 (31 days, 999 leads), scaled to 30 days to get each expected count.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859791"/>
                </a:solidFill>
                <a:latin typeface="Barlow"/>
              </a:rPr>
              <a:t>A drop is flagged when it is 25% or more, involves at least 5 leads, and is bigger than normal random swing for that volume (1.5 standard deviations to watch, 2 to fix).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859791"/>
                </a:solidFill>
                <a:latin typeface="Barlow"/>
              </a:rPr>
              <a:t>New: under 1 lead expected and 3 or more arrived. Went quiet: 3 or more expected and none arrived.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Anomaly check, Northwind Dental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