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Rubik" charset="0"/>
      <p:regular r:id="rId16"/>
      <p:bold r:id="rId17"/>
    </p:embeddedFont>
    <p:embeddedFont>
      <p:font typeface="Work Sans"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Value</c:v>
                </c:pt>
              </c:strCache>
            </c:strRef>
          </c:tx>
          <c:spPr>
            <a:ln w="28575">
              <a:solidFill>
                <a:srgbClr val="007D66"/>
              </a:solidFill>
            </a:ln>
          </c:spPr>
          <c:marker>
            <c:symbol val="none"/>
          </c:marker>
          <c:dPt>
            <c:idx val="25"/>
            <c:marker>
              <c:symbol val="circle"/>
              <c:size val="7"/>
              <c:spPr>
                <a:solidFill>
                  <a:srgbClr val="007D66"/>
                </a:solidFill>
                <a:ln>
                  <a:solidFill>
                    <a:srgbClr val="FFFFFF"/>
                  </a:solidFill>
                </a:ln>
              </c:spPr>
            </c:marker>
          </c:dPt>
          <c:dLbls>
            <c:dLbl>
              <c:idx val="25"/>
              <c:tx>
                <c:rich>
                  <a:bodyPr/>
                  <a:lstStyle/>
                  <a:p>
                    <a:r>
                      <a:rPr sz="1050" b="1" i="0">
                        <a:solidFill>
                          <a:srgbClr val="141821"/>
                        </a:solidFill>
                        <a:latin typeface="Work Sans"/>
                      </a:rPr>
                      <a:t>10</a:t>
                    </a:r>
                  </a:p>
                </c:rich>
              </c:tx>
              <c:dLblPos val="t"/>
              <c:showLegendKey val="0"/>
              <c:showVal val="1"/>
              <c:showCatName val="0"/>
              <c:showSerName val="0"/>
              <c:showPercent val="0"/>
              <c:showBubbleSize val="0"/>
            </c:dLbl>
            <c:showLegendKey val="0"/>
            <c:showVal val="0"/>
            <c:showCatName val="0"/>
            <c:showSerName val="0"/>
            <c:showPercent val="0"/>
            <c:showBubbleSize val="0"/>
            <c:showLeaderLines val="1"/>
          </c:dLbls>
          <c:cat>
            <c:strRef>
              <c:f>Sheet1!$A$2:$A$27</c:f>
              <c:strCache>
                <c:ptCount val="26"/>
                <c:pt idx="0">
                  <c:v>Apr 2</c:v>
                </c:pt>
                <c:pt idx="1">
                  <c:v>Apr 9</c:v>
                </c:pt>
                <c:pt idx="2">
                  <c:v>Apr 16</c:v>
                </c:pt>
                <c:pt idx="3">
                  <c:v>Apr 23</c:v>
                </c:pt>
                <c:pt idx="4">
                  <c:v>Apr 30</c:v>
                </c:pt>
                <c:pt idx="5">
                  <c:v>May 7</c:v>
                </c:pt>
                <c:pt idx="6">
                  <c:v>May 14</c:v>
                </c:pt>
                <c:pt idx="7">
                  <c:v>May 21</c:v>
                </c:pt>
                <c:pt idx="8">
                  <c:v>May 28</c:v>
                </c:pt>
                <c:pt idx="9">
                  <c:v>Jun 4</c:v>
                </c:pt>
                <c:pt idx="10">
                  <c:v>Jun 11</c:v>
                </c:pt>
                <c:pt idx="11">
                  <c:v>Jun 18</c:v>
                </c:pt>
                <c:pt idx="12">
                  <c:v>Jun 25</c:v>
                </c:pt>
                <c:pt idx="13">
                  <c:v>Jul 2</c:v>
                </c:pt>
                <c:pt idx="14">
                  <c:v>Jul 9</c:v>
                </c:pt>
                <c:pt idx="15">
                  <c:v>Jul 16</c:v>
                </c:pt>
                <c:pt idx="16">
                  <c:v>Jul 23</c:v>
                </c:pt>
                <c:pt idx="17">
                  <c:v>Jul 30</c:v>
                </c:pt>
                <c:pt idx="18">
                  <c:v>Aug 6</c:v>
                </c:pt>
                <c:pt idx="19">
                  <c:v>Aug 13</c:v>
                </c:pt>
                <c:pt idx="20">
                  <c:v>Aug 20</c:v>
                </c:pt>
                <c:pt idx="21">
                  <c:v>Aug 27</c:v>
                </c:pt>
                <c:pt idx="22">
                  <c:v>Sep 3</c:v>
                </c:pt>
                <c:pt idx="23">
                  <c:v>Sep 10</c:v>
                </c:pt>
                <c:pt idx="24">
                  <c:v>Sep 17</c:v>
                </c:pt>
                <c:pt idx="25">
                  <c:v>Sep 24</c:v>
                </c:pt>
              </c:strCache>
            </c:strRef>
          </c:cat>
          <c:val>
            <c:numRef>
              <c:f>Sheet1!$B$2:$B$27</c:f>
              <c:numCache>
                <c:formatCode>General</c:formatCode>
                <c:ptCount val="26"/>
                <c:pt idx="0">
                  <c:v>6.0</c:v>
                </c:pt>
                <c:pt idx="1">
                  <c:v>2.0</c:v>
                </c:pt>
                <c:pt idx="2">
                  <c:v>5.0</c:v>
                </c:pt>
                <c:pt idx="3">
                  <c:v>3.0</c:v>
                </c:pt>
                <c:pt idx="4">
                  <c:v>2.0</c:v>
                </c:pt>
                <c:pt idx="5">
                  <c:v>5.0</c:v>
                </c:pt>
                <c:pt idx="6">
                  <c:v>7.0</c:v>
                </c:pt>
                <c:pt idx="7">
                  <c:v>6.0</c:v>
                </c:pt>
                <c:pt idx="8">
                  <c:v>6.0</c:v>
                </c:pt>
                <c:pt idx="9">
                  <c:v>8.0</c:v>
                </c:pt>
                <c:pt idx="10">
                  <c:v>4.0</c:v>
                </c:pt>
                <c:pt idx="11">
                  <c:v>7.0</c:v>
                </c:pt>
                <c:pt idx="12">
                  <c:v>6.0</c:v>
                </c:pt>
                <c:pt idx="13">
                  <c:v>6.0</c:v>
                </c:pt>
                <c:pt idx="14">
                  <c:v>7.0</c:v>
                </c:pt>
                <c:pt idx="15">
                  <c:v>9.0</c:v>
                </c:pt>
                <c:pt idx="16">
                  <c:v>6.0</c:v>
                </c:pt>
                <c:pt idx="17">
                  <c:v>9.0</c:v>
                </c:pt>
                <c:pt idx="18">
                  <c:v>10.0</c:v>
                </c:pt>
                <c:pt idx="19">
                  <c:v>6.0</c:v>
                </c:pt>
                <c:pt idx="20">
                  <c:v>9.0</c:v>
                </c:pt>
                <c:pt idx="21">
                  <c:v>15.0</c:v>
                </c:pt>
                <c:pt idx="22">
                  <c:v>11.0</c:v>
                </c:pt>
                <c:pt idx="23">
                  <c:v>14.0</c:v>
                </c:pt>
                <c:pt idx="24">
                  <c:v>21.0</c:v>
                </c:pt>
                <c:pt idx="25">
                  <c:v>10.0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CDD2DB"/>
            </a:solidFill>
          </a:ln>
        </c:spPr>
        <c:txPr>
          <a:bodyPr/>
          <a:lstStyle/>
          <a:p>
            <a:pPr>
              <a:defRPr sz="1000" b="0" i="0">
                <a:solidFill>
                  <a:srgbClr val="737B8B"/>
                </a:solidFill>
                <a:latin typeface="Work Sans"/>
              </a:defRPr>
            </a:pPr>
          </a:p>
        </c:txPr>
        <c:crossAx val="2140495176"/>
        <c:crosses val="autoZero"/>
        <c:auto val="1"/>
        <c:lblAlgn val="ctr"/>
        <c:lblOffset val="100"/>
        <c:tickLblSkip val="4"/>
        <c:tickMarkSkip val="4"/>
        <c:noMultiLvlLbl val="0"/>
      </c:catAx>
      <c:valAx>
        <c:axId val="2140495176"/>
        <c:scaling/>
        <c:delete val="0"/>
        <c:axPos val="l"/>
        <c:majorGridlines>
          <c:spPr>
            <a:ln w="9525">
              <a:solidFill>
                <a:srgbClr val="EEF0F4"/>
              </a:solidFill>
            </a:ln>
          </c:spPr>
        </c:majorGridlines>
        <c:numFmt formatCode="#,##0" sourceLinked="0"/>
        <c:majorTickMark val="none"/>
        <c:minorTickMark val="none"/>
        <c:tickLblPos val="nextTo"/>
        <c:spPr>
          <a:ln>
            <a:noFill/>
          </a:ln>
        </c:spPr>
        <c:txPr>
          <a:bodyPr/>
          <a:lstStyle/>
          <a:p>
            <a:pPr>
              <a:defRPr sz="1000" b="0" i="0">
                <a:solidFill>
                  <a:srgbClr val="737B8B"/>
                </a:solidFill>
                <a:latin typeface="Work Sans"/>
              </a:defRPr>
            </a:pPr>
          </a:p>
        </c:txPr>
        <c:crossAx val="2118791784"/>
        <c:crosses val="autoZero"/>
      </c:valAx>
      <c:spPr>
        <a:noFill/>
        <a:ln>
          <a:noFill/>
        </a:ln>
      </c:spPr>
    </c:plotArea>
    <c:plotVisOnly val="1"/>
    <c:dispBlanksAs val="gap"/>
    <c:showDLblsOverMax val="0"/>
  </c:chart>
  <c:spPr>
    <a:noFill/>
    <a:ln>
      <a:noFill/>
    </a:ln>
  </c:spPr>
  <c:txPr>
    <a:bodyPr/>
    <a:lstStyle/>
    <a:p>
      <a:pPr>
        <a:defRPr sz="1050" b="0" i="0">
          <a:solidFill>
            <a:srgbClr val="737B8B"/>
          </a:solidFill>
          <a:latin typeface="Work Sans"/>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329184" y="329184"/>
            <a:ext cx="11533327" cy="6199632"/>
          </a:xfrm>
          <a:prstGeom prst="roundRect">
            <a:avLst>
              <a:gd name="adj" fmla="val 5014"/>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96112" y="713232"/>
            <a:ext cx="6400800" cy="292608"/>
          </a:xfrm>
          <a:prstGeom prst="rect">
            <a:avLst/>
          </a:prstGeom>
          <a:noFill/>
        </p:spPr>
        <p:txBody>
          <a:bodyPr wrap="square" lIns="0" rIns="0" tIns="0" bIns="0" anchor="t">
            <a:noAutofit/>
          </a:bodyPr>
          <a:lstStyle/>
          <a:p>
            <a:pPr algn="l"/>
            <a:r>
              <a:rPr sz="1400" b="1" i="0">
                <a:solidFill>
                  <a:srgbClr val="FFFFFF"/>
                </a:solidFill>
                <a:latin typeface="Rubik"/>
              </a:rPr>
              <a:t>Northwind Dental</a:t>
            </a:r>
          </a:p>
        </p:txBody>
      </p:sp>
      <p:sp>
        <p:nvSpPr>
          <p:cNvPr id="4" name="Rounded Rectangle 3"/>
          <p:cNvSpPr/>
          <p:nvPr/>
        </p:nvSpPr>
        <p:spPr>
          <a:xfrm>
            <a:off x="896112" y="1261872"/>
            <a:ext cx="2037334" cy="310896"/>
          </a:xfrm>
          <a:prstGeom prst="roundRect">
            <a:avLst>
              <a:gd name="adj" fmla="val 50000"/>
            </a:avLst>
          </a:prstGeom>
          <a:solidFill>
            <a:srgbClr val="4690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896112" y="1261872"/>
            <a:ext cx="2037334" cy="310896"/>
          </a:xfrm>
          <a:prstGeom prst="rect">
            <a:avLst/>
          </a:prstGeom>
          <a:noFill/>
        </p:spPr>
        <p:txBody>
          <a:bodyPr wrap="square" lIns="0" rIns="0" tIns="0" bIns="0" anchor="ctr">
            <a:noAutofit/>
          </a:bodyPr>
          <a:lstStyle/>
          <a:p>
            <a:pPr algn="ctr"/>
            <a:r>
              <a:rPr sz="1100" b="0" i="0">
                <a:solidFill>
                  <a:srgbClr val="FFFFFF"/>
                </a:solidFill>
                <a:latin typeface="Work Sans"/>
              </a:rPr>
              <a:t>Leads from AI assistants</a:t>
            </a:r>
          </a:p>
        </p:txBody>
      </p:sp>
      <p:sp>
        <p:nvSpPr>
          <p:cNvPr id="6" name="Rounded Rectangle 5"/>
          <p:cNvSpPr/>
          <p:nvPr/>
        </p:nvSpPr>
        <p:spPr>
          <a:xfrm>
            <a:off x="3043174" y="1261872"/>
            <a:ext cx="1469644" cy="310896"/>
          </a:xfrm>
          <a:prstGeom prst="roundRect">
            <a:avLst>
              <a:gd name="adj" fmla="val 50000"/>
            </a:avLst>
          </a:prstGeom>
          <a:noFill/>
          <a:ln w="9525">
            <a:solidFill>
              <a:srgbClr val="7DAFA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043174" y="1261872"/>
            <a:ext cx="1469644" cy="310896"/>
          </a:xfrm>
          <a:prstGeom prst="rect">
            <a:avLst/>
          </a:prstGeom>
          <a:noFill/>
        </p:spPr>
        <p:txBody>
          <a:bodyPr wrap="square" lIns="0" rIns="0" tIns="0" bIns="0" anchor="ctr">
            <a:noAutofit/>
          </a:bodyPr>
          <a:lstStyle/>
          <a:p>
            <a:pPr algn="ctr"/>
            <a:r>
              <a:rPr sz="1100" b="0" i="0">
                <a:solidFill>
                  <a:srgbClr val="FFFFFF"/>
                </a:solidFill>
                <a:latin typeface="Work Sans"/>
              </a:rPr>
              <a:t>September 2026</a:t>
            </a:r>
          </a:p>
        </p:txBody>
      </p:sp>
      <p:sp>
        <p:nvSpPr>
          <p:cNvPr id="8" name="TextBox 7"/>
          <p:cNvSpPr txBox="1"/>
          <p:nvPr/>
        </p:nvSpPr>
        <p:spPr>
          <a:xfrm>
            <a:off x="896112" y="1837944"/>
            <a:ext cx="8595360" cy="2433828"/>
          </a:xfrm>
          <a:prstGeom prst="rect">
            <a:avLst/>
          </a:prstGeom>
          <a:noFill/>
        </p:spPr>
        <p:txBody>
          <a:bodyPr wrap="square" lIns="0" rIns="0" tIns="0" bIns="0" anchor="t">
            <a:noAutofit/>
          </a:bodyPr>
          <a:lstStyle/>
          <a:p>
            <a:pPr algn="l">
              <a:lnSpc>
                <a:spcPct val="98000"/>
              </a:lnSpc>
            </a:pPr>
            <a:r>
              <a:rPr sz="5000" b="1" i="0">
                <a:solidFill>
                  <a:srgbClr val="FFFFFF"/>
                </a:solidFill>
                <a:latin typeface="Rubik"/>
              </a:rPr>
              <a:t>AI assistants</a:t>
            </a:r>
            <a:r>
              <a:rPr sz="5000" b="0" i="0">
                <a:solidFill>
                  <a:srgbClr val="FFFFFF"/>
                </a:solidFill>
                <a:latin typeface="Rubik"/>
              </a:rPr>
              <a:t> sent 60 leads, 43% more than August.</a:t>
            </a:r>
          </a:p>
        </p:txBody>
      </p:sp>
      <p:sp>
        <p:nvSpPr>
          <p:cNvPr id="9" name="TextBox 8"/>
          <p:cNvSpPr txBox="1"/>
          <p:nvPr/>
        </p:nvSpPr>
        <p:spPr>
          <a:xfrm>
            <a:off x="896112" y="4381500"/>
            <a:ext cx="7863840" cy="914400"/>
          </a:xfrm>
          <a:prstGeom prst="rect">
            <a:avLst/>
          </a:prstGeom>
          <a:noFill/>
        </p:spPr>
        <p:txBody>
          <a:bodyPr wrap="square" lIns="0" rIns="0" tIns="0" bIns="0" anchor="t">
            <a:noAutofit/>
          </a:bodyPr>
          <a:lstStyle/>
          <a:p>
            <a:pPr algn="l">
              <a:lnSpc>
                <a:spcPct val="115000"/>
              </a:lnSpc>
            </a:pPr>
            <a:r>
              <a:rPr sz="1500" b="0" i="0">
                <a:solidFill>
                  <a:srgbClr val="CFE1DB"/>
                </a:solidFill>
                <a:latin typeface="Work Sans"/>
              </a:rPr>
              <a:t>ChatGPT sent 33 of them. AI assistants also started 78 more journeys that converted through another channel.</a:t>
            </a:r>
          </a:p>
        </p:txBody>
      </p:sp>
      <p:sp>
        <p:nvSpPr>
          <p:cNvPr id="10" name="Rounded Rectangle 9"/>
          <p:cNvSpPr/>
          <p:nvPr/>
        </p:nvSpPr>
        <p:spPr>
          <a:xfrm>
            <a:off x="896112" y="5522976"/>
            <a:ext cx="219125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010412" y="5628132"/>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70432" y="5522976"/>
            <a:ext cx="1916938" cy="292608"/>
          </a:xfrm>
          <a:prstGeom prst="rect">
            <a:avLst/>
          </a:prstGeom>
          <a:noFill/>
        </p:spPr>
        <p:txBody>
          <a:bodyPr wrap="square" lIns="0" rIns="0" tIns="0" bIns="0" anchor="ctr">
            <a:noAutofit/>
          </a:bodyPr>
          <a:lstStyle/>
          <a:p>
            <a:pPr algn="l"/>
            <a:r>
              <a:rPr sz="1050" b="1" i="0">
                <a:solidFill>
                  <a:srgbClr val="FFFFFF"/>
                </a:solidFill>
                <a:latin typeface="Work Sans"/>
              </a:rPr>
              <a:t>UTM Grabber</a:t>
            </a:r>
          </a:p>
        </p:txBody>
      </p:sp>
      <p:sp>
        <p:nvSpPr>
          <p:cNvPr id="13" name="TextBox 12"/>
          <p:cNvSpPr txBox="1"/>
          <p:nvPr/>
        </p:nvSpPr>
        <p:spPr>
          <a:xfrm>
            <a:off x="2139442" y="5522976"/>
            <a:ext cx="2191258" cy="292608"/>
          </a:xfrm>
          <a:prstGeom prst="rect">
            <a:avLst/>
          </a:prstGeom>
          <a:noFill/>
        </p:spPr>
        <p:txBody>
          <a:bodyPr wrap="square" lIns="0" rIns="0" tIns="0" bIns="0" anchor="ctr">
            <a:noAutofit/>
          </a:bodyPr>
          <a:lstStyle/>
          <a:p>
            <a:pPr algn="l"/>
            <a:r>
              <a:rPr sz="1050" b="0" i="0">
                <a:solidFill>
                  <a:srgbClr val="FFFFFF"/>
                </a:solidFill>
                <a:latin typeface="Work Sans"/>
              </a:rPr>
              <a:t>1,120 leads</a:t>
            </a:r>
          </a:p>
        </p:txBody>
      </p:sp>
      <p:sp>
        <p:nvSpPr>
          <p:cNvPr id="14" name="Rounded Rectangle 13"/>
          <p:cNvSpPr/>
          <p:nvPr/>
        </p:nvSpPr>
        <p:spPr>
          <a:xfrm>
            <a:off x="3178810" y="5522976"/>
            <a:ext cx="152323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3293110" y="5628132"/>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453130" y="5522976"/>
            <a:ext cx="1248918" cy="292608"/>
          </a:xfrm>
          <a:prstGeom prst="rect">
            <a:avLst/>
          </a:prstGeom>
          <a:noFill/>
        </p:spPr>
        <p:txBody>
          <a:bodyPr wrap="square" lIns="0" rIns="0" tIns="0" bIns="0" anchor="ctr">
            <a:noAutofit/>
          </a:bodyPr>
          <a:lstStyle/>
          <a:p>
            <a:pPr algn="l"/>
            <a:r>
              <a:rPr sz="1050" b="1" i="0">
                <a:solidFill>
                  <a:srgbClr val="FFFFFF"/>
                </a:solidFill>
                <a:latin typeface="Work Sans"/>
              </a:rPr>
              <a:t>CRM</a:t>
            </a:r>
          </a:p>
        </p:txBody>
      </p:sp>
      <p:sp>
        <p:nvSpPr>
          <p:cNvPr id="17" name="TextBox 16"/>
          <p:cNvSpPr txBox="1"/>
          <p:nvPr/>
        </p:nvSpPr>
        <p:spPr>
          <a:xfrm>
            <a:off x="3845560" y="5522976"/>
            <a:ext cx="1523238" cy="292608"/>
          </a:xfrm>
          <a:prstGeom prst="rect">
            <a:avLst/>
          </a:prstGeom>
          <a:noFill/>
        </p:spPr>
        <p:txBody>
          <a:bodyPr wrap="square" lIns="0" rIns="0" tIns="0" bIns="0" anchor="ctr">
            <a:noAutofit/>
          </a:bodyPr>
          <a:lstStyle/>
          <a:p>
            <a:pPr algn="l"/>
            <a:r>
              <a:rPr sz="1050" b="0" i="0">
                <a:solidFill>
                  <a:srgbClr val="FFFFFF"/>
                </a:solidFill>
                <a:latin typeface="Work Sans"/>
              </a:rPr>
              <a:t>519 deals</a:t>
            </a:r>
          </a:p>
        </p:txBody>
      </p:sp>
      <p:sp>
        <p:nvSpPr>
          <p:cNvPr id="18" name="Rounded Rectangle 17"/>
          <p:cNvSpPr/>
          <p:nvPr/>
        </p:nvSpPr>
        <p:spPr>
          <a:xfrm>
            <a:off x="4793488" y="5522976"/>
            <a:ext cx="259892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4907788" y="5628132"/>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067808" y="5522976"/>
            <a:ext cx="2324608" cy="292608"/>
          </a:xfrm>
          <a:prstGeom prst="rect">
            <a:avLst/>
          </a:prstGeom>
          <a:noFill/>
        </p:spPr>
        <p:txBody>
          <a:bodyPr wrap="square" lIns="0" rIns="0" tIns="0" bIns="0" anchor="ctr">
            <a:noAutofit/>
          </a:bodyPr>
          <a:lstStyle/>
          <a:p>
            <a:pPr algn="l"/>
            <a:r>
              <a:rPr sz="1050" b="1" i="0">
                <a:solidFill>
                  <a:srgbClr val="FFFFFF"/>
                </a:solidFill>
                <a:latin typeface="Work Sans"/>
              </a:rPr>
              <a:t>Sample data</a:t>
            </a:r>
          </a:p>
        </p:txBody>
      </p:sp>
      <p:sp>
        <p:nvSpPr>
          <p:cNvPr id="21" name="TextBox 20"/>
          <p:cNvSpPr txBox="1"/>
          <p:nvPr/>
        </p:nvSpPr>
        <p:spPr>
          <a:xfrm>
            <a:off x="5988558" y="5522976"/>
            <a:ext cx="2598928" cy="292608"/>
          </a:xfrm>
          <a:prstGeom prst="rect">
            <a:avLst/>
          </a:prstGeom>
          <a:noFill/>
        </p:spPr>
        <p:txBody>
          <a:bodyPr wrap="square" lIns="0" rIns="0" tIns="0" bIns="0" anchor="ctr">
            <a:noAutofit/>
          </a:bodyPr>
          <a:lstStyle/>
          <a:p>
            <a:pPr algn="l"/>
            <a:r>
              <a:rPr sz="1050" b="0" i="0">
                <a:solidFill>
                  <a:srgbClr val="FFFFFF"/>
                </a:solidFill>
                <a:latin typeface="Work Sans"/>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The takeaway</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1" i="0">
                <a:solidFill>
                  <a:srgbClr val="0E7C66"/>
                </a:solidFill>
                <a:latin typeface="Rubik"/>
              </a:rPr>
              <a:t>ChatGPT</a:t>
            </a:r>
            <a:r>
              <a:rPr sz="3200" b="0" i="0">
                <a:solidFill>
                  <a:srgbClr val="141821"/>
                </a:solidFill>
                <a:latin typeface="Rubik"/>
              </a:rPr>
              <a:t> sent 55% of your AI leads.</a:t>
            </a:r>
          </a:p>
        </p:txBody>
      </p:sp>
      <p:sp>
        <p:nvSpPr>
          <p:cNvPr id="4" name="Rounded Rectangle 3"/>
          <p:cNvSpPr/>
          <p:nvPr/>
        </p:nvSpPr>
        <p:spPr>
          <a:xfrm>
            <a:off x="566928" y="1475232"/>
            <a:ext cx="2641016" cy="2377440"/>
          </a:xfrm>
          <a:prstGeom prst="roundRect">
            <a:avLst>
              <a:gd name="adj" fmla="val 7692"/>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68096" y="1658112"/>
            <a:ext cx="2238680" cy="274320"/>
          </a:xfrm>
          <a:prstGeom prst="rect">
            <a:avLst/>
          </a:prstGeom>
          <a:noFill/>
        </p:spPr>
        <p:txBody>
          <a:bodyPr wrap="square" lIns="0" rIns="0" tIns="0" bIns="0" anchor="t">
            <a:noAutofit/>
          </a:bodyPr>
          <a:lstStyle/>
          <a:p>
            <a:pPr algn="l"/>
            <a:r>
              <a:rPr sz="1150" b="0" i="0">
                <a:solidFill>
                  <a:srgbClr val="4C5464"/>
                </a:solidFill>
                <a:latin typeface="Work Sans"/>
              </a:rPr>
              <a:t>AI leads</a:t>
            </a:r>
          </a:p>
        </p:txBody>
      </p:sp>
      <p:sp>
        <p:nvSpPr>
          <p:cNvPr id="6" name="TextBox 5"/>
          <p:cNvSpPr txBox="1"/>
          <p:nvPr/>
        </p:nvSpPr>
        <p:spPr>
          <a:xfrm>
            <a:off x="768096" y="1969008"/>
            <a:ext cx="2238680" cy="584200"/>
          </a:xfrm>
          <a:prstGeom prst="rect">
            <a:avLst/>
          </a:prstGeom>
          <a:noFill/>
        </p:spPr>
        <p:txBody>
          <a:bodyPr wrap="square" lIns="0" rIns="0" tIns="0" bIns="0" anchor="t">
            <a:noAutofit/>
          </a:bodyPr>
          <a:lstStyle/>
          <a:p>
            <a:pPr algn="l"/>
            <a:r>
              <a:rPr sz="4000" b="1" i="0">
                <a:solidFill>
                  <a:srgbClr val="141821"/>
                </a:solidFill>
                <a:latin typeface="Rubik"/>
              </a:rPr>
              <a:t>60</a:t>
            </a:r>
          </a:p>
        </p:txBody>
      </p:sp>
      <p:sp>
        <p:nvSpPr>
          <p:cNvPr id="7" name="Rounded Rectangle 6"/>
          <p:cNvSpPr/>
          <p:nvPr/>
        </p:nvSpPr>
        <p:spPr>
          <a:xfrm>
            <a:off x="768096" y="2574544"/>
            <a:ext cx="1725168" cy="274320"/>
          </a:xfrm>
          <a:prstGeom prst="roundRect">
            <a:avLst>
              <a:gd name="adj" fmla="val 50000"/>
            </a:avLst>
          </a:prstGeom>
          <a:solidFill>
            <a:srgbClr val="E4F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77824" y="2574544"/>
            <a:ext cx="1578864" cy="274320"/>
          </a:xfrm>
          <a:prstGeom prst="rect">
            <a:avLst/>
          </a:prstGeom>
          <a:noFill/>
        </p:spPr>
        <p:txBody>
          <a:bodyPr wrap="square" lIns="0" rIns="0" tIns="0" bIns="0" anchor="ctr">
            <a:noAutofit/>
          </a:bodyPr>
          <a:lstStyle/>
          <a:p>
            <a:pPr algn="l"/>
            <a:r>
              <a:rPr sz="1000" b="1" i="0">
                <a:solidFill>
                  <a:srgbClr val="0B7A3B"/>
                </a:solidFill>
                <a:latin typeface="Work Sans"/>
              </a:rPr>
              <a:t>↑ Up 43% from August</a:t>
            </a:r>
          </a:p>
        </p:txBody>
      </p:sp>
      <p:sp>
        <p:nvSpPr>
          <p:cNvPr id="9" name="Freeform 8"/>
          <p:cNvSpPr/>
          <p:nvPr/>
        </p:nvSpPr>
        <p:spPr>
          <a:xfrm>
            <a:off x="768096" y="3148554"/>
            <a:ext cx="2238634" cy="502920"/>
          </a:xfrm>
          <a:custGeom>
            <a:avLst/>
            <a:gdLst/>
            <a:ahLst/>
            <a:cxnLst/>
            <a:rect l="l" t="t" r="r" b="b"/>
            <a:pathLst>
              <a:path w="24482" h="5500">
                <a:moveTo>
                  <a:pt x="0" y="3300"/>
                </a:moveTo>
                <a:lnTo>
                  <a:pt x="844" y="3300"/>
                </a:lnTo>
                <a:lnTo>
                  <a:pt x="1688" y="5500"/>
                </a:lnTo>
                <a:lnTo>
                  <a:pt x="2532" y="4400"/>
                </a:lnTo>
                <a:lnTo>
                  <a:pt x="3376" y="5500"/>
                </a:lnTo>
                <a:lnTo>
                  <a:pt x="4221" y="2200"/>
                </a:lnTo>
                <a:lnTo>
                  <a:pt x="5065" y="2200"/>
                </a:lnTo>
                <a:lnTo>
                  <a:pt x="5909" y="3300"/>
                </a:lnTo>
                <a:lnTo>
                  <a:pt x="6753" y="3300"/>
                </a:lnTo>
                <a:lnTo>
                  <a:pt x="7598" y="0"/>
                </a:lnTo>
                <a:lnTo>
                  <a:pt x="8442" y="5500"/>
                </a:lnTo>
                <a:lnTo>
                  <a:pt x="9286" y="2200"/>
                </a:lnTo>
                <a:lnTo>
                  <a:pt x="10130" y="5500"/>
                </a:lnTo>
                <a:lnTo>
                  <a:pt x="10974" y="2200"/>
                </a:lnTo>
                <a:lnTo>
                  <a:pt x="11819" y="3300"/>
                </a:lnTo>
                <a:lnTo>
                  <a:pt x="12663" y="4400"/>
                </a:lnTo>
                <a:lnTo>
                  <a:pt x="13507" y="2200"/>
                </a:lnTo>
                <a:lnTo>
                  <a:pt x="14351" y="3300"/>
                </a:lnTo>
                <a:lnTo>
                  <a:pt x="15196" y="3300"/>
                </a:lnTo>
                <a:lnTo>
                  <a:pt x="16040" y="3300"/>
                </a:lnTo>
                <a:lnTo>
                  <a:pt x="16884" y="2200"/>
                </a:lnTo>
                <a:lnTo>
                  <a:pt x="17728" y="0"/>
                </a:lnTo>
                <a:lnTo>
                  <a:pt x="18572" y="1100"/>
                </a:lnTo>
                <a:lnTo>
                  <a:pt x="19417" y="4400"/>
                </a:lnTo>
                <a:lnTo>
                  <a:pt x="20261" y="4400"/>
                </a:lnTo>
                <a:lnTo>
                  <a:pt x="21105" y="5500"/>
                </a:lnTo>
                <a:lnTo>
                  <a:pt x="21949" y="5500"/>
                </a:lnTo>
                <a:lnTo>
                  <a:pt x="22794" y="2200"/>
                </a:lnTo>
                <a:lnTo>
                  <a:pt x="23638" y="1100"/>
                </a:lnTo>
                <a:lnTo>
                  <a:pt x="24482" y="4400"/>
                </a:lnTo>
                <a:lnTo>
                  <a:pt x="24482" y="5500"/>
                </a:lnTo>
                <a:lnTo>
                  <a:pt x="0" y="5500"/>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reeform 9"/>
          <p:cNvSpPr/>
          <p:nvPr/>
        </p:nvSpPr>
        <p:spPr>
          <a:xfrm>
            <a:off x="768096" y="3148554"/>
            <a:ext cx="2238634" cy="502920"/>
          </a:xfrm>
          <a:custGeom>
            <a:avLst/>
            <a:gdLst/>
            <a:ahLst/>
            <a:cxnLst/>
            <a:rect l="l" t="t" r="r" b="b"/>
            <a:pathLst>
              <a:path w="24482" h="5500">
                <a:moveTo>
                  <a:pt x="0" y="3300"/>
                </a:moveTo>
                <a:lnTo>
                  <a:pt x="844" y="3300"/>
                </a:lnTo>
                <a:lnTo>
                  <a:pt x="1688" y="5500"/>
                </a:lnTo>
                <a:lnTo>
                  <a:pt x="2532" y="4400"/>
                </a:lnTo>
                <a:lnTo>
                  <a:pt x="3376" y="5500"/>
                </a:lnTo>
                <a:lnTo>
                  <a:pt x="4221" y="2200"/>
                </a:lnTo>
                <a:lnTo>
                  <a:pt x="5065" y="2200"/>
                </a:lnTo>
                <a:lnTo>
                  <a:pt x="5909" y="3300"/>
                </a:lnTo>
                <a:lnTo>
                  <a:pt x="6753" y="3300"/>
                </a:lnTo>
                <a:lnTo>
                  <a:pt x="7598" y="0"/>
                </a:lnTo>
                <a:lnTo>
                  <a:pt x="8442" y="5500"/>
                </a:lnTo>
                <a:lnTo>
                  <a:pt x="9286" y="2200"/>
                </a:lnTo>
                <a:lnTo>
                  <a:pt x="10130" y="5500"/>
                </a:lnTo>
                <a:lnTo>
                  <a:pt x="10974" y="2200"/>
                </a:lnTo>
                <a:lnTo>
                  <a:pt x="11819" y="3300"/>
                </a:lnTo>
                <a:lnTo>
                  <a:pt x="12663" y="4400"/>
                </a:lnTo>
                <a:lnTo>
                  <a:pt x="13507" y="2200"/>
                </a:lnTo>
                <a:lnTo>
                  <a:pt x="14351" y="3300"/>
                </a:lnTo>
                <a:lnTo>
                  <a:pt x="15196" y="3300"/>
                </a:lnTo>
                <a:lnTo>
                  <a:pt x="16040" y="3300"/>
                </a:lnTo>
                <a:lnTo>
                  <a:pt x="16884" y="2200"/>
                </a:lnTo>
                <a:lnTo>
                  <a:pt x="17728" y="0"/>
                </a:lnTo>
                <a:lnTo>
                  <a:pt x="18572" y="1100"/>
                </a:lnTo>
                <a:lnTo>
                  <a:pt x="19417" y="4400"/>
                </a:lnTo>
                <a:lnTo>
                  <a:pt x="20261" y="4400"/>
                </a:lnTo>
                <a:lnTo>
                  <a:pt x="21105" y="5500"/>
                </a:lnTo>
                <a:lnTo>
                  <a:pt x="21949" y="5500"/>
                </a:lnTo>
                <a:lnTo>
                  <a:pt x="22794" y="2200"/>
                </a:lnTo>
                <a:lnTo>
                  <a:pt x="23638" y="1100"/>
                </a:lnTo>
                <a:lnTo>
                  <a:pt x="24482" y="4400"/>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2965628" y="3509772"/>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372536" y="1475232"/>
            <a:ext cx="2641016" cy="2377440"/>
          </a:xfrm>
          <a:prstGeom prst="roundRect">
            <a:avLst>
              <a:gd name="adj" fmla="val 7692"/>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573704" y="1658112"/>
            <a:ext cx="2238680" cy="274320"/>
          </a:xfrm>
          <a:prstGeom prst="rect">
            <a:avLst/>
          </a:prstGeom>
          <a:noFill/>
        </p:spPr>
        <p:txBody>
          <a:bodyPr wrap="square" lIns="0" rIns="0" tIns="0" bIns="0" anchor="t">
            <a:noAutofit/>
          </a:bodyPr>
          <a:lstStyle/>
          <a:p>
            <a:pPr algn="l"/>
            <a:r>
              <a:rPr sz="1150" b="0" i="0">
                <a:solidFill>
                  <a:srgbClr val="4C5464"/>
                </a:solidFill>
                <a:latin typeface="Work Sans"/>
              </a:rPr>
              <a:t>Share of all leads</a:t>
            </a:r>
          </a:p>
        </p:txBody>
      </p:sp>
      <p:sp>
        <p:nvSpPr>
          <p:cNvPr id="14" name="TextBox 13"/>
          <p:cNvSpPr txBox="1"/>
          <p:nvPr/>
        </p:nvSpPr>
        <p:spPr>
          <a:xfrm>
            <a:off x="3573704" y="1969008"/>
            <a:ext cx="2238680" cy="584200"/>
          </a:xfrm>
          <a:prstGeom prst="rect">
            <a:avLst/>
          </a:prstGeom>
          <a:noFill/>
        </p:spPr>
        <p:txBody>
          <a:bodyPr wrap="square" lIns="0" rIns="0" tIns="0" bIns="0" anchor="t">
            <a:noAutofit/>
          </a:bodyPr>
          <a:lstStyle/>
          <a:p>
            <a:pPr algn="l"/>
            <a:r>
              <a:rPr sz="4000" b="1" i="0">
                <a:solidFill>
                  <a:srgbClr val="141821"/>
                </a:solidFill>
                <a:latin typeface="Rubik"/>
              </a:rPr>
              <a:t>5.4%</a:t>
            </a:r>
          </a:p>
        </p:txBody>
      </p:sp>
      <p:sp>
        <p:nvSpPr>
          <p:cNvPr id="15" name="Rounded Rectangle 14"/>
          <p:cNvSpPr/>
          <p:nvPr/>
        </p:nvSpPr>
        <p:spPr>
          <a:xfrm>
            <a:off x="3573704" y="2574544"/>
            <a:ext cx="1683258" cy="274320"/>
          </a:xfrm>
          <a:prstGeom prst="roundRect">
            <a:avLst>
              <a:gd name="adj" fmla="val 50000"/>
            </a:avLst>
          </a:prstGeom>
          <a:solidFill>
            <a:srgbClr val="E4F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683432" y="2574544"/>
            <a:ext cx="1536954" cy="274320"/>
          </a:xfrm>
          <a:prstGeom prst="rect">
            <a:avLst/>
          </a:prstGeom>
          <a:noFill/>
        </p:spPr>
        <p:txBody>
          <a:bodyPr wrap="square" lIns="0" rIns="0" tIns="0" bIns="0" anchor="ctr">
            <a:noAutofit/>
          </a:bodyPr>
          <a:lstStyle/>
          <a:p>
            <a:pPr algn="l"/>
            <a:r>
              <a:rPr sz="1000" b="1" i="0">
                <a:solidFill>
                  <a:srgbClr val="0B7A3B"/>
                </a:solidFill>
                <a:latin typeface="Work Sans"/>
              </a:rPr>
              <a:t>↑ Up 1 pt from August</a:t>
            </a:r>
          </a:p>
        </p:txBody>
      </p:sp>
      <p:sp>
        <p:nvSpPr>
          <p:cNvPr id="17" name="Rounded Rectangle 16"/>
          <p:cNvSpPr/>
          <p:nvPr/>
        </p:nvSpPr>
        <p:spPr>
          <a:xfrm>
            <a:off x="6178144" y="1475232"/>
            <a:ext cx="2641016" cy="2377440"/>
          </a:xfrm>
          <a:prstGeom prst="roundRect">
            <a:avLst>
              <a:gd name="adj" fmla="val 7692"/>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379312" y="1658112"/>
            <a:ext cx="2238680" cy="274320"/>
          </a:xfrm>
          <a:prstGeom prst="rect">
            <a:avLst/>
          </a:prstGeom>
          <a:noFill/>
        </p:spPr>
        <p:txBody>
          <a:bodyPr wrap="square" lIns="0" rIns="0" tIns="0" bIns="0" anchor="t">
            <a:noAutofit/>
          </a:bodyPr>
          <a:lstStyle/>
          <a:p>
            <a:pPr algn="l"/>
            <a:r>
              <a:rPr sz="1150" b="0" i="0">
                <a:solidFill>
                  <a:srgbClr val="4C5464"/>
                </a:solidFill>
                <a:latin typeface="Work Sans"/>
              </a:rPr>
              <a:t>Share of organic</a:t>
            </a:r>
          </a:p>
        </p:txBody>
      </p:sp>
      <p:sp>
        <p:nvSpPr>
          <p:cNvPr id="19" name="TextBox 18"/>
          <p:cNvSpPr txBox="1"/>
          <p:nvPr/>
        </p:nvSpPr>
        <p:spPr>
          <a:xfrm>
            <a:off x="6379312" y="1969008"/>
            <a:ext cx="2238680" cy="584200"/>
          </a:xfrm>
          <a:prstGeom prst="rect">
            <a:avLst/>
          </a:prstGeom>
          <a:noFill/>
        </p:spPr>
        <p:txBody>
          <a:bodyPr wrap="square" lIns="0" rIns="0" tIns="0" bIns="0" anchor="t">
            <a:noAutofit/>
          </a:bodyPr>
          <a:lstStyle/>
          <a:p>
            <a:pPr algn="l"/>
            <a:r>
              <a:rPr sz="4000" b="1" i="0">
                <a:solidFill>
                  <a:srgbClr val="141821"/>
                </a:solidFill>
                <a:latin typeface="Rubik"/>
              </a:rPr>
              <a:t>29%</a:t>
            </a:r>
          </a:p>
        </p:txBody>
      </p:sp>
      <p:sp>
        <p:nvSpPr>
          <p:cNvPr id="20" name="Rounded Rectangle 19"/>
          <p:cNvSpPr/>
          <p:nvPr/>
        </p:nvSpPr>
        <p:spPr>
          <a:xfrm>
            <a:off x="6379312" y="2574544"/>
            <a:ext cx="1770888" cy="274320"/>
          </a:xfrm>
          <a:prstGeom prst="roundRect">
            <a:avLst>
              <a:gd name="adj" fmla="val 50000"/>
            </a:avLst>
          </a:prstGeom>
          <a:solidFill>
            <a:srgbClr val="E4F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89040" y="2574544"/>
            <a:ext cx="1624584" cy="274320"/>
          </a:xfrm>
          <a:prstGeom prst="rect">
            <a:avLst/>
          </a:prstGeom>
          <a:noFill/>
        </p:spPr>
        <p:txBody>
          <a:bodyPr wrap="square" lIns="0" rIns="0" tIns="0" bIns="0" anchor="ctr">
            <a:noAutofit/>
          </a:bodyPr>
          <a:lstStyle/>
          <a:p>
            <a:pPr algn="l"/>
            <a:r>
              <a:rPr sz="1000" b="1" i="0">
                <a:solidFill>
                  <a:srgbClr val="0B7A3B"/>
                </a:solidFill>
                <a:latin typeface="Work Sans"/>
              </a:rPr>
              <a:t>↑ Up 5 pts from August</a:t>
            </a:r>
          </a:p>
        </p:txBody>
      </p:sp>
      <p:sp>
        <p:nvSpPr>
          <p:cNvPr id="22" name="Rounded Rectangle 21"/>
          <p:cNvSpPr/>
          <p:nvPr/>
        </p:nvSpPr>
        <p:spPr>
          <a:xfrm>
            <a:off x="8983751" y="1475232"/>
            <a:ext cx="2641016" cy="2377440"/>
          </a:xfrm>
          <a:prstGeom prst="roundRect">
            <a:avLst>
              <a:gd name="adj" fmla="val 7692"/>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184919" y="1658112"/>
            <a:ext cx="2238680" cy="274320"/>
          </a:xfrm>
          <a:prstGeom prst="rect">
            <a:avLst/>
          </a:prstGeom>
          <a:noFill/>
        </p:spPr>
        <p:txBody>
          <a:bodyPr wrap="square" lIns="0" rIns="0" tIns="0" bIns="0" anchor="t">
            <a:noAutofit/>
          </a:bodyPr>
          <a:lstStyle/>
          <a:p>
            <a:pPr algn="l"/>
            <a:r>
              <a:rPr sz="1150" b="0" i="0">
                <a:solidFill>
                  <a:srgbClr val="4C5464"/>
                </a:solidFill>
                <a:latin typeface="Work Sans"/>
              </a:rPr>
              <a:t>AI-started journeys</a:t>
            </a:r>
          </a:p>
        </p:txBody>
      </p:sp>
      <p:sp>
        <p:nvSpPr>
          <p:cNvPr id="24" name="TextBox 23"/>
          <p:cNvSpPr txBox="1"/>
          <p:nvPr/>
        </p:nvSpPr>
        <p:spPr>
          <a:xfrm>
            <a:off x="9184919" y="1969008"/>
            <a:ext cx="2238680" cy="584200"/>
          </a:xfrm>
          <a:prstGeom prst="rect">
            <a:avLst/>
          </a:prstGeom>
          <a:noFill/>
        </p:spPr>
        <p:txBody>
          <a:bodyPr wrap="square" lIns="0" rIns="0" tIns="0" bIns="0" anchor="t">
            <a:noAutofit/>
          </a:bodyPr>
          <a:lstStyle/>
          <a:p>
            <a:pPr algn="l"/>
            <a:r>
              <a:rPr sz="4000" b="1" i="0">
                <a:solidFill>
                  <a:srgbClr val="141821"/>
                </a:solidFill>
                <a:latin typeface="Rubik"/>
              </a:rPr>
              <a:t>78</a:t>
            </a:r>
          </a:p>
        </p:txBody>
      </p:sp>
      <p:sp>
        <p:nvSpPr>
          <p:cNvPr id="25" name="Rounded Rectangle 24"/>
          <p:cNvSpPr/>
          <p:nvPr/>
        </p:nvSpPr>
        <p:spPr>
          <a:xfrm>
            <a:off x="9184919" y="2574544"/>
            <a:ext cx="1323848" cy="274320"/>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9294647" y="2574544"/>
            <a:ext cx="1177544" cy="274320"/>
          </a:xfrm>
          <a:prstGeom prst="rect">
            <a:avLst/>
          </a:prstGeom>
          <a:noFill/>
        </p:spPr>
        <p:txBody>
          <a:bodyPr wrap="square" lIns="0" rIns="0" tIns="0" bIns="0" anchor="ctr">
            <a:noAutofit/>
          </a:bodyPr>
          <a:lstStyle/>
          <a:p>
            <a:pPr algn="l"/>
            <a:r>
              <a:rPr sz="1000" b="1" i="0">
                <a:solidFill>
                  <a:srgbClr val="737B8B"/>
                </a:solidFill>
                <a:latin typeface="Work Sans"/>
              </a:rPr>
              <a:t>→ Flat vs August</a:t>
            </a:r>
          </a:p>
        </p:txBody>
      </p:sp>
      <p:sp>
        <p:nvSpPr>
          <p:cNvPr id="27" name="TextBox 26"/>
          <p:cNvSpPr txBox="1"/>
          <p:nvPr/>
        </p:nvSpPr>
        <p:spPr>
          <a:xfrm>
            <a:off x="566928" y="4126992"/>
            <a:ext cx="11057839" cy="822960"/>
          </a:xfrm>
          <a:prstGeom prst="rect">
            <a:avLst/>
          </a:prstGeom>
          <a:noFill/>
        </p:spPr>
        <p:txBody>
          <a:bodyPr wrap="square" lIns="0" rIns="0" tIns="0" bIns="0" anchor="t">
            <a:noAutofit/>
          </a:bodyPr>
          <a:lstStyle/>
          <a:p>
            <a:pPr algn="l">
              <a:lnSpc>
                <a:spcPct val="115000"/>
              </a:lnSpc>
            </a:pPr>
            <a:r>
              <a:rPr sz="1450" b="0" i="0">
                <a:solidFill>
                  <a:srgbClr val="4C5464"/>
                </a:solidFill>
                <a:latin typeface="Work Sans"/>
              </a:rPr>
              <a:t>Perplexity and Gemini follow with 10 and 7.</a:t>
            </a:r>
          </a:p>
          <a:p>
            <a:pPr algn="l">
              <a:lnSpc>
                <a:spcPct val="115000"/>
              </a:lnSpc>
              <a:spcBef>
                <a:spcPts val="797"/>
              </a:spcBef>
            </a:pPr>
            <a:r>
              <a:rPr sz="1450" b="0" i="0">
                <a:solidFill>
                  <a:srgbClr val="4C5464"/>
                </a:solidFill>
                <a:latin typeface="Work Sans"/>
              </a:rPr>
              <a:t>AI leads grew every month, from 16 in April to 60 in September.</a:t>
            </a:r>
          </a:p>
        </p:txBody>
      </p:sp>
      <p:sp>
        <p:nvSpPr>
          <p:cNvPr id="28" name="TextBox 27"/>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29" name="TextBox 28"/>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Which assistants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Where your </a:t>
            </a:r>
            <a:r>
              <a:rPr sz="3200" b="1" i="0">
                <a:solidFill>
                  <a:srgbClr val="0E7C66"/>
                </a:solidFill>
                <a:latin typeface="Rubik"/>
              </a:rPr>
              <a:t>AI leads</a:t>
            </a:r>
            <a:r>
              <a:rPr sz="3200" b="0" i="0">
                <a:solidFill>
                  <a:srgbClr val="141821"/>
                </a:solidFill>
                <a:latin typeface="Rubik"/>
              </a:rPr>
              <a:t> come from.</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4C5464"/>
                </a:solidFill>
                <a:latin typeface="Work Sans"/>
              </a:rPr>
              <a:t>The assistant behind each converting visit, from UTM Grabber Premium's organic source and referrer fields.</a:t>
            </a:r>
          </a:p>
        </p:txBody>
      </p:sp>
      <p:sp>
        <p:nvSpPr>
          <p:cNvPr id="5" name="Rounded Rectangle 4"/>
          <p:cNvSpPr/>
          <p:nvPr/>
        </p:nvSpPr>
        <p:spPr>
          <a:xfrm>
            <a:off x="566928" y="1804416"/>
            <a:ext cx="7086600" cy="4431792"/>
          </a:xfrm>
          <a:prstGeom prst="roundRect">
            <a:avLst>
              <a:gd name="adj" fmla="val 4126"/>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124456"/>
            <a:ext cx="833120" cy="274320"/>
          </a:xfrm>
          <a:prstGeom prst="rect">
            <a:avLst/>
          </a:prstGeom>
          <a:noFill/>
        </p:spPr>
        <p:txBody>
          <a:bodyPr wrap="square" lIns="0" rIns="0" tIns="0" bIns="0" anchor="ctr">
            <a:noAutofit/>
          </a:bodyPr>
          <a:lstStyle/>
          <a:p>
            <a:pPr algn="l"/>
            <a:r>
              <a:rPr sz="1200" b="1" i="0">
                <a:solidFill>
                  <a:srgbClr val="141821"/>
                </a:solidFill>
                <a:latin typeface="Work Sans"/>
              </a:rPr>
              <a:t>ChatGPT</a:t>
            </a:r>
          </a:p>
        </p:txBody>
      </p:sp>
      <p:sp>
        <p:nvSpPr>
          <p:cNvPr id="7" name="Rounded Rectangle 6"/>
          <p:cNvSpPr/>
          <p:nvPr/>
        </p:nvSpPr>
        <p:spPr>
          <a:xfrm>
            <a:off x="1720088" y="2170176"/>
            <a:ext cx="4561840" cy="18288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1720088" y="2170176"/>
            <a:ext cx="4561840" cy="18288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391656" y="2124456"/>
            <a:ext cx="640080" cy="274320"/>
          </a:xfrm>
          <a:prstGeom prst="rect">
            <a:avLst/>
          </a:prstGeom>
          <a:noFill/>
        </p:spPr>
        <p:txBody>
          <a:bodyPr wrap="square" lIns="0" rIns="0" tIns="0" bIns="0" anchor="ctr">
            <a:noAutofit/>
          </a:bodyPr>
          <a:lstStyle/>
          <a:p>
            <a:pPr algn="l"/>
            <a:r>
              <a:rPr sz="1200" b="1" i="0">
                <a:solidFill>
                  <a:srgbClr val="141821"/>
                </a:solidFill>
                <a:latin typeface="Work Sans"/>
              </a:rPr>
              <a:t>33</a:t>
            </a:r>
          </a:p>
        </p:txBody>
      </p:sp>
      <p:sp>
        <p:nvSpPr>
          <p:cNvPr id="10" name="TextBox 9"/>
          <p:cNvSpPr txBox="1"/>
          <p:nvPr/>
        </p:nvSpPr>
        <p:spPr>
          <a:xfrm>
            <a:off x="6663436" y="2124456"/>
            <a:ext cx="548640" cy="274320"/>
          </a:xfrm>
          <a:prstGeom prst="rect">
            <a:avLst/>
          </a:prstGeom>
          <a:noFill/>
        </p:spPr>
        <p:txBody>
          <a:bodyPr wrap="square" lIns="0" rIns="0" tIns="0" bIns="0" anchor="ctr">
            <a:noAutofit/>
          </a:bodyPr>
          <a:lstStyle/>
          <a:p>
            <a:pPr algn="l"/>
            <a:r>
              <a:rPr sz="1000" b="0" i="0">
                <a:solidFill>
                  <a:srgbClr val="737B8B"/>
                </a:solidFill>
                <a:latin typeface="Work Sans"/>
              </a:rPr>
              <a:t>55%</a:t>
            </a:r>
          </a:p>
        </p:txBody>
      </p:sp>
      <p:sp>
        <p:nvSpPr>
          <p:cNvPr id="11" name="TextBox 10"/>
          <p:cNvSpPr txBox="1"/>
          <p:nvPr/>
        </p:nvSpPr>
        <p:spPr>
          <a:xfrm>
            <a:off x="795528" y="2581656"/>
            <a:ext cx="833120" cy="274320"/>
          </a:xfrm>
          <a:prstGeom prst="rect">
            <a:avLst/>
          </a:prstGeom>
          <a:noFill/>
        </p:spPr>
        <p:txBody>
          <a:bodyPr wrap="square" lIns="0" rIns="0" tIns="0" bIns="0" anchor="ctr">
            <a:noAutofit/>
          </a:bodyPr>
          <a:lstStyle/>
          <a:p>
            <a:pPr algn="l"/>
            <a:r>
              <a:rPr sz="1200" b="0" i="0">
                <a:solidFill>
                  <a:srgbClr val="141821"/>
                </a:solidFill>
                <a:latin typeface="Work Sans"/>
              </a:rPr>
              <a:t>Perplexity</a:t>
            </a:r>
          </a:p>
        </p:txBody>
      </p:sp>
      <p:sp>
        <p:nvSpPr>
          <p:cNvPr id="12" name="Rounded Rectangle 11"/>
          <p:cNvSpPr/>
          <p:nvPr/>
        </p:nvSpPr>
        <p:spPr>
          <a:xfrm>
            <a:off x="1720088" y="2627376"/>
            <a:ext cx="4561840" cy="18288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1720088" y="2627376"/>
            <a:ext cx="1382376" cy="182880"/>
          </a:xfrm>
          <a:prstGeom prst="roundRect">
            <a:avLst>
              <a:gd name="adj" fmla="val 50000"/>
            </a:avLst>
          </a:prstGeom>
          <a:solidFill>
            <a:srgbClr val="CDD2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391656" y="2581656"/>
            <a:ext cx="640080" cy="274320"/>
          </a:xfrm>
          <a:prstGeom prst="rect">
            <a:avLst/>
          </a:prstGeom>
          <a:noFill/>
        </p:spPr>
        <p:txBody>
          <a:bodyPr wrap="square" lIns="0" rIns="0" tIns="0" bIns="0" anchor="ctr">
            <a:noAutofit/>
          </a:bodyPr>
          <a:lstStyle/>
          <a:p>
            <a:pPr algn="l"/>
            <a:r>
              <a:rPr sz="1200" b="1" i="0">
                <a:solidFill>
                  <a:srgbClr val="141821"/>
                </a:solidFill>
                <a:latin typeface="Work Sans"/>
              </a:rPr>
              <a:t>10</a:t>
            </a:r>
          </a:p>
        </p:txBody>
      </p:sp>
      <p:sp>
        <p:nvSpPr>
          <p:cNvPr id="15" name="TextBox 14"/>
          <p:cNvSpPr txBox="1"/>
          <p:nvPr/>
        </p:nvSpPr>
        <p:spPr>
          <a:xfrm>
            <a:off x="6645656" y="2581656"/>
            <a:ext cx="548640" cy="274320"/>
          </a:xfrm>
          <a:prstGeom prst="rect">
            <a:avLst/>
          </a:prstGeom>
          <a:noFill/>
        </p:spPr>
        <p:txBody>
          <a:bodyPr wrap="square" lIns="0" rIns="0" tIns="0" bIns="0" anchor="ctr">
            <a:noAutofit/>
          </a:bodyPr>
          <a:lstStyle/>
          <a:p>
            <a:pPr algn="l"/>
            <a:r>
              <a:rPr sz="1000" b="0" i="0">
                <a:solidFill>
                  <a:srgbClr val="737B8B"/>
                </a:solidFill>
                <a:latin typeface="Work Sans"/>
              </a:rPr>
              <a:t>17%</a:t>
            </a:r>
          </a:p>
        </p:txBody>
      </p:sp>
      <p:sp>
        <p:nvSpPr>
          <p:cNvPr id="16" name="TextBox 15"/>
          <p:cNvSpPr txBox="1"/>
          <p:nvPr/>
        </p:nvSpPr>
        <p:spPr>
          <a:xfrm>
            <a:off x="795528" y="3038856"/>
            <a:ext cx="833120" cy="274320"/>
          </a:xfrm>
          <a:prstGeom prst="rect">
            <a:avLst/>
          </a:prstGeom>
          <a:noFill/>
        </p:spPr>
        <p:txBody>
          <a:bodyPr wrap="square" lIns="0" rIns="0" tIns="0" bIns="0" anchor="ctr">
            <a:noAutofit/>
          </a:bodyPr>
          <a:lstStyle/>
          <a:p>
            <a:pPr algn="l"/>
            <a:r>
              <a:rPr sz="1200" b="0" i="0">
                <a:solidFill>
                  <a:srgbClr val="141821"/>
                </a:solidFill>
                <a:latin typeface="Work Sans"/>
              </a:rPr>
              <a:t>Gemini</a:t>
            </a:r>
          </a:p>
        </p:txBody>
      </p:sp>
      <p:sp>
        <p:nvSpPr>
          <p:cNvPr id="17" name="Rounded Rectangle 16"/>
          <p:cNvSpPr/>
          <p:nvPr/>
        </p:nvSpPr>
        <p:spPr>
          <a:xfrm>
            <a:off x="1720088" y="3084576"/>
            <a:ext cx="4561840" cy="18288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1720088" y="3084576"/>
            <a:ext cx="967663" cy="182880"/>
          </a:xfrm>
          <a:prstGeom prst="roundRect">
            <a:avLst>
              <a:gd name="adj" fmla="val 50000"/>
            </a:avLst>
          </a:prstGeom>
          <a:solidFill>
            <a:srgbClr val="CDD2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91656" y="3038856"/>
            <a:ext cx="640080" cy="274320"/>
          </a:xfrm>
          <a:prstGeom prst="rect">
            <a:avLst/>
          </a:prstGeom>
          <a:noFill/>
        </p:spPr>
        <p:txBody>
          <a:bodyPr wrap="square" lIns="0" rIns="0" tIns="0" bIns="0" anchor="ctr">
            <a:noAutofit/>
          </a:bodyPr>
          <a:lstStyle/>
          <a:p>
            <a:pPr algn="l"/>
            <a:r>
              <a:rPr sz="1200" b="1" i="0">
                <a:solidFill>
                  <a:srgbClr val="141821"/>
                </a:solidFill>
                <a:latin typeface="Work Sans"/>
              </a:rPr>
              <a:t>7</a:t>
            </a:r>
          </a:p>
        </p:txBody>
      </p:sp>
      <p:sp>
        <p:nvSpPr>
          <p:cNvPr id="20" name="TextBox 19"/>
          <p:cNvSpPr txBox="1"/>
          <p:nvPr/>
        </p:nvSpPr>
        <p:spPr>
          <a:xfrm>
            <a:off x="6574536" y="3038856"/>
            <a:ext cx="548640" cy="274320"/>
          </a:xfrm>
          <a:prstGeom prst="rect">
            <a:avLst/>
          </a:prstGeom>
          <a:noFill/>
        </p:spPr>
        <p:txBody>
          <a:bodyPr wrap="square" lIns="0" rIns="0" tIns="0" bIns="0" anchor="ctr">
            <a:noAutofit/>
          </a:bodyPr>
          <a:lstStyle/>
          <a:p>
            <a:pPr algn="l"/>
            <a:r>
              <a:rPr sz="1000" b="0" i="0">
                <a:solidFill>
                  <a:srgbClr val="737B8B"/>
                </a:solidFill>
                <a:latin typeface="Work Sans"/>
              </a:rPr>
              <a:t>12%</a:t>
            </a:r>
          </a:p>
        </p:txBody>
      </p:sp>
      <p:sp>
        <p:nvSpPr>
          <p:cNvPr id="21" name="TextBox 20"/>
          <p:cNvSpPr txBox="1"/>
          <p:nvPr/>
        </p:nvSpPr>
        <p:spPr>
          <a:xfrm>
            <a:off x="795528" y="3496056"/>
            <a:ext cx="833120" cy="274320"/>
          </a:xfrm>
          <a:prstGeom prst="rect">
            <a:avLst/>
          </a:prstGeom>
          <a:noFill/>
        </p:spPr>
        <p:txBody>
          <a:bodyPr wrap="square" lIns="0" rIns="0" tIns="0" bIns="0" anchor="ctr">
            <a:noAutofit/>
          </a:bodyPr>
          <a:lstStyle/>
          <a:p>
            <a:pPr algn="l"/>
            <a:r>
              <a:rPr sz="1200" b="0" i="0">
                <a:solidFill>
                  <a:srgbClr val="141821"/>
                </a:solidFill>
                <a:latin typeface="Work Sans"/>
              </a:rPr>
              <a:t>Copilot</a:t>
            </a:r>
          </a:p>
        </p:txBody>
      </p:sp>
      <p:sp>
        <p:nvSpPr>
          <p:cNvPr id="22" name="Rounded Rectangle 21"/>
          <p:cNvSpPr/>
          <p:nvPr/>
        </p:nvSpPr>
        <p:spPr>
          <a:xfrm>
            <a:off x="1720088" y="3541776"/>
            <a:ext cx="4561840" cy="18288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1720088" y="3541776"/>
            <a:ext cx="829425" cy="182880"/>
          </a:xfrm>
          <a:prstGeom prst="roundRect">
            <a:avLst>
              <a:gd name="adj" fmla="val 50000"/>
            </a:avLst>
          </a:prstGeom>
          <a:solidFill>
            <a:srgbClr val="CDD2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391656" y="3496056"/>
            <a:ext cx="640080" cy="274320"/>
          </a:xfrm>
          <a:prstGeom prst="rect">
            <a:avLst/>
          </a:prstGeom>
          <a:noFill/>
        </p:spPr>
        <p:txBody>
          <a:bodyPr wrap="square" lIns="0" rIns="0" tIns="0" bIns="0" anchor="ctr">
            <a:noAutofit/>
          </a:bodyPr>
          <a:lstStyle/>
          <a:p>
            <a:pPr algn="l"/>
            <a:r>
              <a:rPr sz="1200" b="1" i="0">
                <a:solidFill>
                  <a:srgbClr val="141821"/>
                </a:solidFill>
                <a:latin typeface="Work Sans"/>
              </a:rPr>
              <a:t>6</a:t>
            </a:r>
          </a:p>
        </p:txBody>
      </p:sp>
      <p:sp>
        <p:nvSpPr>
          <p:cNvPr id="25" name="TextBox 24"/>
          <p:cNvSpPr txBox="1"/>
          <p:nvPr/>
        </p:nvSpPr>
        <p:spPr>
          <a:xfrm>
            <a:off x="6578346" y="3496056"/>
            <a:ext cx="548640" cy="274320"/>
          </a:xfrm>
          <a:prstGeom prst="rect">
            <a:avLst/>
          </a:prstGeom>
          <a:noFill/>
        </p:spPr>
        <p:txBody>
          <a:bodyPr wrap="square" lIns="0" rIns="0" tIns="0" bIns="0" anchor="ctr">
            <a:noAutofit/>
          </a:bodyPr>
          <a:lstStyle/>
          <a:p>
            <a:pPr algn="l"/>
            <a:r>
              <a:rPr sz="1000" b="0" i="0">
                <a:solidFill>
                  <a:srgbClr val="737B8B"/>
                </a:solidFill>
                <a:latin typeface="Work Sans"/>
              </a:rPr>
              <a:t>10%</a:t>
            </a:r>
          </a:p>
        </p:txBody>
      </p:sp>
      <p:sp>
        <p:nvSpPr>
          <p:cNvPr id="26" name="TextBox 25"/>
          <p:cNvSpPr txBox="1"/>
          <p:nvPr/>
        </p:nvSpPr>
        <p:spPr>
          <a:xfrm>
            <a:off x="795528" y="3953256"/>
            <a:ext cx="833120" cy="274320"/>
          </a:xfrm>
          <a:prstGeom prst="rect">
            <a:avLst/>
          </a:prstGeom>
          <a:noFill/>
        </p:spPr>
        <p:txBody>
          <a:bodyPr wrap="square" lIns="0" rIns="0" tIns="0" bIns="0" anchor="ctr">
            <a:noAutofit/>
          </a:bodyPr>
          <a:lstStyle/>
          <a:p>
            <a:pPr algn="l"/>
            <a:r>
              <a:rPr sz="1200" b="0" i="0">
                <a:solidFill>
                  <a:srgbClr val="141821"/>
                </a:solidFill>
                <a:latin typeface="Work Sans"/>
              </a:rPr>
              <a:t>Claude</a:t>
            </a:r>
          </a:p>
        </p:txBody>
      </p:sp>
      <p:sp>
        <p:nvSpPr>
          <p:cNvPr id="27" name="Rounded Rectangle 26"/>
          <p:cNvSpPr/>
          <p:nvPr/>
        </p:nvSpPr>
        <p:spPr>
          <a:xfrm>
            <a:off x="1720088" y="3998976"/>
            <a:ext cx="4561840" cy="18288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1720088" y="3998976"/>
            <a:ext cx="552950" cy="182880"/>
          </a:xfrm>
          <a:prstGeom prst="roundRect">
            <a:avLst>
              <a:gd name="adj" fmla="val 50000"/>
            </a:avLst>
          </a:prstGeom>
          <a:solidFill>
            <a:srgbClr val="CDD2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6391656" y="3953256"/>
            <a:ext cx="640080" cy="274320"/>
          </a:xfrm>
          <a:prstGeom prst="rect">
            <a:avLst/>
          </a:prstGeom>
          <a:noFill/>
        </p:spPr>
        <p:txBody>
          <a:bodyPr wrap="square" lIns="0" rIns="0" tIns="0" bIns="0" anchor="ctr">
            <a:noAutofit/>
          </a:bodyPr>
          <a:lstStyle/>
          <a:p>
            <a:pPr algn="l"/>
            <a:r>
              <a:rPr sz="1200" b="1" i="0">
                <a:solidFill>
                  <a:srgbClr val="141821"/>
                </a:solidFill>
                <a:latin typeface="Work Sans"/>
              </a:rPr>
              <a:t>4</a:t>
            </a:r>
          </a:p>
        </p:txBody>
      </p:sp>
      <p:sp>
        <p:nvSpPr>
          <p:cNvPr id="30" name="TextBox 29"/>
          <p:cNvSpPr txBox="1"/>
          <p:nvPr/>
        </p:nvSpPr>
        <p:spPr>
          <a:xfrm>
            <a:off x="6578346" y="3953256"/>
            <a:ext cx="548640" cy="274320"/>
          </a:xfrm>
          <a:prstGeom prst="rect">
            <a:avLst/>
          </a:prstGeom>
          <a:noFill/>
        </p:spPr>
        <p:txBody>
          <a:bodyPr wrap="square" lIns="0" rIns="0" tIns="0" bIns="0" anchor="ctr">
            <a:noAutofit/>
          </a:bodyPr>
          <a:lstStyle/>
          <a:p>
            <a:pPr algn="l"/>
            <a:r>
              <a:rPr sz="1000" b="0" i="0">
                <a:solidFill>
                  <a:srgbClr val="737B8B"/>
                </a:solidFill>
                <a:latin typeface="Work Sans"/>
              </a:rPr>
              <a:t>7%</a:t>
            </a:r>
          </a:p>
        </p:txBody>
      </p:sp>
      <p:sp>
        <p:nvSpPr>
          <p:cNvPr id="31" name="TextBox 30"/>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737B8B"/>
                </a:solidFill>
                <a:latin typeface="Work Sans"/>
              </a:rPr>
              <a:t>AI-assistant leads by assistant</a:t>
            </a:r>
          </a:p>
        </p:txBody>
      </p:sp>
      <p:sp>
        <p:nvSpPr>
          <p:cNvPr id="32" name="Rounded Rectangle 31"/>
          <p:cNvSpPr/>
          <p:nvPr/>
        </p:nvSpPr>
        <p:spPr>
          <a:xfrm>
            <a:off x="7836408" y="1804416"/>
            <a:ext cx="3788359" cy="4431792"/>
          </a:xfrm>
          <a:prstGeom prst="roundRect">
            <a:avLst>
              <a:gd name="adj" fmla="val 4827"/>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092440" y="2060448"/>
            <a:ext cx="3276295" cy="256032"/>
          </a:xfrm>
          <a:prstGeom prst="rect">
            <a:avLst/>
          </a:prstGeom>
          <a:noFill/>
        </p:spPr>
        <p:txBody>
          <a:bodyPr wrap="square" lIns="0" rIns="0" tIns="0" bIns="0" anchor="t">
            <a:noAutofit/>
          </a:bodyPr>
          <a:lstStyle/>
          <a:p>
            <a:pPr algn="l"/>
            <a:r>
              <a:rPr sz="1050" b="1" i="0">
                <a:solidFill>
                  <a:srgbClr val="0E7C66"/>
                </a:solidFill>
                <a:latin typeface="Work Sans"/>
              </a:rPr>
              <a:t>The leader</a:t>
            </a:r>
          </a:p>
        </p:txBody>
      </p:sp>
      <p:sp>
        <p:nvSpPr>
          <p:cNvPr id="34" name="TextBox 33"/>
          <p:cNvSpPr txBox="1"/>
          <p:nvPr/>
        </p:nvSpPr>
        <p:spPr>
          <a:xfrm>
            <a:off x="8092440" y="2353056"/>
            <a:ext cx="3276295" cy="645160"/>
          </a:xfrm>
          <a:prstGeom prst="rect">
            <a:avLst/>
          </a:prstGeom>
          <a:noFill/>
        </p:spPr>
        <p:txBody>
          <a:bodyPr wrap="square" lIns="0" rIns="0" tIns="0" bIns="0" anchor="t">
            <a:noAutofit/>
          </a:bodyPr>
          <a:lstStyle/>
          <a:p>
            <a:pPr algn="l">
              <a:lnSpc>
                <a:spcPct val="105000"/>
              </a:lnSpc>
            </a:pPr>
            <a:r>
              <a:rPr sz="2000" b="1" i="0">
                <a:solidFill>
                  <a:srgbClr val="0E7C66"/>
                </a:solidFill>
                <a:latin typeface="Rubik"/>
              </a:rPr>
              <a:t>ChatGPT</a:t>
            </a:r>
            <a:r>
              <a:rPr sz="2000" b="0" i="0">
                <a:solidFill>
                  <a:srgbClr val="141821"/>
                </a:solidFill>
                <a:latin typeface="Rubik"/>
              </a:rPr>
              <a:t> sends more than the rest combined.</a:t>
            </a:r>
          </a:p>
        </p:txBody>
      </p:sp>
      <p:sp>
        <p:nvSpPr>
          <p:cNvPr id="35" name="TextBox 34"/>
          <p:cNvSpPr txBox="1"/>
          <p:nvPr/>
        </p:nvSpPr>
        <p:spPr>
          <a:xfrm>
            <a:off x="8092440" y="3107944"/>
            <a:ext cx="3276295" cy="2872232"/>
          </a:xfrm>
          <a:prstGeom prst="rect">
            <a:avLst/>
          </a:prstGeom>
          <a:noFill/>
        </p:spPr>
        <p:txBody>
          <a:bodyPr wrap="square" lIns="0" rIns="0" tIns="0" bIns="0" anchor="t">
            <a:noAutofit/>
          </a:bodyPr>
          <a:lstStyle/>
          <a:p>
            <a:pPr algn="l">
              <a:lnSpc>
                <a:spcPct val="118000"/>
              </a:lnSpc>
            </a:pPr>
            <a:r>
              <a:rPr sz="1350" b="0" i="0">
                <a:solidFill>
                  <a:srgbClr val="4C5464"/>
                </a:solidFill>
                <a:latin typeface="Work Sans"/>
              </a:rPr>
              <a:t>ChatGPT sent 33 of 60 AI leads (55%).</a:t>
            </a:r>
          </a:p>
          <a:p>
            <a:pPr algn="l">
              <a:lnSpc>
                <a:spcPct val="118000"/>
              </a:lnSpc>
              <a:spcBef>
                <a:spcPts val="742"/>
              </a:spcBef>
            </a:pPr>
            <a:r>
              <a:rPr sz="1350" b="0" i="0">
                <a:solidFill>
                  <a:srgbClr val="4C5464"/>
                </a:solidFill>
                <a:latin typeface="Work Sans"/>
              </a:rPr>
              <a:t>ChatGPT moved the most: +10 leads against August.</a:t>
            </a:r>
          </a:p>
        </p:txBody>
      </p:sp>
      <p:sp>
        <p:nvSpPr>
          <p:cNvPr id="36" name="TextBox 35"/>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37" name="TextBox 36"/>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The trend</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AI referrals are </a:t>
            </a:r>
            <a:r>
              <a:rPr sz="3200" b="1" i="0">
                <a:solidFill>
                  <a:srgbClr val="0E7C66"/>
                </a:solidFill>
                <a:latin typeface="Rubik"/>
              </a:rPr>
              <a:t>growing</a:t>
            </a:r>
            <a:r>
              <a:rPr sz="3200" b="0" i="0">
                <a:solidFill>
                  <a:srgbClr val="141821"/>
                </a:solidFill>
                <a:latin typeface="Rubik"/>
              </a:rPr>
              <a:t> week by week.</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4C5464"/>
                </a:solidFill>
                <a:latin typeface="Work Sans"/>
              </a:rPr>
              <a:t>Weeks run to Sep 30; a part week at the start is left out.</a:t>
            </a:r>
          </a:p>
        </p:txBody>
      </p:sp>
      <p:sp>
        <p:nvSpPr>
          <p:cNvPr id="5" name="Rounded Rectangle 4"/>
          <p:cNvSpPr/>
          <p:nvPr/>
        </p:nvSpPr>
        <p:spPr>
          <a:xfrm>
            <a:off x="566928" y="1804416"/>
            <a:ext cx="11057839" cy="4431792"/>
          </a:xfrm>
          <a:prstGeom prst="roundRect">
            <a:avLst>
              <a:gd name="adj" fmla="val 4126"/>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033016"/>
            <a:ext cx="10600639" cy="292608"/>
          </a:xfrm>
          <a:prstGeom prst="rect">
            <a:avLst/>
          </a:prstGeom>
          <a:noFill/>
        </p:spPr>
        <p:txBody>
          <a:bodyPr wrap="square" lIns="0" rIns="0" tIns="0" bIns="0" anchor="t">
            <a:noAutofit/>
          </a:bodyPr>
          <a:lstStyle/>
          <a:p>
            <a:pPr algn="l"/>
            <a:r>
              <a:rPr sz="1400" b="0" i="0">
                <a:solidFill>
                  <a:srgbClr val="141821"/>
                </a:solidFill>
                <a:latin typeface="Rubik"/>
              </a:rPr>
              <a:t>AI leads per </a:t>
            </a:r>
            <a:r>
              <a:rPr sz="1400" b="1" i="0">
                <a:solidFill>
                  <a:srgbClr val="0E7C66"/>
                </a:solidFill>
                <a:latin typeface="Rubik"/>
              </a:rPr>
              <a:t>week</a:t>
            </a:r>
          </a:p>
        </p:txBody>
      </p:sp>
      <p:graphicFrame>
        <p:nvGraphicFramePr>
          <p:cNvPr id="7" name="Chart 6"/>
          <p:cNvGraphicFramePr>
            <a:graphicFrameLocks noGrp="1"/>
          </p:cNvGraphicFramePr>
          <p:nvPr/>
        </p:nvGraphicFramePr>
        <p:xfrm>
          <a:off x="795528" y="2417064"/>
          <a:ext cx="10600639" cy="3316224"/>
        </p:xfrm>
        <a:graphic>
          <a:graphicData uri="http://schemas.openxmlformats.org/drawingml/2006/chart">
            <c:chart xmlns:c="http://schemas.openxmlformats.org/drawingml/2006/chart" r:id="rId2"/>
          </a:graphicData>
        </a:graphic>
      </p:graphicFrame>
      <p:sp>
        <p:nvSpPr>
          <p:cNvPr id="8" name="TextBox 7"/>
          <p:cNvSpPr txBox="1"/>
          <p:nvPr/>
        </p:nvSpPr>
        <p:spPr>
          <a:xfrm>
            <a:off x="795528" y="5788152"/>
            <a:ext cx="10600639" cy="237744"/>
          </a:xfrm>
          <a:prstGeom prst="rect">
            <a:avLst/>
          </a:prstGeom>
          <a:noFill/>
        </p:spPr>
        <p:txBody>
          <a:bodyPr wrap="square" lIns="0" rIns="0" tIns="0" bIns="0" anchor="t">
            <a:noAutofit/>
          </a:bodyPr>
          <a:lstStyle/>
          <a:p>
            <a:pPr algn="l"/>
            <a:r>
              <a:rPr sz="1000" b="0" i="0">
                <a:solidFill>
                  <a:srgbClr val="737B8B"/>
                </a:solidFill>
                <a:latin typeface="Work Sans"/>
              </a:rPr>
              <a:t>AI-assistant leads per week, Apr 2 to Sep 30. Peak of 21 in the week of Sep 17.</a:t>
            </a:r>
          </a:p>
        </p:txBody>
      </p:sp>
      <p:sp>
        <p:nvSpPr>
          <p:cNvPr id="9" name="TextBox 8"/>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10" name="TextBox 9"/>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Landing pages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The </a:t>
            </a:r>
            <a:r>
              <a:rPr sz="3200" b="1" i="0">
                <a:solidFill>
                  <a:srgbClr val="0E7C66"/>
                </a:solidFill>
                <a:latin typeface="Rubik"/>
              </a:rPr>
              <a:t>pages</a:t>
            </a:r>
            <a:r>
              <a:rPr sz="3200" b="0" i="0">
                <a:solidFill>
                  <a:srgbClr val="141821"/>
                </a:solidFill>
                <a:latin typeface="Rubik"/>
              </a:rPr>
              <a:t> AI assistants send people to.</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4C5464"/>
                </a:solidFill>
                <a:latin typeface="Work Sans"/>
              </a:rPr>
              <a:t>The page each AI-referred visitor landed on before filling in a form.</a:t>
            </a:r>
          </a:p>
        </p:txBody>
      </p:sp>
      <p:sp>
        <p:nvSpPr>
          <p:cNvPr id="5" name="TextBox 4"/>
          <p:cNvSpPr txBox="1"/>
          <p:nvPr/>
        </p:nvSpPr>
        <p:spPr>
          <a:xfrm>
            <a:off x="566928" y="1758696"/>
            <a:ext cx="11057839" cy="274320"/>
          </a:xfrm>
          <a:prstGeom prst="rect">
            <a:avLst/>
          </a:prstGeom>
          <a:noFill/>
        </p:spPr>
        <p:txBody>
          <a:bodyPr wrap="square" lIns="0" rIns="0" tIns="0" bIns="0" anchor="t">
            <a:noAutofit/>
          </a:bodyPr>
          <a:lstStyle/>
          <a:p>
            <a:pPr algn="l"/>
            <a:r>
              <a:rPr sz="1400" b="0" i="0">
                <a:solidFill>
                  <a:srgbClr val="141821"/>
                </a:solidFill>
                <a:latin typeface="Rubik"/>
              </a:rPr>
              <a:t>Landing pages for </a:t>
            </a:r>
            <a:r>
              <a:rPr sz="1400" b="1" i="0">
                <a:solidFill>
                  <a:srgbClr val="0E7C66"/>
                </a:solidFill>
                <a:latin typeface="Rubik"/>
              </a:rPr>
              <a:t>AI leads</a:t>
            </a:r>
          </a:p>
        </p:txBody>
      </p:sp>
      <p:graphicFrame>
        <p:nvGraphicFramePr>
          <p:cNvPr id="6" name="Table 5"/>
          <p:cNvGraphicFramePr>
            <a:graphicFrameLocks noGrp="1"/>
          </p:cNvGraphicFramePr>
          <p:nvPr/>
        </p:nvGraphicFramePr>
        <p:xfrm>
          <a:off x="566928" y="2170176"/>
          <a:ext cx="11057839" cy="2852928"/>
        </p:xfrm>
        <a:graphic>
          <a:graphicData uri="http://schemas.openxmlformats.org/drawingml/2006/table">
            <a:tbl>
              <a:tblPr firstRow="0" bandRow="0" firstCol="0" lastRow="0" lastCol="0" bandCol="0">
                <a:tableStyleId>{2D5ABB26-0587-4C30-8999-92F81FD0307C}</a:tableStyleId>
              </a:tblPr>
              <a:tblGrid>
                <a:gridCol w="568689"/>
                <a:gridCol w="2527506"/>
                <a:gridCol w="2527506"/>
                <a:gridCol w="1263753"/>
                <a:gridCol w="1263753"/>
                <a:gridCol w="2906632"/>
              </a:tblGrid>
              <a:tr h="475488">
                <a:tc>
                  <a:txBody>
                    <a:bodyPr wrap="none"/>
                    <a:lstStyle/>
                    <a:p>
                      <a:pPr algn="l"/>
                      <a:r>
                        <a:rPr sz="950" b="1" i="0">
                          <a:solidFill>
                            <a:srgbClr val="737B8B"/>
                          </a:solidFill>
                          <a:latin typeface="Work Sans"/>
                        </a:rPr>
                        <a:t>#</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l"/>
                      <a:r>
                        <a:rPr sz="950" b="1" i="0">
                          <a:solidFill>
                            <a:srgbClr val="737B8B"/>
                          </a:solidFill>
                          <a:latin typeface="Work Sans"/>
                        </a:rPr>
                        <a:t>Page</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l"/>
                      <a:r>
                        <a:rPr sz="950" b="1" i="0">
                          <a:solidFill>
                            <a:srgbClr val="737B8B"/>
                          </a:solidFill>
                          <a:latin typeface="Work Sans"/>
                        </a:rPr>
                        <a:t>AI leads</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Share of AI</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Share of all</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l"/>
                      <a:r>
                        <a:rPr sz="950" b="1" i="0">
                          <a:solidFill>
                            <a:srgbClr val="737B8B"/>
                          </a:solidFill>
                          <a:latin typeface="Work Sans"/>
                        </a:rPr>
                        <a:t>Top assistant</a:t>
                      </a:r>
                    </a:p>
                  </a:txBody>
                  <a:tcPr marL="91440" marR="91440" marT="18288" marB="18288" anchor="ctr">
                    <a:lnL w="0">
                      <a:noFill/>
                    </a:lnL>
                    <a:lnR w="0">
                      <a:noFill/>
                    </a:lnR>
                    <a:lnT w="0">
                      <a:noFill/>
                    </a:lnT>
                    <a:lnB w="9525">
                      <a:solidFill>
                        <a:srgbClr val="E6E8EE"/>
                      </a:solidFill>
                    </a:lnB>
                    <a:solidFill>
                      <a:srgbClr val="FFFFFF"/>
                    </a:solidFill>
                  </a:tcPr>
                </a:tc>
              </a:tr>
              <a:tr h="475488">
                <a:tc>
                  <a:txBody>
                    <a:bodyPr wrap="none"/>
                    <a:lstStyle/>
                    <a:p>
                      <a:pPr algn="l"/>
                      <a:r>
                        <a:rPr sz="1100" b="0" i="0">
                          <a:solidFill>
                            <a:srgbClr val="737B8B"/>
                          </a:solidFill>
                          <a:latin typeface="Work Sans"/>
                        </a:rPr>
                        <a:t>1</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l"/>
                      <a:r>
                        <a:rPr sz="1100" b="0" i="0">
                          <a:solidFill>
                            <a:srgbClr val="4C5464"/>
                          </a:solidFill>
                          <a:latin typeface="IBM Plex Mono"/>
                        </a:rPr>
                        <a:t>/</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28%</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23%</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l"/>
                      <a:r>
                        <a:rPr sz="1100" b="1" i="0">
                          <a:solidFill>
                            <a:srgbClr val="141821"/>
                          </a:solidFill>
                          <a:latin typeface="Work Sans"/>
                        </a:rPr>
                        <a:t>ChatGPT</a:t>
                      </a:r>
                    </a:p>
                  </a:txBody>
                  <a:tcPr marL="91440" marR="91440" marT="18288" marB="18288" anchor="ctr">
                    <a:lnL w="0">
                      <a:noFill/>
                    </a:lnL>
                    <a:lnR w="0">
                      <a:noFill/>
                    </a:lnR>
                    <a:lnT w="0">
                      <a:noFill/>
                    </a:lnT>
                    <a:lnB w="9525">
                      <a:solidFill>
                        <a:srgbClr val="F0F1F5"/>
                      </a:solidFill>
                    </a:lnB>
                    <a:solidFill>
                      <a:srgbClr val="E7F0ED"/>
                    </a:solidFill>
                  </a:tcPr>
                </a:tc>
              </a:tr>
              <a:tr h="475488">
                <a:tc>
                  <a:txBody>
                    <a:bodyPr wrap="none"/>
                    <a:lstStyle/>
                    <a:p>
                      <a:pPr algn="l"/>
                      <a:r>
                        <a:rPr sz="1100" b="0" i="0">
                          <a:solidFill>
                            <a:srgbClr val="737B8B"/>
                          </a:solidFill>
                          <a:latin typeface="Work Sans"/>
                        </a:rPr>
                        <a:t>2</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4C5464"/>
                          </a:solidFill>
                          <a:latin typeface="IBM Plex Mono"/>
                        </a:rPr>
                        <a:t>/emergency-dentist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14%</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1" i="0">
                          <a:solidFill>
                            <a:srgbClr val="141821"/>
                          </a:solidFill>
                          <a:latin typeface="Work Sans"/>
                        </a:rPr>
                        <a:t>ChatGPT</a:t>
                      </a:r>
                    </a:p>
                  </a:txBody>
                  <a:tcPr marL="91440" marR="91440" marT="18288" marB="18288" anchor="ctr">
                    <a:lnL w="0">
                      <a:noFill/>
                    </a:lnL>
                    <a:lnR w="0">
                      <a:noFill/>
                    </a:lnR>
                    <a:lnT w="0">
                      <a:noFill/>
                    </a:lnT>
                    <a:lnB w="9525">
                      <a:solidFill>
                        <a:srgbClr val="F0F1F5"/>
                      </a:solidFill>
                    </a:lnB>
                    <a:solidFill>
                      <a:srgbClr val="FFFFFF"/>
                    </a:solidFill>
                  </a:tcPr>
                </a:tc>
              </a:tr>
              <a:tr h="475488">
                <a:tc>
                  <a:txBody>
                    <a:bodyPr wrap="none"/>
                    <a:lstStyle/>
                    <a:p>
                      <a:pPr algn="l"/>
                      <a:r>
                        <a:rPr sz="1100" b="0" i="0">
                          <a:solidFill>
                            <a:srgbClr val="737B8B"/>
                          </a:solidFill>
                          <a:latin typeface="Work Sans"/>
                        </a:rPr>
                        <a:t>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4C5464"/>
                          </a:solidFill>
                          <a:latin typeface="IBM Plex Mono"/>
                        </a:rPr>
                        <a:t>/dental-implants</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22%</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5%</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1" i="0">
                          <a:solidFill>
                            <a:srgbClr val="141821"/>
                          </a:solidFill>
                          <a:latin typeface="Work Sans"/>
                        </a:rPr>
                        <a:t>ChatGPT</a:t>
                      </a:r>
                    </a:p>
                  </a:txBody>
                  <a:tcPr marL="91440" marR="91440" marT="18288" marB="18288" anchor="ctr">
                    <a:lnL w="0">
                      <a:noFill/>
                    </a:lnL>
                    <a:lnR w="0">
                      <a:noFill/>
                    </a:lnR>
                    <a:lnT w="0">
                      <a:noFill/>
                    </a:lnT>
                    <a:lnB w="9525">
                      <a:solidFill>
                        <a:srgbClr val="F0F1F5"/>
                      </a:solidFill>
                    </a:lnB>
                    <a:solidFill>
                      <a:srgbClr val="FFFFFF"/>
                    </a:solidFill>
                  </a:tcPr>
                </a:tc>
              </a:tr>
              <a:tr h="475488">
                <a:tc>
                  <a:txBody>
                    <a:bodyPr wrap="none"/>
                    <a:lstStyle/>
                    <a:p>
                      <a:pPr algn="l"/>
                      <a:r>
                        <a:rPr sz="1100" b="0" i="0">
                          <a:solidFill>
                            <a:srgbClr val="737B8B"/>
                          </a:solidFill>
                          <a:latin typeface="Work Sans"/>
                        </a:rPr>
                        <a:t>4</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4C5464"/>
                          </a:solidFill>
                          <a:latin typeface="IBM Plex Mono"/>
                        </a:rPr>
                        <a:t>/insurance</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15%</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1" i="0">
                          <a:solidFill>
                            <a:srgbClr val="141821"/>
                          </a:solidFill>
                          <a:latin typeface="Work Sans"/>
                        </a:rPr>
                        <a:t>ChatGPT</a:t>
                      </a:r>
                    </a:p>
                  </a:txBody>
                  <a:tcPr marL="91440" marR="91440" marT="18288" marB="18288" anchor="ctr">
                    <a:lnL w="0">
                      <a:noFill/>
                    </a:lnL>
                    <a:lnR w="0">
                      <a:noFill/>
                    </a:lnR>
                    <a:lnT w="0">
                      <a:noFill/>
                    </a:lnT>
                    <a:lnB w="9525">
                      <a:solidFill>
                        <a:srgbClr val="F0F1F5"/>
                      </a:solidFill>
                    </a:lnB>
                    <a:solidFill>
                      <a:srgbClr val="FFFFFF"/>
                    </a:solidFill>
                  </a:tcPr>
                </a:tc>
              </a:tr>
              <a:tr h="475488">
                <a:tc>
                  <a:txBody>
                    <a:bodyPr wrap="none"/>
                    <a:lstStyle/>
                    <a:p>
                      <a:pPr algn="l"/>
                      <a:r>
                        <a:rPr sz="1100" b="0" i="0">
                          <a:solidFill>
                            <a:srgbClr val="737B8B"/>
                          </a:solidFill>
                          <a:latin typeface="Work Sans"/>
                        </a:rPr>
                        <a:t>5</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4C5464"/>
                          </a:solidFill>
                          <a:latin typeface="IBM Plex Mono"/>
                        </a:rPr>
                        <a:t>/invisalign</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12%</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7%</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1" i="0">
                          <a:solidFill>
                            <a:srgbClr val="141821"/>
                          </a:solidFill>
                          <a:latin typeface="Work Sans"/>
                        </a:rPr>
                        <a:t>ChatGPT</a:t>
                      </a:r>
                    </a:p>
                  </a:txBody>
                  <a:tcPr marL="91440" marR="91440" marT="18288" marB="18288" anchor="ctr">
                    <a:lnL w="0">
                      <a:noFill/>
                    </a:lnL>
                    <a:lnR w="0">
                      <a:noFill/>
                    </a:lnR>
                    <a:lnT w="0">
                      <a:noFill/>
                    </a:lnT>
                    <a:lnB w="9525">
                      <a:solidFill>
                        <a:srgbClr val="F0F1F5"/>
                      </a:solidFill>
                    </a:lnB>
                    <a:solidFill>
                      <a:srgbClr val="FFFFFF"/>
                    </a:solidFill>
                  </a:tcPr>
                </a:tc>
              </a:tr>
            </a:tbl>
          </a:graphicData>
        </a:graphic>
      </p:graphicFrame>
      <p:sp>
        <p:nvSpPr>
          <p:cNvPr id="7" name="TextBox 6"/>
          <p:cNvSpPr txBox="1"/>
          <p:nvPr/>
        </p:nvSpPr>
        <p:spPr>
          <a:xfrm>
            <a:off x="3754563" y="2764536"/>
            <a:ext cx="502920" cy="237744"/>
          </a:xfrm>
          <a:prstGeom prst="rect">
            <a:avLst/>
          </a:prstGeom>
          <a:noFill/>
        </p:spPr>
        <p:txBody>
          <a:bodyPr wrap="square" lIns="0" rIns="0" tIns="0" bIns="0" anchor="ctr">
            <a:noAutofit/>
          </a:bodyPr>
          <a:lstStyle/>
          <a:p>
            <a:pPr algn="r"/>
            <a:r>
              <a:rPr sz="1100" b="1" i="0">
                <a:solidFill>
                  <a:srgbClr val="141821"/>
                </a:solidFill>
                <a:latin typeface="Work Sans"/>
              </a:rPr>
              <a:t>17</a:t>
            </a:r>
          </a:p>
        </p:txBody>
      </p:sp>
      <p:sp>
        <p:nvSpPr>
          <p:cNvPr id="8" name="Rounded Rectangle 7"/>
          <p:cNvSpPr/>
          <p:nvPr/>
        </p:nvSpPr>
        <p:spPr>
          <a:xfrm>
            <a:off x="4348923" y="2837688"/>
            <a:ext cx="1750266"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48923" y="2837688"/>
            <a:ext cx="1750266"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754563" y="3240024"/>
            <a:ext cx="502920" cy="237744"/>
          </a:xfrm>
          <a:prstGeom prst="rect">
            <a:avLst/>
          </a:prstGeom>
          <a:noFill/>
        </p:spPr>
        <p:txBody>
          <a:bodyPr wrap="square" lIns="0" rIns="0" tIns="0" bIns="0" anchor="ctr">
            <a:noAutofit/>
          </a:bodyPr>
          <a:lstStyle/>
          <a:p>
            <a:pPr algn="r"/>
            <a:r>
              <a:rPr sz="1100" b="1" i="0">
                <a:solidFill>
                  <a:srgbClr val="141821"/>
                </a:solidFill>
                <a:latin typeface="Work Sans"/>
              </a:rPr>
              <a:t>14</a:t>
            </a:r>
          </a:p>
        </p:txBody>
      </p:sp>
      <p:sp>
        <p:nvSpPr>
          <p:cNvPr id="11" name="Rounded Rectangle 10"/>
          <p:cNvSpPr/>
          <p:nvPr/>
        </p:nvSpPr>
        <p:spPr>
          <a:xfrm>
            <a:off x="4348923" y="3313176"/>
            <a:ext cx="1750266"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348923" y="3313176"/>
            <a:ext cx="1441396"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754563" y="3715512"/>
            <a:ext cx="502920" cy="237744"/>
          </a:xfrm>
          <a:prstGeom prst="rect">
            <a:avLst/>
          </a:prstGeom>
          <a:noFill/>
        </p:spPr>
        <p:txBody>
          <a:bodyPr wrap="square" lIns="0" rIns="0" tIns="0" bIns="0" anchor="ctr">
            <a:noAutofit/>
          </a:bodyPr>
          <a:lstStyle/>
          <a:p>
            <a:pPr algn="r"/>
            <a:r>
              <a:rPr sz="1100" b="1" i="0">
                <a:solidFill>
                  <a:srgbClr val="141821"/>
                </a:solidFill>
                <a:latin typeface="Work Sans"/>
              </a:rPr>
              <a:t>13</a:t>
            </a:r>
          </a:p>
        </p:txBody>
      </p:sp>
      <p:sp>
        <p:nvSpPr>
          <p:cNvPr id="14" name="Rounded Rectangle 13"/>
          <p:cNvSpPr/>
          <p:nvPr/>
        </p:nvSpPr>
        <p:spPr>
          <a:xfrm>
            <a:off x="4348923" y="3788664"/>
            <a:ext cx="1750266"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4348923" y="3788664"/>
            <a:ext cx="1338439"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754563" y="4191000"/>
            <a:ext cx="502920" cy="237744"/>
          </a:xfrm>
          <a:prstGeom prst="rect">
            <a:avLst/>
          </a:prstGeom>
          <a:noFill/>
        </p:spPr>
        <p:txBody>
          <a:bodyPr wrap="square" lIns="0" rIns="0" tIns="0" bIns="0" anchor="ctr">
            <a:noAutofit/>
          </a:bodyPr>
          <a:lstStyle/>
          <a:p>
            <a:pPr algn="r"/>
            <a:r>
              <a:rPr sz="1100" b="1" i="0">
                <a:solidFill>
                  <a:srgbClr val="141821"/>
                </a:solidFill>
                <a:latin typeface="Work Sans"/>
              </a:rPr>
              <a:t>9</a:t>
            </a:r>
          </a:p>
        </p:txBody>
      </p:sp>
      <p:sp>
        <p:nvSpPr>
          <p:cNvPr id="17" name="Rounded Rectangle 16"/>
          <p:cNvSpPr/>
          <p:nvPr/>
        </p:nvSpPr>
        <p:spPr>
          <a:xfrm>
            <a:off x="4348923" y="4264152"/>
            <a:ext cx="1750266"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4348923" y="4264152"/>
            <a:ext cx="926611"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754563" y="4666488"/>
            <a:ext cx="502920" cy="237744"/>
          </a:xfrm>
          <a:prstGeom prst="rect">
            <a:avLst/>
          </a:prstGeom>
          <a:noFill/>
        </p:spPr>
        <p:txBody>
          <a:bodyPr wrap="square" lIns="0" rIns="0" tIns="0" bIns="0" anchor="ctr">
            <a:noAutofit/>
          </a:bodyPr>
          <a:lstStyle/>
          <a:p>
            <a:pPr algn="r"/>
            <a:r>
              <a:rPr sz="1100" b="1" i="0">
                <a:solidFill>
                  <a:srgbClr val="141821"/>
                </a:solidFill>
                <a:latin typeface="Work Sans"/>
              </a:rPr>
              <a:t>7</a:t>
            </a:r>
          </a:p>
        </p:txBody>
      </p:sp>
      <p:sp>
        <p:nvSpPr>
          <p:cNvPr id="20" name="Rounded Rectangle 19"/>
          <p:cNvSpPr/>
          <p:nvPr/>
        </p:nvSpPr>
        <p:spPr>
          <a:xfrm>
            <a:off x="4348923" y="4739640"/>
            <a:ext cx="1750266"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4348923" y="4739640"/>
            <a:ext cx="720698"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737B8B"/>
                </a:solidFill>
                <a:latin typeface="Work Sans"/>
              </a:rPr>
              <a:t>/dental-implants takes 22% of AI leads but 5% of all leads: assistants favor it.</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Lead quality</a:t>
            </a:r>
          </a:p>
        </p:txBody>
      </p:sp>
      <p:sp>
        <p:nvSpPr>
          <p:cNvPr id="3" name="TextBox 2"/>
          <p:cNvSpPr txBox="1"/>
          <p:nvPr/>
        </p:nvSpPr>
        <p:spPr>
          <a:xfrm>
            <a:off x="566928" y="713232"/>
            <a:ext cx="11057839" cy="103022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Each AI lead is worth </a:t>
            </a:r>
            <a:r>
              <a:rPr sz="3200" b="1" i="0">
                <a:solidFill>
                  <a:srgbClr val="0E7C66"/>
                </a:solidFill>
                <a:latin typeface="Rubik"/>
              </a:rPr>
              <a:t>$68</a:t>
            </a:r>
            <a:r>
              <a:rPr sz="3200" b="0" i="0">
                <a:solidFill>
                  <a:srgbClr val="141821"/>
                </a:solidFill>
                <a:latin typeface="Rubik"/>
              </a:rPr>
              <a:t>, against $203 from Google organic.</a:t>
            </a:r>
          </a:p>
        </p:txBody>
      </p:sp>
      <p:sp>
        <p:nvSpPr>
          <p:cNvPr id="4" name="TextBox 3"/>
          <p:cNvSpPr txBox="1"/>
          <p:nvPr/>
        </p:nvSpPr>
        <p:spPr>
          <a:xfrm>
            <a:off x="566928" y="1780032"/>
            <a:ext cx="8778240" cy="365760"/>
          </a:xfrm>
          <a:prstGeom prst="rect">
            <a:avLst/>
          </a:prstGeom>
          <a:noFill/>
        </p:spPr>
        <p:txBody>
          <a:bodyPr wrap="square" lIns="0" rIns="0" tIns="0" bIns="0" anchor="t">
            <a:noAutofit/>
          </a:bodyPr>
          <a:lstStyle/>
          <a:p>
            <a:pPr algn="l"/>
            <a:r>
              <a:rPr sz="1250" b="0" i="0">
                <a:solidFill>
                  <a:srgbClr val="4C5464"/>
                </a:solidFill>
                <a:latin typeface="Work Sans"/>
              </a:rPr>
              <a:t>AI-referred leads against Google organic leads in the same period.</a:t>
            </a:r>
          </a:p>
        </p:txBody>
      </p:sp>
      <p:sp>
        <p:nvSpPr>
          <p:cNvPr id="5" name="Rounded Rectangle 4"/>
          <p:cNvSpPr/>
          <p:nvPr/>
        </p:nvSpPr>
        <p:spPr>
          <a:xfrm>
            <a:off x="566928" y="2292096"/>
            <a:ext cx="11057839" cy="2834640"/>
          </a:xfrm>
          <a:prstGeom prst="roundRect">
            <a:avLst>
              <a:gd name="adj" fmla="val 6451"/>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5810098" y="2593848"/>
            <a:ext cx="118872" cy="118872"/>
          </a:xfrm>
          <a:prstGeom prst="roundRect">
            <a:avLst>
              <a:gd name="adj" fmla="val 2307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493008" y="2511552"/>
            <a:ext cx="3791560" cy="292608"/>
          </a:xfrm>
          <a:prstGeom prst="rect">
            <a:avLst/>
          </a:prstGeom>
          <a:noFill/>
        </p:spPr>
        <p:txBody>
          <a:bodyPr wrap="square" lIns="0" rIns="0" tIns="0" bIns="0" anchor="t">
            <a:noAutofit/>
          </a:bodyPr>
          <a:lstStyle/>
          <a:p>
            <a:pPr algn="r"/>
            <a:r>
              <a:rPr sz="1500" b="1" i="0">
                <a:solidFill>
                  <a:srgbClr val="141821"/>
                </a:solidFill>
                <a:latin typeface="Rubik"/>
              </a:rPr>
              <a:t>AI assistants</a:t>
            </a:r>
          </a:p>
        </p:txBody>
      </p:sp>
      <p:sp>
        <p:nvSpPr>
          <p:cNvPr id="8" name="Rounded Rectangle 7"/>
          <p:cNvSpPr/>
          <p:nvPr/>
        </p:nvSpPr>
        <p:spPr>
          <a:xfrm>
            <a:off x="7741768" y="2593848"/>
            <a:ext cx="118872" cy="118872"/>
          </a:xfrm>
          <a:prstGeom prst="roundRect">
            <a:avLst>
              <a:gd name="adj" fmla="val 2307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2080" y="2511552"/>
            <a:ext cx="3928720" cy="292608"/>
          </a:xfrm>
          <a:prstGeom prst="rect">
            <a:avLst/>
          </a:prstGeom>
          <a:noFill/>
        </p:spPr>
        <p:txBody>
          <a:bodyPr wrap="square" lIns="0" rIns="0" tIns="0" bIns="0" anchor="t">
            <a:noAutofit/>
          </a:bodyPr>
          <a:lstStyle/>
          <a:p>
            <a:pPr algn="l"/>
            <a:r>
              <a:rPr sz="1500" b="1" i="0">
                <a:solidFill>
                  <a:srgbClr val="141821"/>
                </a:solidFill>
                <a:latin typeface="Rubik"/>
              </a:rPr>
              <a:t>Google organic</a:t>
            </a:r>
          </a:p>
        </p:txBody>
      </p:sp>
      <p:cxnSp>
        <p:nvCxnSpPr>
          <p:cNvPr id="10" name="Connector 9"/>
          <p:cNvCxnSpPr/>
          <p:nvPr/>
        </p:nvCxnSpPr>
        <p:spPr>
          <a:xfrm>
            <a:off x="841248" y="2941320"/>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41248" y="2977896"/>
            <a:ext cx="2651760" cy="365760"/>
          </a:xfrm>
          <a:prstGeom prst="rect">
            <a:avLst/>
          </a:prstGeom>
          <a:noFill/>
        </p:spPr>
        <p:txBody>
          <a:bodyPr wrap="square" lIns="0" rIns="0" tIns="0" bIns="0" anchor="ctr">
            <a:noAutofit/>
          </a:bodyPr>
          <a:lstStyle/>
          <a:p>
            <a:pPr algn="l"/>
            <a:r>
              <a:rPr sz="1200" b="0" i="0">
                <a:solidFill>
                  <a:srgbClr val="4C5464"/>
                </a:solidFill>
                <a:latin typeface="Work Sans"/>
              </a:rPr>
              <a:t>Leads</a:t>
            </a:r>
          </a:p>
        </p:txBody>
      </p:sp>
      <p:sp>
        <p:nvSpPr>
          <p:cNvPr id="12" name="TextBox 11"/>
          <p:cNvSpPr txBox="1"/>
          <p:nvPr/>
        </p:nvSpPr>
        <p:spPr>
          <a:xfrm>
            <a:off x="3493008" y="2977896"/>
            <a:ext cx="1005840" cy="365760"/>
          </a:xfrm>
          <a:prstGeom prst="rect">
            <a:avLst/>
          </a:prstGeom>
          <a:noFill/>
        </p:spPr>
        <p:txBody>
          <a:bodyPr wrap="square" lIns="0" rIns="0" tIns="0" bIns="0" anchor="ctr">
            <a:noAutofit/>
          </a:bodyPr>
          <a:lstStyle/>
          <a:p>
            <a:pPr algn="l"/>
            <a:r>
              <a:rPr sz="1250" b="1" i="0">
                <a:solidFill>
                  <a:srgbClr val="141821"/>
                </a:solidFill>
                <a:latin typeface="Work Sans"/>
              </a:rPr>
              <a:t>60</a:t>
            </a:r>
          </a:p>
        </p:txBody>
      </p:sp>
      <p:sp>
        <p:nvSpPr>
          <p:cNvPr id="13" name="Rounded Rectangle 12"/>
          <p:cNvSpPr/>
          <p:nvPr/>
        </p:nvSpPr>
        <p:spPr>
          <a:xfrm>
            <a:off x="4544568" y="31059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6024482" y="3105912"/>
            <a:ext cx="1305806"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04608" y="31059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604608" y="310591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0481767" y="2977896"/>
            <a:ext cx="1188720" cy="365760"/>
          </a:xfrm>
          <a:prstGeom prst="rect">
            <a:avLst/>
          </a:prstGeom>
          <a:noFill/>
        </p:spPr>
        <p:txBody>
          <a:bodyPr wrap="square" lIns="0" rIns="0" tIns="0" bIns="0" anchor="ctr">
            <a:noAutofit/>
          </a:bodyPr>
          <a:lstStyle/>
          <a:p>
            <a:pPr algn="l"/>
            <a:r>
              <a:rPr sz="1250" b="1" i="0">
                <a:solidFill>
                  <a:srgbClr val="141821"/>
                </a:solidFill>
                <a:latin typeface="Work Sans"/>
              </a:rPr>
              <a:t>128</a:t>
            </a:r>
          </a:p>
        </p:txBody>
      </p:sp>
      <p:cxnSp>
        <p:nvCxnSpPr>
          <p:cNvPr id="18" name="Connector 17"/>
          <p:cNvCxnSpPr/>
          <p:nvPr/>
        </p:nvCxnSpPr>
        <p:spPr>
          <a:xfrm>
            <a:off x="841248" y="3398520"/>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1248" y="3435096"/>
            <a:ext cx="2651760" cy="365760"/>
          </a:xfrm>
          <a:prstGeom prst="rect">
            <a:avLst/>
          </a:prstGeom>
          <a:noFill/>
        </p:spPr>
        <p:txBody>
          <a:bodyPr wrap="square" lIns="0" rIns="0" tIns="0" bIns="0" anchor="ctr">
            <a:noAutofit/>
          </a:bodyPr>
          <a:lstStyle/>
          <a:p>
            <a:pPr algn="l"/>
            <a:r>
              <a:rPr sz="1200" b="0" i="0">
                <a:solidFill>
                  <a:srgbClr val="4C5464"/>
                </a:solidFill>
                <a:latin typeface="Work Sans"/>
              </a:rPr>
              <a:t>Became customers</a:t>
            </a:r>
          </a:p>
        </p:txBody>
      </p:sp>
      <p:sp>
        <p:nvSpPr>
          <p:cNvPr id="20" name="TextBox 19"/>
          <p:cNvSpPr txBox="1"/>
          <p:nvPr/>
        </p:nvSpPr>
        <p:spPr>
          <a:xfrm>
            <a:off x="3493008" y="3435096"/>
            <a:ext cx="1005840" cy="365760"/>
          </a:xfrm>
          <a:prstGeom prst="rect">
            <a:avLst/>
          </a:prstGeom>
          <a:noFill/>
        </p:spPr>
        <p:txBody>
          <a:bodyPr wrap="square" lIns="0" rIns="0" tIns="0" bIns="0" anchor="ctr">
            <a:noAutofit/>
          </a:bodyPr>
          <a:lstStyle/>
          <a:p>
            <a:pPr algn="l"/>
            <a:r>
              <a:rPr sz="1250" b="1" i="0">
                <a:solidFill>
                  <a:srgbClr val="141821"/>
                </a:solidFill>
                <a:latin typeface="Work Sans"/>
              </a:rPr>
              <a:t>22%</a:t>
            </a:r>
          </a:p>
        </p:txBody>
      </p:sp>
      <p:sp>
        <p:nvSpPr>
          <p:cNvPr id="21" name="Rounded Rectangle 20"/>
          <p:cNvSpPr/>
          <p:nvPr/>
        </p:nvSpPr>
        <p:spPr>
          <a:xfrm>
            <a:off x="4544568" y="35631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4915626" y="3563112"/>
            <a:ext cx="2414662"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7604608" y="35631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7604608" y="356311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481767" y="3435096"/>
            <a:ext cx="1188720" cy="365760"/>
          </a:xfrm>
          <a:prstGeom prst="rect">
            <a:avLst/>
          </a:prstGeom>
          <a:noFill/>
        </p:spPr>
        <p:txBody>
          <a:bodyPr wrap="square" lIns="0" rIns="0" tIns="0" bIns="0" anchor="ctr">
            <a:noAutofit/>
          </a:bodyPr>
          <a:lstStyle/>
          <a:p>
            <a:pPr algn="l"/>
            <a:r>
              <a:rPr sz="1250" b="1" i="0">
                <a:solidFill>
                  <a:srgbClr val="141821"/>
                </a:solidFill>
                <a:latin typeface="Work Sans"/>
              </a:rPr>
              <a:t>25% ✓</a:t>
            </a:r>
          </a:p>
        </p:txBody>
      </p:sp>
      <p:cxnSp>
        <p:nvCxnSpPr>
          <p:cNvPr id="26" name="Connector 25"/>
          <p:cNvCxnSpPr/>
          <p:nvPr/>
        </p:nvCxnSpPr>
        <p:spPr>
          <a:xfrm>
            <a:off x="841248" y="3855720"/>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41248" y="3892296"/>
            <a:ext cx="2651760" cy="365760"/>
          </a:xfrm>
          <a:prstGeom prst="rect">
            <a:avLst/>
          </a:prstGeom>
          <a:noFill/>
        </p:spPr>
        <p:txBody>
          <a:bodyPr wrap="square" lIns="0" rIns="0" tIns="0" bIns="0" anchor="ctr">
            <a:noAutofit/>
          </a:bodyPr>
          <a:lstStyle/>
          <a:p>
            <a:pPr algn="l"/>
            <a:r>
              <a:rPr sz="1200" b="0" i="0">
                <a:solidFill>
                  <a:srgbClr val="4C5464"/>
                </a:solidFill>
                <a:latin typeface="Work Sans"/>
              </a:rPr>
              <a:t>Revenue per lead</a:t>
            </a:r>
          </a:p>
        </p:txBody>
      </p:sp>
      <p:sp>
        <p:nvSpPr>
          <p:cNvPr id="28" name="TextBox 27"/>
          <p:cNvSpPr txBox="1"/>
          <p:nvPr/>
        </p:nvSpPr>
        <p:spPr>
          <a:xfrm>
            <a:off x="3493008" y="3892296"/>
            <a:ext cx="1005840" cy="365760"/>
          </a:xfrm>
          <a:prstGeom prst="rect">
            <a:avLst/>
          </a:prstGeom>
          <a:noFill/>
        </p:spPr>
        <p:txBody>
          <a:bodyPr wrap="square" lIns="0" rIns="0" tIns="0" bIns="0" anchor="ctr">
            <a:noAutofit/>
          </a:bodyPr>
          <a:lstStyle/>
          <a:p>
            <a:pPr algn="l"/>
            <a:r>
              <a:rPr sz="1250" b="1" i="0">
                <a:solidFill>
                  <a:srgbClr val="141821"/>
                </a:solidFill>
                <a:latin typeface="Work Sans"/>
              </a:rPr>
              <a:t>$68</a:t>
            </a:r>
          </a:p>
        </p:txBody>
      </p:sp>
      <p:sp>
        <p:nvSpPr>
          <p:cNvPr id="29" name="Rounded Rectangle 28"/>
          <p:cNvSpPr/>
          <p:nvPr/>
        </p:nvSpPr>
        <p:spPr>
          <a:xfrm>
            <a:off x="4544568" y="40203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92868" y="4020312"/>
            <a:ext cx="9374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604608" y="40203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ounded Rectangle 31"/>
          <p:cNvSpPr/>
          <p:nvPr/>
        </p:nvSpPr>
        <p:spPr>
          <a:xfrm>
            <a:off x="7604608" y="402031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0481767" y="3892296"/>
            <a:ext cx="1188720" cy="365760"/>
          </a:xfrm>
          <a:prstGeom prst="rect">
            <a:avLst/>
          </a:prstGeom>
          <a:noFill/>
        </p:spPr>
        <p:txBody>
          <a:bodyPr wrap="square" lIns="0" rIns="0" tIns="0" bIns="0" anchor="ctr">
            <a:noAutofit/>
          </a:bodyPr>
          <a:lstStyle/>
          <a:p>
            <a:pPr algn="l"/>
            <a:r>
              <a:rPr sz="1250" b="1" i="0">
                <a:solidFill>
                  <a:srgbClr val="141821"/>
                </a:solidFill>
                <a:latin typeface="Work Sans"/>
              </a:rPr>
              <a:t>$203 ✓</a:t>
            </a:r>
          </a:p>
        </p:txBody>
      </p:sp>
      <p:cxnSp>
        <p:nvCxnSpPr>
          <p:cNvPr id="34" name="Connector 33"/>
          <p:cNvCxnSpPr/>
          <p:nvPr/>
        </p:nvCxnSpPr>
        <p:spPr>
          <a:xfrm>
            <a:off x="841248" y="4312920"/>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41248" y="4349496"/>
            <a:ext cx="2651760" cy="365760"/>
          </a:xfrm>
          <a:prstGeom prst="rect">
            <a:avLst/>
          </a:prstGeom>
          <a:noFill/>
        </p:spPr>
        <p:txBody>
          <a:bodyPr wrap="square" lIns="0" rIns="0" tIns="0" bIns="0" anchor="ctr">
            <a:noAutofit/>
          </a:bodyPr>
          <a:lstStyle/>
          <a:p>
            <a:pPr algn="l"/>
            <a:r>
              <a:rPr sz="1200" b="0" i="0">
                <a:solidFill>
                  <a:srgbClr val="4C5464"/>
                </a:solidFill>
                <a:latin typeface="Work Sans"/>
              </a:rPr>
              <a:t>Average sale</a:t>
            </a:r>
          </a:p>
        </p:txBody>
      </p:sp>
      <p:sp>
        <p:nvSpPr>
          <p:cNvPr id="36" name="TextBox 35"/>
          <p:cNvSpPr txBox="1"/>
          <p:nvPr/>
        </p:nvSpPr>
        <p:spPr>
          <a:xfrm>
            <a:off x="3493008" y="4349496"/>
            <a:ext cx="1005840" cy="365760"/>
          </a:xfrm>
          <a:prstGeom prst="rect">
            <a:avLst/>
          </a:prstGeom>
          <a:noFill/>
        </p:spPr>
        <p:txBody>
          <a:bodyPr wrap="square" lIns="0" rIns="0" tIns="0" bIns="0" anchor="ctr">
            <a:noAutofit/>
          </a:bodyPr>
          <a:lstStyle/>
          <a:p>
            <a:pPr algn="l"/>
            <a:r>
              <a:rPr sz="1250" b="1" i="0">
                <a:solidFill>
                  <a:srgbClr val="141821"/>
                </a:solidFill>
                <a:latin typeface="Work Sans"/>
              </a:rPr>
              <a:t>$315</a:t>
            </a:r>
          </a:p>
        </p:txBody>
      </p:sp>
      <p:sp>
        <p:nvSpPr>
          <p:cNvPr id="37" name="Rounded Rectangle 36"/>
          <p:cNvSpPr/>
          <p:nvPr/>
        </p:nvSpPr>
        <p:spPr>
          <a:xfrm>
            <a:off x="4544568" y="44775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6248673" y="4477512"/>
            <a:ext cx="1081615"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ounded Rectangle 38"/>
          <p:cNvSpPr/>
          <p:nvPr/>
        </p:nvSpPr>
        <p:spPr>
          <a:xfrm>
            <a:off x="7604608" y="4477512"/>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ounded Rectangle 39"/>
          <p:cNvSpPr/>
          <p:nvPr/>
        </p:nvSpPr>
        <p:spPr>
          <a:xfrm>
            <a:off x="7604608" y="447751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10481767" y="4349496"/>
            <a:ext cx="1188720" cy="365760"/>
          </a:xfrm>
          <a:prstGeom prst="rect">
            <a:avLst/>
          </a:prstGeom>
          <a:noFill/>
        </p:spPr>
        <p:txBody>
          <a:bodyPr wrap="square" lIns="0" rIns="0" tIns="0" bIns="0" anchor="ctr">
            <a:noAutofit/>
          </a:bodyPr>
          <a:lstStyle/>
          <a:p>
            <a:pPr algn="l"/>
            <a:r>
              <a:rPr sz="1250" b="1" i="0">
                <a:solidFill>
                  <a:srgbClr val="141821"/>
                </a:solidFill>
                <a:latin typeface="Work Sans"/>
              </a:rPr>
              <a:t>$810 ✓</a:t>
            </a:r>
          </a:p>
        </p:txBody>
      </p:sp>
      <p:sp>
        <p:nvSpPr>
          <p:cNvPr id="42" name="TextBox 41"/>
          <p:cNvSpPr txBox="1"/>
          <p:nvPr/>
        </p:nvSpPr>
        <p:spPr>
          <a:xfrm>
            <a:off x="841248" y="4824984"/>
            <a:ext cx="10509199" cy="237744"/>
          </a:xfrm>
          <a:prstGeom prst="rect">
            <a:avLst/>
          </a:prstGeom>
          <a:noFill/>
        </p:spPr>
        <p:txBody>
          <a:bodyPr wrap="square" lIns="0" rIns="0" tIns="0" bIns="0" anchor="t">
            <a:noAutofit/>
          </a:bodyPr>
          <a:lstStyle/>
          <a:p>
            <a:pPr algn="l"/>
            <a:r>
              <a:rPr sz="1050" b="0" i="0">
                <a:solidFill>
                  <a:srgbClr val="737B8B"/>
                </a:solidFill>
                <a:latin typeface="Work Sans"/>
              </a:rPr>
              <a:t>Customers and revenue come from 93 CRM deals matched to these leads by email (each person counted once); open deals don't count yet.</a:t>
            </a:r>
          </a:p>
        </p:txBody>
      </p:sp>
      <p:sp>
        <p:nvSpPr>
          <p:cNvPr id="43" name="TextBox 4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44" name="TextBox 4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Next steps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Make your pages easy for </a:t>
            </a:r>
            <a:r>
              <a:rPr sz="3200" b="1" i="0">
                <a:solidFill>
                  <a:srgbClr val="0E7C66"/>
                </a:solidFill>
                <a:latin typeface="Rubik"/>
              </a:rPr>
              <a:t>AI assistants</a:t>
            </a:r>
            <a:r>
              <a:rPr sz="3200" b="0" i="0">
                <a:solidFill>
                  <a:srgbClr val="141821"/>
                </a:solidFill>
                <a:latin typeface="Rubik"/>
              </a:rPr>
              <a:t> to cite.</a:t>
            </a:r>
          </a:p>
        </p:txBody>
      </p:sp>
      <p:sp>
        <p:nvSpPr>
          <p:cNvPr id="4" name="Rounded Rectangle 3"/>
          <p:cNvSpPr/>
          <p:nvPr/>
        </p:nvSpPr>
        <p:spPr>
          <a:xfrm>
            <a:off x="566928" y="147523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Oval 4"/>
          <p:cNvSpPr/>
          <p:nvPr/>
        </p:nvSpPr>
        <p:spPr>
          <a:xfrm>
            <a:off x="804672" y="171297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4672" y="1712976"/>
            <a:ext cx="365760" cy="365760"/>
          </a:xfrm>
          <a:prstGeom prst="rect">
            <a:avLst/>
          </a:prstGeom>
          <a:noFill/>
        </p:spPr>
        <p:txBody>
          <a:bodyPr wrap="square" lIns="0" rIns="0" tIns="0" bIns="0" anchor="ctr">
            <a:noAutofit/>
          </a:bodyPr>
          <a:lstStyle/>
          <a:p>
            <a:pPr algn="ctr"/>
            <a:r>
              <a:rPr sz="1300" b="1" i="0">
                <a:solidFill>
                  <a:srgbClr val="FFFFFF"/>
                </a:solidFill>
                <a:latin typeface="Rubik"/>
              </a:rPr>
              <a:t>1</a:t>
            </a:r>
          </a:p>
        </p:txBody>
      </p:sp>
      <p:sp>
        <p:nvSpPr>
          <p:cNvPr id="7" name="TextBox 6"/>
          <p:cNvSpPr txBox="1"/>
          <p:nvPr/>
        </p:nvSpPr>
        <p:spPr>
          <a:xfrm>
            <a:off x="1353312" y="1712976"/>
            <a:ext cx="4413352" cy="201168"/>
          </a:xfrm>
          <a:prstGeom prst="rect">
            <a:avLst/>
          </a:prstGeom>
          <a:noFill/>
        </p:spPr>
        <p:txBody>
          <a:bodyPr wrap="square" lIns="0" rIns="0" tIns="0" bIns="0" anchor="t">
            <a:noAutofit/>
          </a:bodyPr>
          <a:lstStyle/>
          <a:p>
            <a:pPr algn="l"/>
            <a:r>
              <a:rPr sz="950" b="0" i="0">
                <a:solidFill>
                  <a:srgbClr val="737B8B"/>
                </a:solidFill>
                <a:latin typeface="Work Sans"/>
              </a:rPr>
              <a:t>This month</a:t>
            </a:r>
          </a:p>
        </p:txBody>
      </p:sp>
      <p:sp>
        <p:nvSpPr>
          <p:cNvPr id="8" name="TextBox 7"/>
          <p:cNvSpPr txBox="1"/>
          <p:nvPr/>
        </p:nvSpPr>
        <p:spPr>
          <a:xfrm>
            <a:off x="1353312" y="1932432"/>
            <a:ext cx="4413352" cy="594360"/>
          </a:xfrm>
          <a:prstGeom prst="rect">
            <a:avLst/>
          </a:prstGeom>
          <a:noFill/>
        </p:spPr>
        <p:txBody>
          <a:bodyPr wrap="square" lIns="0" rIns="0" tIns="0" bIns="0" anchor="t">
            <a:noAutofit/>
          </a:bodyPr>
          <a:lstStyle/>
          <a:p>
            <a:pPr algn="l"/>
            <a:r>
              <a:rPr sz="1800" b="0" i="0">
                <a:solidFill>
                  <a:srgbClr val="141821"/>
                </a:solidFill>
                <a:latin typeface="Rubik"/>
              </a:rPr>
              <a:t>Put clear answers and prices on </a:t>
            </a:r>
            <a:r>
              <a:rPr sz="1800" b="1" i="0">
                <a:solidFill>
                  <a:srgbClr val="0E7C66"/>
                </a:solidFill>
                <a:latin typeface="Rubik"/>
              </a:rPr>
              <a:t>your home page</a:t>
            </a:r>
          </a:p>
        </p:txBody>
      </p:sp>
      <p:sp>
        <p:nvSpPr>
          <p:cNvPr id="9" name="TextBox 8"/>
          <p:cNvSpPr txBox="1"/>
          <p:nvPr/>
        </p:nvSpPr>
        <p:spPr>
          <a:xfrm>
            <a:off x="1353312" y="2572512"/>
            <a:ext cx="4413352" cy="676656"/>
          </a:xfrm>
          <a:prstGeom prst="rect">
            <a:avLst/>
          </a:prstGeom>
          <a:noFill/>
        </p:spPr>
        <p:txBody>
          <a:bodyPr wrap="square" lIns="0" rIns="0" tIns="0" bIns="0" anchor="t">
            <a:noAutofit/>
          </a:bodyPr>
          <a:lstStyle/>
          <a:p>
            <a:pPr algn="l">
              <a:lnSpc>
                <a:spcPct val="112000"/>
              </a:lnSpc>
            </a:pPr>
            <a:r>
              <a:rPr sz="1100" b="0" i="0">
                <a:solidFill>
                  <a:srgbClr val="4C5464"/>
                </a:solidFill>
                <a:latin typeface="Work Sans"/>
              </a:rPr>
              <a:t>Your home page received 17 of your 60 AI leads. Assistants quote pages that answer the question in the first lines: what it costs, how long it takes, who it is for.</a:t>
            </a:r>
          </a:p>
        </p:txBody>
      </p:sp>
      <p:sp>
        <p:nvSpPr>
          <p:cNvPr id="10" name="Rounded Rectangle 9"/>
          <p:cNvSpPr/>
          <p:nvPr/>
        </p:nvSpPr>
        <p:spPr>
          <a:xfrm>
            <a:off x="1353312" y="3322320"/>
            <a:ext cx="932942" cy="219456"/>
          </a:xfrm>
          <a:prstGeom prst="roundRect">
            <a:avLst>
              <a:gd name="adj" fmla="val 50000"/>
            </a:avLst>
          </a:prstGeom>
          <a:solidFill>
            <a:srgbClr val="FDEB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353312" y="3322320"/>
            <a:ext cx="932942" cy="219456"/>
          </a:xfrm>
          <a:prstGeom prst="rect">
            <a:avLst/>
          </a:prstGeom>
          <a:noFill/>
        </p:spPr>
        <p:txBody>
          <a:bodyPr wrap="square" lIns="0" rIns="0" tIns="0" bIns="0" anchor="ctr">
            <a:noAutofit/>
          </a:bodyPr>
          <a:lstStyle/>
          <a:p>
            <a:pPr algn="ctr"/>
            <a:r>
              <a:rPr sz="900" b="1" i="0">
                <a:solidFill>
                  <a:srgbClr val="C0322B"/>
                </a:solidFill>
                <a:latin typeface="Work Sans"/>
              </a:rPr>
              <a:t>High impact</a:t>
            </a:r>
          </a:p>
        </p:txBody>
      </p:sp>
      <p:sp>
        <p:nvSpPr>
          <p:cNvPr id="12" name="Rounded Rectangle 11"/>
          <p:cNvSpPr/>
          <p:nvPr/>
        </p:nvSpPr>
        <p:spPr>
          <a:xfrm>
            <a:off x="2377694" y="3322320"/>
            <a:ext cx="106756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377694" y="3322320"/>
            <a:ext cx="1067562" cy="219456"/>
          </a:xfrm>
          <a:prstGeom prst="rect">
            <a:avLst/>
          </a:prstGeom>
          <a:noFill/>
        </p:spPr>
        <p:txBody>
          <a:bodyPr wrap="square" lIns="0" rIns="0" tIns="0" bIns="0" anchor="ctr">
            <a:noAutofit/>
          </a:bodyPr>
          <a:lstStyle/>
          <a:p>
            <a:pPr algn="ctr"/>
            <a:r>
              <a:rPr sz="900" b="1" i="0">
                <a:solidFill>
                  <a:srgbClr val="4C5464"/>
                </a:solidFill>
                <a:latin typeface="Work Sans"/>
              </a:rPr>
              <a:t>Medium effort</a:t>
            </a:r>
          </a:p>
        </p:txBody>
      </p:sp>
      <p:sp>
        <p:nvSpPr>
          <p:cNvPr id="14" name="Rounded Rectangle 13"/>
          <p:cNvSpPr/>
          <p:nvPr/>
        </p:nvSpPr>
        <p:spPr>
          <a:xfrm>
            <a:off x="6187288" y="147523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425032" y="171297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25032" y="1712976"/>
            <a:ext cx="365760" cy="365760"/>
          </a:xfrm>
          <a:prstGeom prst="rect">
            <a:avLst/>
          </a:prstGeom>
          <a:noFill/>
        </p:spPr>
        <p:txBody>
          <a:bodyPr wrap="square" lIns="0" rIns="0" tIns="0" bIns="0" anchor="ctr">
            <a:noAutofit/>
          </a:bodyPr>
          <a:lstStyle/>
          <a:p>
            <a:pPr algn="ctr"/>
            <a:r>
              <a:rPr sz="1300" b="1" i="0">
                <a:solidFill>
                  <a:srgbClr val="FFFFFF"/>
                </a:solidFill>
                <a:latin typeface="Rubik"/>
              </a:rPr>
              <a:t>2</a:t>
            </a:r>
          </a:p>
        </p:txBody>
      </p:sp>
      <p:sp>
        <p:nvSpPr>
          <p:cNvPr id="17" name="TextBox 16"/>
          <p:cNvSpPr txBox="1"/>
          <p:nvPr/>
        </p:nvSpPr>
        <p:spPr>
          <a:xfrm>
            <a:off x="6973672" y="1712976"/>
            <a:ext cx="4413352" cy="201168"/>
          </a:xfrm>
          <a:prstGeom prst="rect">
            <a:avLst/>
          </a:prstGeom>
          <a:noFill/>
        </p:spPr>
        <p:txBody>
          <a:bodyPr wrap="square" lIns="0" rIns="0" tIns="0" bIns="0" anchor="t">
            <a:noAutofit/>
          </a:bodyPr>
          <a:lstStyle/>
          <a:p>
            <a:pPr algn="l"/>
            <a:r>
              <a:rPr sz="950" b="0" i="0">
                <a:solidFill>
                  <a:srgbClr val="737B8B"/>
                </a:solidFill>
                <a:latin typeface="Work Sans"/>
              </a:rPr>
              <a:t>This quarter</a:t>
            </a:r>
          </a:p>
        </p:txBody>
      </p:sp>
      <p:sp>
        <p:nvSpPr>
          <p:cNvPr id="18" name="TextBox 17"/>
          <p:cNvSpPr txBox="1"/>
          <p:nvPr/>
        </p:nvSpPr>
        <p:spPr>
          <a:xfrm>
            <a:off x="6973672" y="1932432"/>
            <a:ext cx="4413352" cy="594360"/>
          </a:xfrm>
          <a:prstGeom prst="rect">
            <a:avLst/>
          </a:prstGeom>
          <a:noFill/>
        </p:spPr>
        <p:txBody>
          <a:bodyPr wrap="square" lIns="0" rIns="0" tIns="0" bIns="0" anchor="t">
            <a:noAutofit/>
          </a:bodyPr>
          <a:lstStyle/>
          <a:p>
            <a:pPr algn="l"/>
            <a:r>
              <a:rPr sz="1800" b="0" i="0">
                <a:solidFill>
                  <a:srgbClr val="141821"/>
                </a:solidFill>
                <a:latin typeface="Rubik"/>
              </a:rPr>
              <a:t>Point assistants at your </a:t>
            </a:r>
            <a:r>
              <a:rPr sz="1800" b="1" i="0">
                <a:solidFill>
                  <a:srgbClr val="0E7C66"/>
                </a:solidFill>
                <a:latin typeface="Rubik"/>
              </a:rPr>
              <a:t>bigger</a:t>
            </a:r>
            <a:r>
              <a:rPr sz="1800" b="0" i="0">
                <a:solidFill>
                  <a:srgbClr val="141821"/>
                </a:solidFill>
                <a:latin typeface="Rubik"/>
              </a:rPr>
              <a:t> services</a:t>
            </a:r>
          </a:p>
        </p:txBody>
      </p:sp>
      <p:sp>
        <p:nvSpPr>
          <p:cNvPr id="19" name="TextBox 18"/>
          <p:cNvSpPr txBox="1"/>
          <p:nvPr/>
        </p:nvSpPr>
        <p:spPr>
          <a:xfrm>
            <a:off x="6973672" y="2572512"/>
            <a:ext cx="4413352" cy="676656"/>
          </a:xfrm>
          <a:prstGeom prst="rect">
            <a:avLst/>
          </a:prstGeom>
          <a:noFill/>
        </p:spPr>
        <p:txBody>
          <a:bodyPr wrap="square" lIns="0" rIns="0" tIns="0" bIns="0" anchor="t">
            <a:noAutofit/>
          </a:bodyPr>
          <a:lstStyle/>
          <a:p>
            <a:pPr algn="l">
              <a:lnSpc>
                <a:spcPct val="112000"/>
              </a:lnSpc>
            </a:pPr>
            <a:r>
              <a:rPr sz="1050" b="0" i="0">
                <a:solidFill>
                  <a:srgbClr val="4C5464"/>
                </a:solidFill>
                <a:latin typeface="Work Sans"/>
              </a:rPr>
              <a:t>AI leads bring $68 each against $203 from Google organic; their average sale is $315 against $810. Write clear answer pages for your higher-value services so assistants cite those too.</a:t>
            </a:r>
          </a:p>
        </p:txBody>
      </p:sp>
      <p:sp>
        <p:nvSpPr>
          <p:cNvPr id="20" name="Rounded Rectangle 19"/>
          <p:cNvSpPr/>
          <p:nvPr/>
        </p:nvSpPr>
        <p:spPr>
          <a:xfrm>
            <a:off x="6973672" y="3322320"/>
            <a:ext cx="932942" cy="219456"/>
          </a:xfrm>
          <a:prstGeom prst="roundRect">
            <a:avLst>
              <a:gd name="adj" fmla="val 50000"/>
            </a:avLst>
          </a:prstGeom>
          <a:solidFill>
            <a:srgbClr val="FDEB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973672" y="3322320"/>
            <a:ext cx="932942" cy="219456"/>
          </a:xfrm>
          <a:prstGeom prst="rect">
            <a:avLst/>
          </a:prstGeom>
          <a:noFill/>
        </p:spPr>
        <p:txBody>
          <a:bodyPr wrap="square" lIns="0" rIns="0" tIns="0" bIns="0" anchor="ctr">
            <a:noAutofit/>
          </a:bodyPr>
          <a:lstStyle/>
          <a:p>
            <a:pPr algn="ctr"/>
            <a:r>
              <a:rPr sz="900" b="1" i="0">
                <a:solidFill>
                  <a:srgbClr val="C0322B"/>
                </a:solidFill>
                <a:latin typeface="Work Sans"/>
              </a:rPr>
              <a:t>High impact</a:t>
            </a:r>
          </a:p>
        </p:txBody>
      </p:sp>
      <p:sp>
        <p:nvSpPr>
          <p:cNvPr id="22" name="Rounded Rectangle 21"/>
          <p:cNvSpPr/>
          <p:nvPr/>
        </p:nvSpPr>
        <p:spPr>
          <a:xfrm>
            <a:off x="7998054" y="3322320"/>
            <a:ext cx="106756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998054" y="3322320"/>
            <a:ext cx="1067562" cy="219456"/>
          </a:xfrm>
          <a:prstGeom prst="rect">
            <a:avLst/>
          </a:prstGeom>
          <a:noFill/>
        </p:spPr>
        <p:txBody>
          <a:bodyPr wrap="square" lIns="0" rIns="0" tIns="0" bIns="0" anchor="ctr">
            <a:noAutofit/>
          </a:bodyPr>
          <a:lstStyle/>
          <a:p>
            <a:pPr algn="ctr"/>
            <a:r>
              <a:rPr sz="900" b="1" i="0">
                <a:solidFill>
                  <a:srgbClr val="4C5464"/>
                </a:solidFill>
                <a:latin typeface="Work Sans"/>
              </a:rPr>
              <a:t>Medium effort</a:t>
            </a:r>
          </a:p>
        </p:txBody>
      </p:sp>
      <p:sp>
        <p:nvSpPr>
          <p:cNvPr id="24" name="Rounded Rectangle 23"/>
          <p:cNvSpPr/>
          <p:nvPr/>
        </p:nvSpPr>
        <p:spPr>
          <a:xfrm>
            <a:off x="566928" y="385267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804672" y="409041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04672" y="4090416"/>
            <a:ext cx="365760" cy="365760"/>
          </a:xfrm>
          <a:prstGeom prst="rect">
            <a:avLst/>
          </a:prstGeom>
          <a:noFill/>
        </p:spPr>
        <p:txBody>
          <a:bodyPr wrap="square" lIns="0" rIns="0" tIns="0" bIns="0" anchor="ctr">
            <a:noAutofit/>
          </a:bodyPr>
          <a:lstStyle/>
          <a:p>
            <a:pPr algn="ctr"/>
            <a:r>
              <a:rPr sz="1300" b="1" i="0">
                <a:solidFill>
                  <a:srgbClr val="FFFFFF"/>
                </a:solidFill>
                <a:latin typeface="Rubik"/>
              </a:rPr>
              <a:t>3</a:t>
            </a:r>
          </a:p>
        </p:txBody>
      </p:sp>
      <p:sp>
        <p:nvSpPr>
          <p:cNvPr id="27" name="TextBox 26"/>
          <p:cNvSpPr txBox="1"/>
          <p:nvPr/>
        </p:nvSpPr>
        <p:spPr>
          <a:xfrm>
            <a:off x="1353312" y="4090416"/>
            <a:ext cx="4413352" cy="201168"/>
          </a:xfrm>
          <a:prstGeom prst="rect">
            <a:avLst/>
          </a:prstGeom>
          <a:noFill/>
        </p:spPr>
        <p:txBody>
          <a:bodyPr wrap="square" lIns="0" rIns="0" tIns="0" bIns="0" anchor="t">
            <a:noAutofit/>
          </a:bodyPr>
          <a:lstStyle/>
          <a:p>
            <a:pPr algn="l"/>
            <a:r>
              <a:rPr sz="950" b="0" i="0">
                <a:solidFill>
                  <a:srgbClr val="737B8B"/>
                </a:solidFill>
                <a:latin typeface="Work Sans"/>
              </a:rPr>
              <a:t>This quarter</a:t>
            </a:r>
          </a:p>
        </p:txBody>
      </p:sp>
      <p:sp>
        <p:nvSpPr>
          <p:cNvPr id="28" name="TextBox 27"/>
          <p:cNvSpPr txBox="1"/>
          <p:nvPr/>
        </p:nvSpPr>
        <p:spPr>
          <a:xfrm>
            <a:off x="1353312" y="4309872"/>
            <a:ext cx="4413352" cy="320040"/>
          </a:xfrm>
          <a:prstGeom prst="rect">
            <a:avLst/>
          </a:prstGeom>
          <a:noFill/>
        </p:spPr>
        <p:txBody>
          <a:bodyPr wrap="square" lIns="0" rIns="0" tIns="0" bIns="0" anchor="t">
            <a:noAutofit/>
          </a:bodyPr>
          <a:lstStyle/>
          <a:p>
            <a:pPr algn="l"/>
            <a:r>
              <a:rPr sz="1800" b="0" i="0">
                <a:solidFill>
                  <a:srgbClr val="141821"/>
                </a:solidFill>
                <a:latin typeface="Rubik"/>
              </a:rPr>
              <a:t>Publish a </a:t>
            </a:r>
            <a:r>
              <a:rPr sz="1800" b="1" i="0">
                <a:solidFill>
                  <a:srgbClr val="0E7C66"/>
                </a:solidFill>
                <a:latin typeface="Rubik"/>
              </a:rPr>
              <a:t>pricing and FAQ</a:t>
            </a:r>
            <a:r>
              <a:rPr sz="1800" b="0" i="0">
                <a:solidFill>
                  <a:srgbClr val="141821"/>
                </a:solidFill>
                <a:latin typeface="Rubik"/>
              </a:rPr>
              <a:t> page</a:t>
            </a:r>
          </a:p>
        </p:txBody>
      </p:sp>
      <p:sp>
        <p:nvSpPr>
          <p:cNvPr id="29" name="TextBox 28"/>
          <p:cNvSpPr txBox="1"/>
          <p:nvPr/>
        </p:nvSpPr>
        <p:spPr>
          <a:xfrm>
            <a:off x="1353312" y="4675632"/>
            <a:ext cx="4413352" cy="950976"/>
          </a:xfrm>
          <a:prstGeom prst="rect">
            <a:avLst/>
          </a:prstGeom>
          <a:noFill/>
        </p:spPr>
        <p:txBody>
          <a:bodyPr wrap="square" lIns="0" rIns="0" tIns="0" bIns="0" anchor="t">
            <a:noAutofit/>
          </a:bodyPr>
          <a:lstStyle/>
          <a:p>
            <a:pPr algn="l">
              <a:lnSpc>
                <a:spcPct val="112000"/>
              </a:lnSpc>
            </a:pPr>
            <a:r>
              <a:rPr sz="1250" b="0" i="0">
                <a:solidFill>
                  <a:srgbClr val="4C5464"/>
                </a:solidFill>
                <a:latin typeface="Work Sans"/>
              </a:rPr>
              <a:t>Not one of the 11 pages that brought leads is a pricing or FAQ page. Assistants answer cost and how-to questions; a page with real numbers gives them something to cite.</a:t>
            </a:r>
          </a:p>
        </p:txBody>
      </p:sp>
      <p:sp>
        <p:nvSpPr>
          <p:cNvPr id="30" name="Rounded Rectangle 29"/>
          <p:cNvSpPr/>
          <p:nvPr/>
        </p:nvSpPr>
        <p:spPr>
          <a:xfrm>
            <a:off x="1353312" y="5699760"/>
            <a:ext cx="932942" cy="219456"/>
          </a:xfrm>
          <a:prstGeom prst="roundRect">
            <a:avLst>
              <a:gd name="adj" fmla="val 50000"/>
            </a:avLst>
          </a:prstGeom>
          <a:solidFill>
            <a:srgbClr val="FDEB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1353312" y="5699760"/>
            <a:ext cx="932942" cy="219456"/>
          </a:xfrm>
          <a:prstGeom prst="rect">
            <a:avLst/>
          </a:prstGeom>
          <a:noFill/>
        </p:spPr>
        <p:txBody>
          <a:bodyPr wrap="square" lIns="0" rIns="0" tIns="0" bIns="0" anchor="ctr">
            <a:noAutofit/>
          </a:bodyPr>
          <a:lstStyle/>
          <a:p>
            <a:pPr algn="ctr"/>
            <a:r>
              <a:rPr sz="900" b="1" i="0">
                <a:solidFill>
                  <a:srgbClr val="C0322B"/>
                </a:solidFill>
                <a:latin typeface="Work Sans"/>
              </a:rPr>
              <a:t>High impact</a:t>
            </a:r>
          </a:p>
        </p:txBody>
      </p:sp>
      <p:sp>
        <p:nvSpPr>
          <p:cNvPr id="32" name="Rounded Rectangle 31"/>
          <p:cNvSpPr/>
          <p:nvPr/>
        </p:nvSpPr>
        <p:spPr>
          <a:xfrm>
            <a:off x="2377694" y="5699760"/>
            <a:ext cx="106756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2377694" y="5699760"/>
            <a:ext cx="1067562" cy="219456"/>
          </a:xfrm>
          <a:prstGeom prst="rect">
            <a:avLst/>
          </a:prstGeom>
          <a:noFill/>
        </p:spPr>
        <p:txBody>
          <a:bodyPr wrap="square" lIns="0" rIns="0" tIns="0" bIns="0" anchor="ctr">
            <a:noAutofit/>
          </a:bodyPr>
          <a:lstStyle/>
          <a:p>
            <a:pPr algn="ctr"/>
            <a:r>
              <a:rPr sz="900" b="1" i="0">
                <a:solidFill>
                  <a:srgbClr val="4C5464"/>
                </a:solidFill>
                <a:latin typeface="Work Sans"/>
              </a:rPr>
              <a:t>Medium effort</a:t>
            </a:r>
          </a:p>
        </p:txBody>
      </p:sp>
      <p:sp>
        <p:nvSpPr>
          <p:cNvPr id="34" name="Rounded Rectangle 33"/>
          <p:cNvSpPr/>
          <p:nvPr/>
        </p:nvSpPr>
        <p:spPr>
          <a:xfrm>
            <a:off x="6187288" y="385267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6425032" y="409041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25032" y="4090416"/>
            <a:ext cx="365760" cy="365760"/>
          </a:xfrm>
          <a:prstGeom prst="rect">
            <a:avLst/>
          </a:prstGeom>
          <a:noFill/>
        </p:spPr>
        <p:txBody>
          <a:bodyPr wrap="square" lIns="0" rIns="0" tIns="0" bIns="0" anchor="ctr">
            <a:noAutofit/>
          </a:bodyPr>
          <a:lstStyle/>
          <a:p>
            <a:pPr algn="ctr"/>
            <a:r>
              <a:rPr sz="1300" b="1" i="0">
                <a:solidFill>
                  <a:srgbClr val="FFFFFF"/>
                </a:solidFill>
                <a:latin typeface="Rubik"/>
              </a:rPr>
              <a:t>4</a:t>
            </a:r>
          </a:p>
        </p:txBody>
      </p:sp>
      <p:sp>
        <p:nvSpPr>
          <p:cNvPr id="37" name="TextBox 36"/>
          <p:cNvSpPr txBox="1"/>
          <p:nvPr/>
        </p:nvSpPr>
        <p:spPr>
          <a:xfrm>
            <a:off x="6973672" y="4090416"/>
            <a:ext cx="4413352" cy="201168"/>
          </a:xfrm>
          <a:prstGeom prst="rect">
            <a:avLst/>
          </a:prstGeom>
          <a:noFill/>
        </p:spPr>
        <p:txBody>
          <a:bodyPr wrap="square" lIns="0" rIns="0" tIns="0" bIns="0" anchor="t">
            <a:noAutofit/>
          </a:bodyPr>
          <a:lstStyle/>
          <a:p>
            <a:pPr algn="l"/>
            <a:r>
              <a:rPr sz="950" b="0" i="0">
                <a:solidFill>
                  <a:srgbClr val="737B8B"/>
                </a:solidFill>
                <a:latin typeface="Work Sans"/>
              </a:rPr>
              <a:t>Monthly</a:t>
            </a:r>
          </a:p>
        </p:txBody>
      </p:sp>
      <p:sp>
        <p:nvSpPr>
          <p:cNvPr id="38" name="TextBox 37"/>
          <p:cNvSpPr txBox="1"/>
          <p:nvPr/>
        </p:nvSpPr>
        <p:spPr>
          <a:xfrm>
            <a:off x="6973672" y="4309872"/>
            <a:ext cx="4413352" cy="320040"/>
          </a:xfrm>
          <a:prstGeom prst="rect">
            <a:avLst/>
          </a:prstGeom>
          <a:noFill/>
        </p:spPr>
        <p:txBody>
          <a:bodyPr wrap="square" lIns="0" rIns="0" tIns="0" bIns="0" anchor="t">
            <a:noAutofit/>
          </a:bodyPr>
          <a:lstStyle/>
          <a:p>
            <a:pPr algn="l"/>
            <a:r>
              <a:rPr sz="1800" b="0" i="0">
                <a:solidFill>
                  <a:srgbClr val="141821"/>
                </a:solidFill>
                <a:latin typeface="Rubik"/>
              </a:rPr>
              <a:t>Check what </a:t>
            </a:r>
            <a:r>
              <a:rPr sz="1800" b="1" i="0">
                <a:solidFill>
                  <a:srgbClr val="0E7C66"/>
                </a:solidFill>
                <a:latin typeface="Rubik"/>
              </a:rPr>
              <a:t>ChatGPT</a:t>
            </a:r>
            <a:r>
              <a:rPr sz="1800" b="0" i="0">
                <a:solidFill>
                  <a:srgbClr val="141821"/>
                </a:solidFill>
                <a:latin typeface="Rubik"/>
              </a:rPr>
              <a:t> says about you</a:t>
            </a:r>
          </a:p>
        </p:txBody>
      </p:sp>
      <p:sp>
        <p:nvSpPr>
          <p:cNvPr id="39" name="TextBox 38"/>
          <p:cNvSpPr txBox="1"/>
          <p:nvPr/>
        </p:nvSpPr>
        <p:spPr>
          <a:xfrm>
            <a:off x="6973672" y="4675632"/>
            <a:ext cx="4413352" cy="950976"/>
          </a:xfrm>
          <a:prstGeom prst="rect">
            <a:avLst/>
          </a:prstGeom>
          <a:noFill/>
        </p:spPr>
        <p:txBody>
          <a:bodyPr wrap="square" lIns="0" rIns="0" tIns="0" bIns="0" anchor="t">
            <a:noAutofit/>
          </a:bodyPr>
          <a:lstStyle/>
          <a:p>
            <a:pPr algn="l">
              <a:lnSpc>
                <a:spcPct val="112000"/>
              </a:lnSpc>
            </a:pPr>
            <a:r>
              <a:rPr sz="1250" b="0" i="0">
                <a:solidFill>
                  <a:srgbClr val="4C5464"/>
                </a:solidFill>
                <a:latin typeface="Work Sans"/>
              </a:rPr>
              <a:t>ChatGPT sent 33 of 60 AI leads. Ask it, and the next two assistants, your customers' top three questions each month and note whether you are named and which page is cited.</a:t>
            </a:r>
          </a:p>
        </p:txBody>
      </p:sp>
      <p:sp>
        <p:nvSpPr>
          <p:cNvPr id="40" name="Rounded Rectangle 39"/>
          <p:cNvSpPr/>
          <p:nvPr/>
        </p:nvSpPr>
        <p:spPr>
          <a:xfrm>
            <a:off x="6973672" y="5699760"/>
            <a:ext cx="1132332" cy="219456"/>
          </a:xfrm>
          <a:prstGeom prst="roundRect">
            <a:avLst>
              <a:gd name="adj" fmla="val 50000"/>
            </a:avLst>
          </a:prstGeom>
          <a:solidFill>
            <a:srgbClr val="FFF3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973672" y="5699760"/>
            <a:ext cx="1132332" cy="219456"/>
          </a:xfrm>
          <a:prstGeom prst="rect">
            <a:avLst/>
          </a:prstGeom>
          <a:noFill/>
        </p:spPr>
        <p:txBody>
          <a:bodyPr wrap="square" lIns="0" rIns="0" tIns="0" bIns="0" anchor="ctr">
            <a:noAutofit/>
          </a:bodyPr>
          <a:lstStyle/>
          <a:p>
            <a:pPr algn="ctr"/>
            <a:r>
              <a:rPr sz="900" b="1" i="0">
                <a:solidFill>
                  <a:srgbClr val="9A6100"/>
                </a:solidFill>
                <a:latin typeface="Work Sans"/>
              </a:rPr>
              <a:t>Medium impact</a:t>
            </a:r>
          </a:p>
        </p:txBody>
      </p:sp>
      <p:sp>
        <p:nvSpPr>
          <p:cNvPr id="42" name="Rounded Rectangle 41"/>
          <p:cNvSpPr/>
          <p:nvPr/>
        </p:nvSpPr>
        <p:spPr>
          <a:xfrm>
            <a:off x="8197444" y="5699760"/>
            <a:ext cx="85801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8197444" y="5699760"/>
            <a:ext cx="858012" cy="219456"/>
          </a:xfrm>
          <a:prstGeom prst="rect">
            <a:avLst/>
          </a:prstGeom>
          <a:noFill/>
        </p:spPr>
        <p:txBody>
          <a:bodyPr wrap="square" lIns="0" rIns="0" tIns="0" bIns="0" anchor="ctr">
            <a:noAutofit/>
          </a:bodyPr>
          <a:lstStyle/>
          <a:p>
            <a:pPr algn="ctr"/>
            <a:r>
              <a:rPr sz="900" b="1" i="0">
                <a:solidFill>
                  <a:srgbClr val="4C5464"/>
                </a:solidFill>
                <a:latin typeface="Work Sans"/>
              </a:rPr>
              <a:t>Low effort</a:t>
            </a:r>
          </a:p>
        </p:txBody>
      </p:sp>
      <p:sp>
        <p:nvSpPr>
          <p:cNvPr id="44" name="TextBox 43"/>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45" name="TextBox 44"/>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329184" y="329184"/>
            <a:ext cx="11533327" cy="6199632"/>
          </a:xfrm>
          <a:prstGeom prst="roundRect">
            <a:avLst>
              <a:gd name="adj" fmla="val 5014"/>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41248" y="914400"/>
            <a:ext cx="9144000" cy="256032"/>
          </a:xfrm>
          <a:prstGeom prst="rect">
            <a:avLst/>
          </a:prstGeom>
          <a:noFill/>
        </p:spPr>
        <p:txBody>
          <a:bodyPr wrap="square" lIns="0" rIns="0" tIns="0" bIns="0" anchor="t">
            <a:noAutofit/>
          </a:bodyPr>
          <a:lstStyle/>
          <a:p>
            <a:pPr algn="l"/>
            <a:r>
              <a:rPr sz="1200" b="1" i="0">
                <a:solidFill>
                  <a:srgbClr val="0E7C66"/>
                </a:solidFill>
                <a:latin typeface="Work Sans"/>
              </a:rPr>
              <a:t>AI referrals in one line</a:t>
            </a:r>
          </a:p>
        </p:txBody>
      </p:sp>
      <p:sp>
        <p:nvSpPr>
          <p:cNvPr id="4" name="TextBox 3"/>
          <p:cNvSpPr txBox="1"/>
          <p:nvPr/>
        </p:nvSpPr>
        <p:spPr>
          <a:xfrm>
            <a:off x="841248" y="1207008"/>
            <a:ext cx="10509199" cy="1227328"/>
          </a:xfrm>
          <a:prstGeom prst="rect">
            <a:avLst/>
          </a:prstGeom>
          <a:noFill/>
        </p:spPr>
        <p:txBody>
          <a:bodyPr wrap="square" lIns="0" rIns="0" tIns="0" bIns="0" anchor="t">
            <a:noAutofit/>
          </a:bodyPr>
          <a:lstStyle/>
          <a:p>
            <a:pPr algn="l">
              <a:lnSpc>
                <a:spcPct val="102000"/>
              </a:lnSpc>
            </a:pPr>
            <a:r>
              <a:rPr sz="4000" b="0" i="0">
                <a:solidFill>
                  <a:srgbClr val="141821"/>
                </a:solidFill>
                <a:latin typeface="Rubik"/>
              </a:rPr>
              <a:t>Next: put clear answers on </a:t>
            </a:r>
            <a:r>
              <a:rPr sz="4000" b="1" i="0">
                <a:solidFill>
                  <a:srgbClr val="0E7C66"/>
                </a:solidFill>
                <a:latin typeface="Rubik"/>
              </a:rPr>
              <a:t>your home page</a:t>
            </a:r>
            <a:r>
              <a:rPr sz="4000" b="0" i="0">
                <a:solidFill>
                  <a:srgbClr val="141821"/>
                </a:solidFill>
                <a:latin typeface="Rubik"/>
              </a:rPr>
              <a:t>. It took 17 of your AI leads.</a:t>
            </a:r>
          </a:p>
        </p:txBody>
      </p:sp>
      <p:cxnSp>
        <p:nvCxnSpPr>
          <p:cNvPr id="5" name="Connector 4"/>
          <p:cNvCxnSpPr/>
          <p:nvPr/>
        </p:nvCxnSpPr>
        <p:spPr>
          <a:xfrm>
            <a:off x="841248"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84124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AI leads</a:t>
            </a:r>
          </a:p>
        </p:txBody>
      </p:sp>
      <p:sp>
        <p:nvSpPr>
          <p:cNvPr id="7" name="TextBox 6"/>
          <p:cNvSpPr txBox="1"/>
          <p:nvPr/>
        </p:nvSpPr>
        <p:spPr>
          <a:xfrm>
            <a:off x="84124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60</a:t>
            </a:r>
          </a:p>
        </p:txBody>
      </p:sp>
      <p:cxnSp>
        <p:nvCxnSpPr>
          <p:cNvPr id="8" name="Connector 7"/>
          <p:cNvCxnSpPr/>
          <p:nvPr/>
        </p:nvCxnSpPr>
        <p:spPr>
          <a:xfrm>
            <a:off x="3525698"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52569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Share of leads</a:t>
            </a:r>
          </a:p>
        </p:txBody>
      </p:sp>
      <p:sp>
        <p:nvSpPr>
          <p:cNvPr id="10" name="TextBox 9"/>
          <p:cNvSpPr txBox="1"/>
          <p:nvPr/>
        </p:nvSpPr>
        <p:spPr>
          <a:xfrm>
            <a:off x="352569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5.4%</a:t>
            </a:r>
          </a:p>
        </p:txBody>
      </p:sp>
      <p:cxnSp>
        <p:nvCxnSpPr>
          <p:cNvPr id="11" name="Connector 10"/>
          <p:cNvCxnSpPr/>
          <p:nvPr/>
        </p:nvCxnSpPr>
        <p:spPr>
          <a:xfrm>
            <a:off x="6210148" y="2845816"/>
            <a:ext cx="2455849"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21014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Top assistant</a:t>
            </a:r>
          </a:p>
        </p:txBody>
      </p:sp>
      <p:sp>
        <p:nvSpPr>
          <p:cNvPr id="13" name="TextBox 12"/>
          <p:cNvSpPr txBox="1"/>
          <p:nvPr/>
        </p:nvSpPr>
        <p:spPr>
          <a:xfrm>
            <a:off x="621014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ChatGPT</a:t>
            </a:r>
          </a:p>
        </p:txBody>
      </p:sp>
      <p:cxnSp>
        <p:nvCxnSpPr>
          <p:cNvPr id="14" name="Connector 13"/>
          <p:cNvCxnSpPr/>
          <p:nvPr/>
        </p:nvCxnSpPr>
        <p:spPr>
          <a:xfrm>
            <a:off x="8894597"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8894597"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AI-started journeys</a:t>
            </a:r>
          </a:p>
        </p:txBody>
      </p:sp>
      <p:sp>
        <p:nvSpPr>
          <p:cNvPr id="16" name="TextBox 15"/>
          <p:cNvSpPr txBox="1"/>
          <p:nvPr/>
        </p:nvSpPr>
        <p:spPr>
          <a:xfrm>
            <a:off x="8894597"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78</a:t>
            </a:r>
          </a:p>
        </p:txBody>
      </p:sp>
      <p:sp>
        <p:nvSpPr>
          <p:cNvPr id="17" name="Oval 16"/>
          <p:cNvSpPr/>
          <p:nvPr/>
        </p:nvSpPr>
        <p:spPr>
          <a:xfrm>
            <a:off x="850392" y="4162552"/>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9848" y="4080256"/>
            <a:ext cx="10234879" cy="292608"/>
          </a:xfrm>
          <a:prstGeom prst="rect">
            <a:avLst/>
          </a:prstGeom>
          <a:noFill/>
        </p:spPr>
        <p:txBody>
          <a:bodyPr wrap="square" lIns="0" rIns="0" tIns="0" bIns="0" anchor="t">
            <a:noAutofit/>
          </a:bodyPr>
          <a:lstStyle/>
          <a:p>
            <a:pPr algn="l"/>
            <a:r>
              <a:rPr sz="1400" b="0" i="0">
                <a:solidFill>
                  <a:srgbClr val="4C5464"/>
                </a:solidFill>
                <a:latin typeface="Work Sans"/>
              </a:rPr>
              <a:t>60 AI leads against 42 in August.</a:t>
            </a:r>
          </a:p>
        </p:txBody>
      </p:sp>
      <p:sp>
        <p:nvSpPr>
          <p:cNvPr id="19" name="Oval 18"/>
          <p:cNvSpPr/>
          <p:nvPr/>
        </p:nvSpPr>
        <p:spPr>
          <a:xfrm>
            <a:off x="850392" y="4510024"/>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69848" y="4427728"/>
            <a:ext cx="10234879" cy="292608"/>
          </a:xfrm>
          <a:prstGeom prst="rect">
            <a:avLst/>
          </a:prstGeom>
          <a:noFill/>
        </p:spPr>
        <p:txBody>
          <a:bodyPr wrap="square" lIns="0" rIns="0" tIns="0" bIns="0" anchor="t">
            <a:noAutofit/>
          </a:bodyPr>
          <a:lstStyle/>
          <a:p>
            <a:pPr algn="l"/>
            <a:r>
              <a:rPr sz="1400" b="0" i="0">
                <a:solidFill>
                  <a:srgbClr val="4C5464"/>
                </a:solidFill>
                <a:latin typeface="Work Sans"/>
              </a:rPr>
              <a:t>ChatGPT sent the most: 33 leads.</a:t>
            </a:r>
          </a:p>
        </p:txBody>
      </p:sp>
      <p:sp>
        <p:nvSpPr>
          <p:cNvPr id="21" name="Oval 20"/>
          <p:cNvSpPr/>
          <p:nvPr/>
        </p:nvSpPr>
        <p:spPr>
          <a:xfrm>
            <a:off x="850392" y="4857496"/>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69848" y="4775200"/>
            <a:ext cx="10234879" cy="292608"/>
          </a:xfrm>
          <a:prstGeom prst="rect">
            <a:avLst/>
          </a:prstGeom>
          <a:noFill/>
        </p:spPr>
        <p:txBody>
          <a:bodyPr wrap="square" lIns="0" rIns="0" tIns="0" bIns="0" anchor="t">
            <a:noAutofit/>
          </a:bodyPr>
          <a:lstStyle/>
          <a:p>
            <a:pPr algn="l"/>
            <a:r>
              <a:rPr sz="1400" b="0" i="0">
                <a:solidFill>
                  <a:srgbClr val="4C5464"/>
                </a:solidFill>
                <a:latin typeface="Work Sans"/>
              </a:rPr>
              <a:t>Top page: your home page, with 17 AI leads.</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Method</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How we built this report</a:t>
            </a:r>
          </a:p>
        </p:txBody>
      </p:sp>
      <p:sp>
        <p:nvSpPr>
          <p:cNvPr id="4" name="TextBox 3"/>
          <p:cNvSpPr txBox="1"/>
          <p:nvPr/>
        </p:nvSpPr>
        <p:spPr>
          <a:xfrm>
            <a:off x="566928" y="1566672"/>
            <a:ext cx="9601200" cy="4760976"/>
          </a:xfrm>
          <a:prstGeom prst="rect">
            <a:avLst/>
          </a:prstGeom>
          <a:noFill/>
        </p:spPr>
        <p:txBody>
          <a:bodyPr wrap="square" lIns="0" rIns="0" tIns="0" bIns="0" anchor="t">
            <a:noAutofit/>
          </a:bodyPr>
          <a:lstStyle/>
          <a:p>
            <a:pPr algn="l">
              <a:lnSpc>
                <a:spcPct val="120000"/>
              </a:lnSpc>
            </a:pPr>
            <a:r>
              <a:rPr sz="1300" b="0" i="0">
                <a:solidFill>
                  <a:srgbClr val="4C5464"/>
                </a:solidFill>
                <a:latin typeface="Work Sans"/>
              </a:rPr>
              <a:t>•  AI leads: the converting visit came from an AI assistant (ChatGPT, Claude, Copilot, Gemini, Perplexity), read from UTM Grabber Premium's organic source and referrer domain fields and from utm_source tags such as chatgpt.com.</a:t>
            </a:r>
          </a:p>
          <a:p>
            <a:pPr algn="l">
              <a:lnSpc>
                <a:spcPct val="120000"/>
              </a:lnSpc>
              <a:spcBef>
                <a:spcPts val="715"/>
              </a:spcBef>
            </a:pPr>
            <a:r>
              <a:rPr sz="1300" b="0" i="0">
                <a:solidFill>
                  <a:srgbClr val="4C5464"/>
                </a:solidFill>
                <a:latin typeface="Work Sans"/>
              </a:rPr>
              <a:t>•  Found through: organic source (60).</a:t>
            </a:r>
          </a:p>
          <a:p>
            <a:pPr algn="l">
              <a:lnSpc>
                <a:spcPct val="120000"/>
              </a:lnSpc>
              <a:spcBef>
                <a:spcPts val="715"/>
              </a:spcBef>
            </a:pPr>
            <a:r>
              <a:rPr sz="1300" b="0" i="0">
                <a:solidFill>
                  <a:srgbClr val="4C5464"/>
                </a:solidFill>
                <a:latin typeface="Work Sans"/>
              </a:rPr>
              <a:t>•  Share of organic: AI leads divided by the 210 leads whose last touch was unpaid search or an AI assistant.</a:t>
            </a:r>
          </a:p>
          <a:p>
            <a:pPr algn="l">
              <a:lnSpc>
                <a:spcPct val="120000"/>
              </a:lnSpc>
              <a:spcBef>
                <a:spcPts val="715"/>
              </a:spcBef>
            </a:pPr>
            <a:r>
              <a:rPr sz="1300" b="0" i="0">
                <a:solidFill>
                  <a:srgbClr val="4C5464"/>
                </a:solidFill>
                <a:latin typeface="Work Sans"/>
              </a:rPr>
              <a:t>•  AI-started journeys: the first visit (UTM Grabber Premium's first-touch fields) came from an AI assistant and the lead converted later through another channel.</a:t>
            </a:r>
          </a:p>
          <a:p>
            <a:pPr algn="l">
              <a:lnSpc>
                <a:spcPct val="120000"/>
              </a:lnSpc>
              <a:spcBef>
                <a:spcPts val="715"/>
              </a:spcBef>
            </a:pPr>
            <a:r>
              <a:rPr sz="1300" b="0" i="0">
                <a:solidFill>
                  <a:srgbClr val="4C5464"/>
                </a:solidFill>
                <a:latin typeface="Work Sans"/>
              </a:rPr>
              <a:t>•  Customers and revenue come from 93 CRM deals matched to these leads by email (each person counted once); open deals don't count yet.</a:t>
            </a:r>
          </a:p>
          <a:p>
            <a:pPr algn="l">
              <a:lnSpc>
                <a:spcPct val="120000"/>
              </a:lnSpc>
              <a:spcBef>
                <a:spcPts val="715"/>
              </a:spcBef>
            </a:pPr>
            <a:r>
              <a:rPr sz="1300" b="0" i="0">
                <a:solidFill>
                  <a:srgbClr val="4C5464"/>
                </a:solidFill>
                <a:latin typeface="Work Sans"/>
              </a:rPr>
              <a:t>•  Some assistant apps pass no referrer, so their visits look direct. Treat these counts as a floor.</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Leads from AI assistants,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