
<file path=[Content_Types].xml><?xml version="1.0" encoding="utf-8"?>
<Types xmlns="http://schemas.openxmlformats.org/package/2006/content-types">
  <Default Extension="fntdata" ContentType="application/x-fontdata"/>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embeddedFontLst>
    <p:embeddedFont>
      <p:font typeface="IBM Plex Sans" charset="0"/>
      <p:regular r:id="rId16"/>
      <p:bold r:id="rId17"/>
    </p:embeddedFont>
    <p:embeddedFont>
      <p:font typeface="IBM Plex Sans Condensed" charset="0"/>
      <p:regular r:id="rId18"/>
      <p:bold r:id="rId19"/>
    </p:embeddedFont>
    <p:embeddedFont>
      <p:font typeface="IBM Plex Mono" charset="0"/>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 Id="rId19" Type="http://schemas.openxmlformats.org/officeDocument/2006/relationships/font" Target="fonts/font4.fntdata"/><Relationship Id="rId20" Type="http://schemas.openxmlformats.org/officeDocument/2006/relationships/font" Target="fonts/font5.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Value</c:v>
                </c:pt>
              </c:strCache>
            </c:strRef>
          </c:tx>
          <c:spPr>
            <a:ln w="28575">
              <a:solidFill>
                <a:srgbClr val="007D66"/>
              </a:solidFill>
            </a:ln>
          </c:spPr>
          <c:marker>
            <c:symbol val="none"/>
          </c:marker>
          <c:dPt>
            <c:idx val="25"/>
            <c:marker>
              <c:symbol val="circle"/>
              <c:size val="7"/>
              <c:spPr>
                <a:solidFill>
                  <a:srgbClr val="007D66"/>
                </a:solidFill>
                <a:ln>
                  <a:solidFill>
                    <a:srgbClr val="FFFFFF"/>
                  </a:solidFill>
                </a:ln>
              </c:spPr>
            </c:marker>
          </c:dPt>
          <c:dLbls>
            <c:dLbl>
              <c:idx val="25"/>
              <c:tx>
                <c:rich>
                  <a:bodyPr/>
                  <a:lstStyle/>
                  <a:p>
                    <a:r>
                      <a:rPr sz="1050" b="1" i="0">
                        <a:solidFill>
                          <a:srgbClr val="10161F"/>
                        </a:solidFill>
                        <a:latin typeface="IBM Plex Sans"/>
                      </a:rPr>
                      <a:t>10</a:t>
                    </a:r>
                  </a:p>
                </c:rich>
              </c:tx>
              <c:dLblPos val="t"/>
              <c:showLegendKey val="0"/>
              <c:showVal val="1"/>
              <c:showCatName val="0"/>
              <c:showSerName val="0"/>
              <c:showPercent val="0"/>
              <c:showBubbleSize val="0"/>
            </c:dLbl>
            <c:showLegendKey val="0"/>
            <c:showVal val="0"/>
            <c:showCatName val="0"/>
            <c:showSerName val="0"/>
            <c:showPercent val="0"/>
            <c:showBubbleSize val="0"/>
            <c:showLeaderLines val="1"/>
          </c:dLbls>
          <c:cat>
            <c:strRef>
              <c:f>Sheet1!$A$2:$A$27</c:f>
              <c:strCache>
                <c:ptCount val="26"/>
                <c:pt idx="0">
                  <c:v>Apr 2</c:v>
                </c:pt>
                <c:pt idx="1">
                  <c:v>Apr 9</c:v>
                </c:pt>
                <c:pt idx="2">
                  <c:v>Apr 16</c:v>
                </c:pt>
                <c:pt idx="3">
                  <c:v>Apr 23</c:v>
                </c:pt>
                <c:pt idx="4">
                  <c:v>Apr 30</c:v>
                </c:pt>
                <c:pt idx="5">
                  <c:v>May 7</c:v>
                </c:pt>
                <c:pt idx="6">
                  <c:v>May 14</c:v>
                </c:pt>
                <c:pt idx="7">
                  <c:v>May 21</c:v>
                </c:pt>
                <c:pt idx="8">
                  <c:v>May 28</c:v>
                </c:pt>
                <c:pt idx="9">
                  <c:v>Jun 4</c:v>
                </c:pt>
                <c:pt idx="10">
                  <c:v>Jun 11</c:v>
                </c:pt>
                <c:pt idx="11">
                  <c:v>Jun 18</c:v>
                </c:pt>
                <c:pt idx="12">
                  <c:v>Jun 25</c:v>
                </c:pt>
                <c:pt idx="13">
                  <c:v>Jul 2</c:v>
                </c:pt>
                <c:pt idx="14">
                  <c:v>Jul 9</c:v>
                </c:pt>
                <c:pt idx="15">
                  <c:v>Jul 16</c:v>
                </c:pt>
                <c:pt idx="16">
                  <c:v>Jul 23</c:v>
                </c:pt>
                <c:pt idx="17">
                  <c:v>Jul 30</c:v>
                </c:pt>
                <c:pt idx="18">
                  <c:v>Aug 6</c:v>
                </c:pt>
                <c:pt idx="19">
                  <c:v>Aug 13</c:v>
                </c:pt>
                <c:pt idx="20">
                  <c:v>Aug 20</c:v>
                </c:pt>
                <c:pt idx="21">
                  <c:v>Aug 27</c:v>
                </c:pt>
                <c:pt idx="22">
                  <c:v>Sep 3</c:v>
                </c:pt>
                <c:pt idx="23">
                  <c:v>Sep 10</c:v>
                </c:pt>
                <c:pt idx="24">
                  <c:v>Sep 17</c:v>
                </c:pt>
                <c:pt idx="25">
                  <c:v>Sep 24</c:v>
                </c:pt>
              </c:strCache>
            </c:strRef>
          </c:cat>
          <c:val>
            <c:numRef>
              <c:f>Sheet1!$B$2:$B$27</c:f>
              <c:numCache>
                <c:formatCode>General</c:formatCode>
                <c:ptCount val="26"/>
                <c:pt idx="0">
                  <c:v>6.0</c:v>
                </c:pt>
                <c:pt idx="1">
                  <c:v>2.0</c:v>
                </c:pt>
                <c:pt idx="2">
                  <c:v>5.0</c:v>
                </c:pt>
                <c:pt idx="3">
                  <c:v>3.0</c:v>
                </c:pt>
                <c:pt idx="4">
                  <c:v>2.0</c:v>
                </c:pt>
                <c:pt idx="5">
                  <c:v>5.0</c:v>
                </c:pt>
                <c:pt idx="6">
                  <c:v>7.0</c:v>
                </c:pt>
                <c:pt idx="7">
                  <c:v>6.0</c:v>
                </c:pt>
                <c:pt idx="8">
                  <c:v>6.0</c:v>
                </c:pt>
                <c:pt idx="9">
                  <c:v>8.0</c:v>
                </c:pt>
                <c:pt idx="10">
                  <c:v>4.0</c:v>
                </c:pt>
                <c:pt idx="11">
                  <c:v>7.0</c:v>
                </c:pt>
                <c:pt idx="12">
                  <c:v>6.0</c:v>
                </c:pt>
                <c:pt idx="13">
                  <c:v>6.0</c:v>
                </c:pt>
                <c:pt idx="14">
                  <c:v>7.0</c:v>
                </c:pt>
                <c:pt idx="15">
                  <c:v>9.0</c:v>
                </c:pt>
                <c:pt idx="16">
                  <c:v>6.0</c:v>
                </c:pt>
                <c:pt idx="17">
                  <c:v>9.0</c:v>
                </c:pt>
                <c:pt idx="18">
                  <c:v>10.0</c:v>
                </c:pt>
                <c:pt idx="19">
                  <c:v>6.0</c:v>
                </c:pt>
                <c:pt idx="20">
                  <c:v>9.0</c:v>
                </c:pt>
                <c:pt idx="21">
                  <c:v>15.0</c:v>
                </c:pt>
                <c:pt idx="22">
                  <c:v>11.0</c:v>
                </c:pt>
                <c:pt idx="23">
                  <c:v>14.0</c:v>
                </c:pt>
                <c:pt idx="24">
                  <c:v>21.0</c:v>
                </c:pt>
                <c:pt idx="25">
                  <c:v>10.0</c:v>
                </c:pt>
              </c:numCache>
            </c:numRef>
          </c:val>
          <c:smooth val="0"/>
        </c:ser>
        <c:marker val="1"/>
        <c:smooth val="0"/>
        <c:axId val="2118791784"/>
        <c:axId val="2140495176"/>
      </c:lineChart>
      <c:catAx>
        <c:axId val="2118791784"/>
        <c:scaling>
          <c:orientation val="minMax"/>
        </c:scaling>
        <c:delete val="0"/>
        <c:axPos val="b"/>
        <c:majorTickMark val="none"/>
        <c:minorTickMark val="none"/>
        <c:tickLblPos val="nextTo"/>
        <c:spPr>
          <a:ln w="9525">
            <a:solidFill>
              <a:srgbClr val="C3CAD4"/>
            </a:solidFill>
          </a:ln>
        </c:spPr>
        <c:txPr>
          <a:bodyPr/>
          <a:lstStyle/>
          <a:p>
            <a:pPr>
              <a:defRPr sz="1000" b="0" i="0">
                <a:solidFill>
                  <a:srgbClr val="6E7887"/>
                </a:solidFill>
                <a:latin typeface="IBM Plex Sans Condensed"/>
              </a:defRPr>
            </a:pPr>
          </a:p>
        </c:txPr>
        <c:crossAx val="2140495176"/>
        <c:crosses val="autoZero"/>
        <c:auto val="1"/>
        <c:lblAlgn val="ctr"/>
        <c:lblOffset val="100"/>
        <c:tickLblSkip val="4"/>
        <c:tickMarkSkip val="4"/>
        <c:noMultiLvlLbl val="0"/>
      </c:catAx>
      <c:valAx>
        <c:axId val="2140495176"/>
        <c:scaling/>
        <c:delete val="0"/>
        <c:axPos val="l"/>
        <c:majorGridlines>
          <c:spPr>
            <a:ln w="9525">
              <a:solidFill>
                <a:srgbClr val="EDF0F4"/>
              </a:solidFill>
            </a:ln>
          </c:spPr>
        </c:majorGridlines>
        <c:numFmt formatCode="#,##0" sourceLinked="0"/>
        <c:majorTickMark val="none"/>
        <c:minorTickMark val="none"/>
        <c:tickLblPos val="nextTo"/>
        <c:spPr>
          <a:ln>
            <a:noFill/>
          </a:ln>
        </c:spPr>
        <c:txPr>
          <a:bodyPr/>
          <a:lstStyle/>
          <a:p>
            <a:pPr>
              <a:defRPr sz="1000" b="0" i="0">
                <a:solidFill>
                  <a:srgbClr val="6E7887"/>
                </a:solidFill>
                <a:latin typeface="IBM Plex Sans Condensed"/>
              </a:defRPr>
            </a:pPr>
          </a:p>
        </c:txPr>
        <c:crossAx val="2118791784"/>
        <c:crosses val="autoZero"/>
      </c:valAx>
      <c:spPr>
        <a:noFill/>
        <a:ln>
          <a:noFill/>
        </a:ln>
      </c:spPr>
    </c:plotArea>
    <c:plotVisOnly val="1"/>
    <c:dispBlanksAs val="gap"/>
    <c:showDLblsOverMax val="0"/>
  </c:chart>
  <c:spPr>
    <a:noFill/>
    <a:ln>
      <a:noFill/>
    </a:ln>
  </c:spPr>
  <c:txPr>
    <a:bodyPr/>
    <a:lstStyle/>
    <a:p>
      <a:pPr>
        <a:defRPr sz="1050" b="0" i="0">
          <a:solidFill>
            <a:srgbClr val="6E7887"/>
          </a:solidFill>
          <a:latin typeface="IBM Plex Sans Condensed"/>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Rectangle 1"/>
          <p:cNvSpPr/>
          <p:nvPr/>
        </p:nvSpPr>
        <p:spPr>
          <a:xfrm>
            <a:off x="0" y="0"/>
            <a:ext cx="12191695" cy="82296"/>
          </a:xfrm>
          <a:prstGeom prst="rect">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66928" y="365760"/>
            <a:ext cx="6400800" cy="292608"/>
          </a:xfrm>
          <a:prstGeom prst="rect">
            <a:avLst/>
          </a:prstGeom>
          <a:noFill/>
        </p:spPr>
        <p:txBody>
          <a:bodyPr wrap="square" lIns="0" rIns="0" tIns="0" bIns="0" anchor="t">
            <a:noAutofit/>
          </a:bodyPr>
          <a:lstStyle/>
          <a:p>
            <a:pPr algn="l"/>
            <a:r>
              <a:rPr sz="1300" b="1" i="0">
                <a:solidFill>
                  <a:srgbClr val="10161F"/>
                </a:solidFill>
                <a:latin typeface="IBM Plex Sans"/>
              </a:rPr>
              <a:t>Northwind Dental</a:t>
            </a:r>
          </a:p>
        </p:txBody>
      </p:sp>
      <p:sp>
        <p:nvSpPr>
          <p:cNvPr id="4" name="TextBox 3"/>
          <p:cNvSpPr txBox="1"/>
          <p:nvPr/>
        </p:nvSpPr>
        <p:spPr>
          <a:xfrm>
            <a:off x="566928" y="1554480"/>
            <a:ext cx="8229600" cy="274320"/>
          </a:xfrm>
          <a:prstGeom prst="rect">
            <a:avLst/>
          </a:prstGeom>
          <a:noFill/>
        </p:spPr>
        <p:txBody>
          <a:bodyPr wrap="square" lIns="0" rIns="0" tIns="0" bIns="0" anchor="t">
            <a:noAutofit/>
          </a:bodyPr>
          <a:lstStyle/>
          <a:p>
            <a:pPr algn="l"/>
            <a:r>
              <a:rPr sz="1300" b="1" i="0">
                <a:solidFill>
                  <a:srgbClr val="0E7C66"/>
                </a:solidFill>
                <a:latin typeface="IBM Plex Sans Condensed"/>
              </a:rPr>
              <a:t>Leads from AI assistants</a:t>
            </a:r>
          </a:p>
        </p:txBody>
      </p:sp>
      <p:sp>
        <p:nvSpPr>
          <p:cNvPr id="5" name="TextBox 4"/>
          <p:cNvSpPr txBox="1"/>
          <p:nvPr/>
        </p:nvSpPr>
        <p:spPr>
          <a:xfrm>
            <a:off x="2635517" y="1554480"/>
            <a:ext cx="4572000" cy="274320"/>
          </a:xfrm>
          <a:prstGeom prst="rect">
            <a:avLst/>
          </a:prstGeom>
          <a:noFill/>
        </p:spPr>
        <p:txBody>
          <a:bodyPr wrap="square" lIns="0" rIns="0" tIns="0" bIns="0" anchor="t">
            <a:noAutofit/>
          </a:bodyPr>
          <a:lstStyle/>
          <a:p>
            <a:pPr algn="l"/>
            <a:r>
              <a:rPr sz="1300" b="0" i="0">
                <a:solidFill>
                  <a:srgbClr val="475262"/>
                </a:solidFill>
                <a:latin typeface="IBM Plex Sans Condensed"/>
              </a:rPr>
              <a:t>September 2026</a:t>
            </a:r>
          </a:p>
        </p:txBody>
      </p:sp>
      <p:sp>
        <p:nvSpPr>
          <p:cNvPr id="6" name="TextBox 5"/>
          <p:cNvSpPr txBox="1"/>
          <p:nvPr/>
        </p:nvSpPr>
        <p:spPr>
          <a:xfrm>
            <a:off x="566928" y="1938528"/>
            <a:ext cx="10789920" cy="1328928"/>
          </a:xfrm>
          <a:prstGeom prst="rect">
            <a:avLst/>
          </a:prstGeom>
          <a:noFill/>
        </p:spPr>
        <p:txBody>
          <a:bodyPr wrap="square" lIns="0" rIns="0" tIns="0" bIns="0" anchor="t">
            <a:noAutofit/>
          </a:bodyPr>
          <a:lstStyle/>
          <a:p>
            <a:pPr algn="l">
              <a:lnSpc>
                <a:spcPct val="102000"/>
              </a:lnSpc>
            </a:pPr>
            <a:r>
              <a:rPr sz="4000" b="1" i="0">
                <a:solidFill>
                  <a:srgbClr val="10161F"/>
                </a:solidFill>
                <a:latin typeface="IBM Plex Sans"/>
              </a:rPr>
              <a:t>AI assistants</a:t>
            </a:r>
            <a:r>
              <a:rPr sz="4000" b="1" i="0">
                <a:solidFill>
                  <a:srgbClr val="10161F"/>
                </a:solidFill>
                <a:latin typeface="IBM Plex Sans"/>
              </a:rPr>
              <a:t> sent 60 leads, 43% more than August.</a:t>
            </a:r>
          </a:p>
        </p:txBody>
      </p:sp>
      <p:sp>
        <p:nvSpPr>
          <p:cNvPr id="7" name="TextBox 6"/>
          <p:cNvSpPr txBox="1"/>
          <p:nvPr/>
        </p:nvSpPr>
        <p:spPr>
          <a:xfrm>
            <a:off x="566928" y="3377184"/>
            <a:ext cx="9601200" cy="731520"/>
          </a:xfrm>
          <a:prstGeom prst="rect">
            <a:avLst/>
          </a:prstGeom>
          <a:noFill/>
        </p:spPr>
        <p:txBody>
          <a:bodyPr wrap="square" lIns="0" rIns="0" tIns="0" bIns="0" anchor="t">
            <a:noAutofit/>
          </a:bodyPr>
          <a:lstStyle/>
          <a:p>
            <a:pPr algn="l">
              <a:lnSpc>
                <a:spcPct val="115000"/>
              </a:lnSpc>
            </a:pPr>
            <a:r>
              <a:rPr sz="1400" b="0" i="0">
                <a:solidFill>
                  <a:srgbClr val="475262"/>
                </a:solidFill>
                <a:latin typeface="IBM Plex Sans"/>
              </a:rPr>
              <a:t>ChatGPT sent 33 of them. AI assistants also started 78 more journeys that converted through another channel.</a:t>
            </a:r>
          </a:p>
        </p:txBody>
      </p:sp>
      <p:cxnSp>
        <p:nvCxnSpPr>
          <p:cNvPr id="8" name="Connector 7"/>
          <p:cNvCxnSpPr/>
          <p:nvPr/>
        </p:nvCxnSpPr>
        <p:spPr>
          <a:xfrm>
            <a:off x="566928" y="5394960"/>
            <a:ext cx="11057839" cy="0"/>
          </a:xfrm>
          <a:prstGeom prst="line">
            <a:avLst/>
          </a:prstGeom>
          <a:ln w="9525">
            <a:solidFill>
              <a:srgbClr val="DCE1E8"/>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566928" y="5559552"/>
            <a:ext cx="1836420" cy="274320"/>
          </a:xfrm>
          <a:prstGeom prst="rect">
            <a:avLst/>
          </a:prstGeom>
          <a:noFill/>
        </p:spPr>
        <p:txBody>
          <a:bodyPr wrap="square" lIns="0" rIns="0" tIns="0" bIns="0" anchor="t">
            <a:noAutofit/>
          </a:bodyPr>
          <a:lstStyle/>
          <a:p>
            <a:pPr algn="l"/>
            <a:r>
              <a:rPr sz="1200" b="0" i="0">
                <a:solidFill>
                  <a:srgbClr val="475262"/>
                </a:solidFill>
                <a:latin typeface="IBM Plex Sans"/>
              </a:rPr>
              <a:t>northwinddental.com</a:t>
            </a:r>
          </a:p>
        </p:txBody>
      </p:sp>
      <p:sp>
        <p:nvSpPr>
          <p:cNvPr id="10" name="TextBox 9"/>
          <p:cNvSpPr txBox="1"/>
          <p:nvPr/>
        </p:nvSpPr>
        <p:spPr>
          <a:xfrm>
            <a:off x="2403348" y="5559552"/>
            <a:ext cx="1320800" cy="274320"/>
          </a:xfrm>
          <a:prstGeom prst="rect">
            <a:avLst/>
          </a:prstGeom>
          <a:noFill/>
        </p:spPr>
        <p:txBody>
          <a:bodyPr wrap="square" lIns="0" rIns="0" tIns="0" bIns="0" anchor="t">
            <a:noAutofit/>
          </a:bodyPr>
          <a:lstStyle/>
          <a:p>
            <a:pPr algn="l"/>
            <a:r>
              <a:rPr sz="1200" b="0" i="0">
                <a:solidFill>
                  <a:srgbClr val="475262"/>
                </a:solidFill>
                <a:latin typeface="IBM Plex Sans"/>
              </a:rPr>
              <a:t>Gravity Forms</a:t>
            </a:r>
          </a:p>
        </p:txBody>
      </p:sp>
      <p:sp>
        <p:nvSpPr>
          <p:cNvPr id="11" name="TextBox 10"/>
          <p:cNvSpPr txBox="1"/>
          <p:nvPr/>
        </p:nvSpPr>
        <p:spPr>
          <a:xfrm>
            <a:off x="3724148" y="5559552"/>
            <a:ext cx="1666240" cy="274320"/>
          </a:xfrm>
          <a:prstGeom prst="rect">
            <a:avLst/>
          </a:prstGeom>
          <a:noFill/>
        </p:spPr>
        <p:txBody>
          <a:bodyPr wrap="square" lIns="0" rIns="0" tIns="0" bIns="0" anchor="t">
            <a:noAutofit/>
          </a:bodyPr>
          <a:lstStyle/>
          <a:p>
            <a:pPr algn="l"/>
            <a:r>
              <a:rPr sz="1200" b="0" i="0">
                <a:solidFill>
                  <a:srgbClr val="475262"/>
                </a:solidFill>
                <a:latin typeface="IBM Plex Sans"/>
              </a:rPr>
              <a:t>1,120 submissions</a:t>
            </a:r>
          </a:p>
        </p:txBody>
      </p:sp>
      <p:sp>
        <p:nvSpPr>
          <p:cNvPr id="12" name="TextBox 11"/>
          <p:cNvSpPr txBox="1"/>
          <p:nvPr/>
        </p:nvSpPr>
        <p:spPr>
          <a:xfrm>
            <a:off x="5390388" y="5559552"/>
            <a:ext cx="904240" cy="274320"/>
          </a:xfrm>
          <a:prstGeom prst="rect">
            <a:avLst/>
          </a:prstGeom>
          <a:noFill/>
        </p:spPr>
        <p:txBody>
          <a:bodyPr wrap="square" lIns="0" rIns="0" tIns="0" bIns="0" anchor="t">
            <a:noAutofit/>
          </a:bodyPr>
          <a:lstStyle/>
          <a:p>
            <a:pPr algn="l"/>
            <a:r>
              <a:rPr sz="1200" b="0" i="0">
                <a:solidFill>
                  <a:srgbClr val="475262"/>
                </a:solidFill>
                <a:latin typeface="IBM Plex Sans"/>
              </a:rPr>
              <a:t>30 days</a:t>
            </a:r>
          </a:p>
        </p:txBody>
      </p:sp>
      <p:sp>
        <p:nvSpPr>
          <p:cNvPr id="13" name="Rounded Rectangle 12"/>
          <p:cNvSpPr/>
          <p:nvPr/>
        </p:nvSpPr>
        <p:spPr>
          <a:xfrm>
            <a:off x="566928" y="5943600"/>
            <a:ext cx="2155698" cy="292608"/>
          </a:xfrm>
          <a:prstGeom prst="roundRect">
            <a:avLst>
              <a:gd name="adj" fmla="val 12500"/>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681228" y="6048756"/>
            <a:ext cx="82296" cy="82296"/>
          </a:xfrm>
          <a:prstGeom prst="ellipse">
            <a:avLst/>
          </a:prstGeom>
          <a:solidFill>
            <a:srgbClr val="0160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41248" y="5943600"/>
            <a:ext cx="1881378" cy="292608"/>
          </a:xfrm>
          <a:prstGeom prst="rect">
            <a:avLst/>
          </a:prstGeom>
          <a:noFill/>
        </p:spPr>
        <p:txBody>
          <a:bodyPr wrap="square" lIns="0" rIns="0" tIns="0" bIns="0" anchor="ctr">
            <a:noAutofit/>
          </a:bodyPr>
          <a:lstStyle/>
          <a:p>
            <a:pPr algn="l"/>
            <a:r>
              <a:rPr sz="1050" b="1" i="0">
                <a:solidFill>
                  <a:srgbClr val="10161F"/>
                </a:solidFill>
                <a:latin typeface="IBM Plex Sans"/>
              </a:rPr>
              <a:t>UTM Grabber</a:t>
            </a:r>
          </a:p>
        </p:txBody>
      </p:sp>
      <p:sp>
        <p:nvSpPr>
          <p:cNvPr id="16" name="TextBox 15"/>
          <p:cNvSpPr txBox="1"/>
          <p:nvPr/>
        </p:nvSpPr>
        <p:spPr>
          <a:xfrm>
            <a:off x="1761998" y="5943600"/>
            <a:ext cx="2155698" cy="292608"/>
          </a:xfrm>
          <a:prstGeom prst="rect">
            <a:avLst/>
          </a:prstGeom>
          <a:noFill/>
        </p:spPr>
        <p:txBody>
          <a:bodyPr wrap="square" lIns="0" rIns="0" tIns="0" bIns="0" anchor="ctr">
            <a:noAutofit/>
          </a:bodyPr>
          <a:lstStyle/>
          <a:p>
            <a:pPr algn="l"/>
            <a:r>
              <a:rPr sz="1050" b="0" i="0">
                <a:solidFill>
                  <a:srgbClr val="6E7887"/>
                </a:solidFill>
                <a:latin typeface="IBM Plex Sans"/>
              </a:rPr>
              <a:t>1,120 leads</a:t>
            </a:r>
          </a:p>
        </p:txBody>
      </p:sp>
      <p:sp>
        <p:nvSpPr>
          <p:cNvPr id="17" name="Rounded Rectangle 16"/>
          <p:cNvSpPr/>
          <p:nvPr/>
        </p:nvSpPr>
        <p:spPr>
          <a:xfrm>
            <a:off x="2814066" y="5943600"/>
            <a:ext cx="1495298" cy="292608"/>
          </a:xfrm>
          <a:prstGeom prst="roundRect">
            <a:avLst>
              <a:gd name="adj" fmla="val 12500"/>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2928366" y="6048756"/>
            <a:ext cx="82296" cy="82296"/>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088386" y="5943600"/>
            <a:ext cx="1220978" cy="292608"/>
          </a:xfrm>
          <a:prstGeom prst="rect">
            <a:avLst/>
          </a:prstGeom>
          <a:noFill/>
        </p:spPr>
        <p:txBody>
          <a:bodyPr wrap="square" lIns="0" rIns="0" tIns="0" bIns="0" anchor="ctr">
            <a:noAutofit/>
          </a:bodyPr>
          <a:lstStyle/>
          <a:p>
            <a:pPr algn="l"/>
            <a:r>
              <a:rPr sz="1050" b="1" i="0">
                <a:solidFill>
                  <a:srgbClr val="10161F"/>
                </a:solidFill>
                <a:latin typeface="IBM Plex Sans"/>
              </a:rPr>
              <a:t>CRM</a:t>
            </a:r>
          </a:p>
        </p:txBody>
      </p:sp>
      <p:sp>
        <p:nvSpPr>
          <p:cNvPr id="20" name="TextBox 19"/>
          <p:cNvSpPr txBox="1"/>
          <p:nvPr/>
        </p:nvSpPr>
        <p:spPr>
          <a:xfrm>
            <a:off x="3465576" y="5943600"/>
            <a:ext cx="1495298" cy="292608"/>
          </a:xfrm>
          <a:prstGeom prst="rect">
            <a:avLst/>
          </a:prstGeom>
          <a:noFill/>
        </p:spPr>
        <p:txBody>
          <a:bodyPr wrap="square" lIns="0" rIns="0" tIns="0" bIns="0" anchor="ctr">
            <a:noAutofit/>
          </a:bodyPr>
          <a:lstStyle/>
          <a:p>
            <a:pPr algn="l"/>
            <a:r>
              <a:rPr sz="1050" b="0" i="0">
                <a:solidFill>
                  <a:srgbClr val="6E7887"/>
                </a:solidFill>
                <a:latin typeface="IBM Plex Sans"/>
              </a:rPr>
              <a:t>519 deals</a:t>
            </a:r>
          </a:p>
        </p:txBody>
      </p:sp>
      <p:sp>
        <p:nvSpPr>
          <p:cNvPr id="21" name="Rounded Rectangle 20"/>
          <p:cNvSpPr/>
          <p:nvPr/>
        </p:nvSpPr>
        <p:spPr>
          <a:xfrm>
            <a:off x="4400804" y="5943600"/>
            <a:ext cx="2446528" cy="292608"/>
          </a:xfrm>
          <a:prstGeom prst="roundRect">
            <a:avLst>
              <a:gd name="adj" fmla="val 12500"/>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Oval 21"/>
          <p:cNvSpPr/>
          <p:nvPr/>
        </p:nvSpPr>
        <p:spPr>
          <a:xfrm>
            <a:off x="4515104" y="6048756"/>
            <a:ext cx="82296" cy="82296"/>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675124" y="5943600"/>
            <a:ext cx="2172208" cy="292608"/>
          </a:xfrm>
          <a:prstGeom prst="rect">
            <a:avLst/>
          </a:prstGeom>
          <a:noFill/>
        </p:spPr>
        <p:txBody>
          <a:bodyPr wrap="square" lIns="0" rIns="0" tIns="0" bIns="0" anchor="ctr">
            <a:noAutofit/>
          </a:bodyPr>
          <a:lstStyle/>
          <a:p>
            <a:pPr algn="l"/>
            <a:r>
              <a:rPr sz="1050" b="1" i="0">
                <a:solidFill>
                  <a:srgbClr val="10161F"/>
                </a:solidFill>
                <a:latin typeface="IBM Plex Sans"/>
              </a:rPr>
              <a:t>Sample data</a:t>
            </a:r>
          </a:p>
        </p:txBody>
      </p:sp>
      <p:sp>
        <p:nvSpPr>
          <p:cNvPr id="24" name="TextBox 23"/>
          <p:cNvSpPr txBox="1"/>
          <p:nvPr/>
        </p:nvSpPr>
        <p:spPr>
          <a:xfrm>
            <a:off x="5557774" y="5943600"/>
            <a:ext cx="2446528" cy="292608"/>
          </a:xfrm>
          <a:prstGeom prst="rect">
            <a:avLst/>
          </a:prstGeom>
          <a:noFill/>
        </p:spPr>
        <p:txBody>
          <a:bodyPr wrap="square" lIns="0" rIns="0" tIns="0" bIns="0" anchor="ctr">
            <a:noAutofit/>
          </a:bodyPr>
          <a:lstStyle/>
          <a:p>
            <a:pPr algn="l"/>
            <a:r>
              <a:rPr sz="1050" b="0" i="0">
                <a:solidFill>
                  <a:srgbClr val="6E7887"/>
                </a:solidFill>
                <a:latin typeface="IBM Plex Sans"/>
              </a:rPr>
              <a:t>fictional business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IBM Plex Sans"/>
              </a:rPr>
              <a:t>The takeaway</a:t>
            </a:r>
          </a:p>
        </p:txBody>
      </p:sp>
      <p:sp>
        <p:nvSpPr>
          <p:cNvPr id="3" name="TextBox 2"/>
          <p:cNvSpPr txBox="1"/>
          <p:nvPr/>
        </p:nvSpPr>
        <p:spPr>
          <a:xfrm>
            <a:off x="566928" y="713232"/>
            <a:ext cx="11057839" cy="451104"/>
          </a:xfrm>
          <a:prstGeom prst="rect">
            <a:avLst/>
          </a:prstGeom>
          <a:noFill/>
        </p:spPr>
        <p:txBody>
          <a:bodyPr wrap="square" lIns="0" rIns="0" tIns="0" bIns="0" anchor="t">
            <a:noAutofit/>
          </a:bodyPr>
          <a:lstStyle/>
          <a:p>
            <a:pPr algn="l">
              <a:lnSpc>
                <a:spcPct val="100000"/>
              </a:lnSpc>
            </a:pPr>
            <a:r>
              <a:rPr sz="2600" b="1" i="0">
                <a:solidFill>
                  <a:srgbClr val="10161F"/>
                </a:solidFill>
                <a:latin typeface="IBM Plex Sans"/>
              </a:rPr>
              <a:t>ChatGPT</a:t>
            </a:r>
            <a:r>
              <a:rPr sz="2600" b="1" i="0">
                <a:solidFill>
                  <a:srgbClr val="10161F"/>
                </a:solidFill>
                <a:latin typeface="IBM Plex Sans"/>
              </a:rPr>
              <a:t> sent 55% of your AI leads.</a:t>
            </a:r>
          </a:p>
        </p:txBody>
      </p:sp>
      <p:sp>
        <p:nvSpPr>
          <p:cNvPr id="4" name="Rounded Rectangle 3"/>
          <p:cNvSpPr/>
          <p:nvPr/>
        </p:nvSpPr>
        <p:spPr>
          <a:xfrm>
            <a:off x="566928" y="1383792"/>
            <a:ext cx="2641016" cy="2377440"/>
          </a:xfrm>
          <a:prstGeom prst="roundRect">
            <a:avLst>
              <a:gd name="adj" fmla="val 2307"/>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31520" y="1530096"/>
            <a:ext cx="2311832" cy="274320"/>
          </a:xfrm>
          <a:prstGeom prst="rect">
            <a:avLst/>
          </a:prstGeom>
          <a:noFill/>
        </p:spPr>
        <p:txBody>
          <a:bodyPr wrap="square" lIns="0" rIns="0" tIns="0" bIns="0" anchor="t">
            <a:noAutofit/>
          </a:bodyPr>
          <a:lstStyle/>
          <a:p>
            <a:pPr algn="l"/>
            <a:r>
              <a:rPr sz="1100" b="0" i="0">
                <a:solidFill>
                  <a:srgbClr val="475262"/>
                </a:solidFill>
                <a:latin typeface="IBM Plex Sans Condensed"/>
              </a:rPr>
              <a:t>AI leads</a:t>
            </a:r>
          </a:p>
        </p:txBody>
      </p:sp>
      <p:sp>
        <p:nvSpPr>
          <p:cNvPr id="6" name="TextBox 5"/>
          <p:cNvSpPr txBox="1"/>
          <p:nvPr/>
        </p:nvSpPr>
        <p:spPr>
          <a:xfrm>
            <a:off x="731520" y="1840992"/>
            <a:ext cx="2311832" cy="438150"/>
          </a:xfrm>
          <a:prstGeom prst="rect">
            <a:avLst/>
          </a:prstGeom>
          <a:noFill/>
        </p:spPr>
        <p:txBody>
          <a:bodyPr wrap="square" lIns="0" rIns="0" tIns="0" bIns="0" anchor="t">
            <a:noAutofit/>
          </a:bodyPr>
          <a:lstStyle/>
          <a:p>
            <a:pPr algn="l"/>
            <a:r>
              <a:rPr sz="3000" b="0" i="0">
                <a:solidFill>
                  <a:srgbClr val="10161F"/>
                </a:solidFill>
                <a:latin typeface="IBM Plex Sans"/>
              </a:rPr>
              <a:t>60</a:t>
            </a:r>
          </a:p>
        </p:txBody>
      </p:sp>
      <p:sp>
        <p:nvSpPr>
          <p:cNvPr id="7" name="TextBox 6"/>
          <p:cNvSpPr txBox="1"/>
          <p:nvPr/>
        </p:nvSpPr>
        <p:spPr>
          <a:xfrm>
            <a:off x="731520" y="2304288"/>
            <a:ext cx="2311832" cy="256032"/>
          </a:xfrm>
          <a:prstGeom prst="rect">
            <a:avLst/>
          </a:prstGeom>
          <a:noFill/>
        </p:spPr>
        <p:txBody>
          <a:bodyPr wrap="square" lIns="0" rIns="0" tIns="0" bIns="0" anchor="t">
            <a:noAutofit/>
          </a:bodyPr>
          <a:lstStyle/>
          <a:p>
            <a:pPr algn="l"/>
            <a:r>
              <a:rPr sz="1050" b="0" i="0">
                <a:solidFill>
                  <a:srgbClr val="0B7A3B"/>
                </a:solidFill>
                <a:latin typeface="IBM Plex Sans Condensed"/>
              </a:rPr>
              <a:t>▲ +43%  vs August</a:t>
            </a:r>
          </a:p>
        </p:txBody>
      </p:sp>
      <p:sp>
        <p:nvSpPr>
          <p:cNvPr id="8" name="Freeform 7"/>
          <p:cNvSpPr/>
          <p:nvPr/>
        </p:nvSpPr>
        <p:spPr>
          <a:xfrm>
            <a:off x="731520" y="3093690"/>
            <a:ext cx="2311786" cy="502920"/>
          </a:xfrm>
          <a:custGeom>
            <a:avLst/>
            <a:gdLst/>
            <a:ahLst/>
            <a:cxnLst/>
            <a:rect l="l" t="t" r="r" b="b"/>
            <a:pathLst>
              <a:path w="25282" h="5500">
                <a:moveTo>
                  <a:pt x="0" y="3300"/>
                </a:moveTo>
                <a:lnTo>
                  <a:pt x="871" y="3300"/>
                </a:lnTo>
                <a:lnTo>
                  <a:pt x="1743" y="5500"/>
                </a:lnTo>
                <a:lnTo>
                  <a:pt x="2615" y="4400"/>
                </a:lnTo>
                <a:lnTo>
                  <a:pt x="3487" y="5500"/>
                </a:lnTo>
                <a:lnTo>
                  <a:pt x="4359" y="2200"/>
                </a:lnTo>
                <a:lnTo>
                  <a:pt x="5230" y="2200"/>
                </a:lnTo>
                <a:lnTo>
                  <a:pt x="6102" y="3300"/>
                </a:lnTo>
                <a:lnTo>
                  <a:pt x="6974" y="3300"/>
                </a:lnTo>
                <a:lnTo>
                  <a:pt x="7846" y="0"/>
                </a:lnTo>
                <a:lnTo>
                  <a:pt x="8718" y="5500"/>
                </a:lnTo>
                <a:lnTo>
                  <a:pt x="9589" y="2200"/>
                </a:lnTo>
                <a:lnTo>
                  <a:pt x="10461" y="5500"/>
                </a:lnTo>
                <a:lnTo>
                  <a:pt x="11333" y="2200"/>
                </a:lnTo>
                <a:lnTo>
                  <a:pt x="12205" y="3300"/>
                </a:lnTo>
                <a:lnTo>
                  <a:pt x="13077" y="4400"/>
                </a:lnTo>
                <a:lnTo>
                  <a:pt x="13948" y="2200"/>
                </a:lnTo>
                <a:lnTo>
                  <a:pt x="14820" y="3300"/>
                </a:lnTo>
                <a:lnTo>
                  <a:pt x="15692" y="3300"/>
                </a:lnTo>
                <a:lnTo>
                  <a:pt x="16564" y="3300"/>
                </a:lnTo>
                <a:lnTo>
                  <a:pt x="17436" y="2200"/>
                </a:lnTo>
                <a:lnTo>
                  <a:pt x="18308" y="0"/>
                </a:lnTo>
                <a:lnTo>
                  <a:pt x="19179" y="1100"/>
                </a:lnTo>
                <a:lnTo>
                  <a:pt x="20051" y="4400"/>
                </a:lnTo>
                <a:lnTo>
                  <a:pt x="20923" y="4400"/>
                </a:lnTo>
                <a:lnTo>
                  <a:pt x="21795" y="5500"/>
                </a:lnTo>
                <a:lnTo>
                  <a:pt x="22667" y="5500"/>
                </a:lnTo>
                <a:lnTo>
                  <a:pt x="23538" y="2200"/>
                </a:lnTo>
                <a:lnTo>
                  <a:pt x="24410" y="1100"/>
                </a:lnTo>
                <a:lnTo>
                  <a:pt x="25282" y="4400"/>
                </a:lnTo>
                <a:lnTo>
                  <a:pt x="25282" y="5500"/>
                </a:lnTo>
                <a:lnTo>
                  <a:pt x="0" y="5500"/>
                </a:lnTo>
                <a:close/>
              </a:path>
            </a:pathLst>
          </a:custGeom>
          <a:solidFill>
            <a:srgbClr val="007D66">
              <a:alpha val="1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Freeform 8"/>
          <p:cNvSpPr/>
          <p:nvPr/>
        </p:nvSpPr>
        <p:spPr>
          <a:xfrm>
            <a:off x="731520" y="3093690"/>
            <a:ext cx="2311786" cy="502920"/>
          </a:xfrm>
          <a:custGeom>
            <a:avLst/>
            <a:gdLst/>
            <a:ahLst/>
            <a:cxnLst/>
            <a:rect l="l" t="t" r="r" b="b"/>
            <a:pathLst>
              <a:path w="25282" h="5500">
                <a:moveTo>
                  <a:pt x="0" y="3300"/>
                </a:moveTo>
                <a:lnTo>
                  <a:pt x="871" y="3300"/>
                </a:lnTo>
                <a:lnTo>
                  <a:pt x="1743" y="5500"/>
                </a:lnTo>
                <a:lnTo>
                  <a:pt x="2615" y="4400"/>
                </a:lnTo>
                <a:lnTo>
                  <a:pt x="3487" y="5500"/>
                </a:lnTo>
                <a:lnTo>
                  <a:pt x="4359" y="2200"/>
                </a:lnTo>
                <a:lnTo>
                  <a:pt x="5230" y="2200"/>
                </a:lnTo>
                <a:lnTo>
                  <a:pt x="6102" y="3300"/>
                </a:lnTo>
                <a:lnTo>
                  <a:pt x="6974" y="3300"/>
                </a:lnTo>
                <a:lnTo>
                  <a:pt x="7846" y="0"/>
                </a:lnTo>
                <a:lnTo>
                  <a:pt x="8718" y="5500"/>
                </a:lnTo>
                <a:lnTo>
                  <a:pt x="9589" y="2200"/>
                </a:lnTo>
                <a:lnTo>
                  <a:pt x="10461" y="5500"/>
                </a:lnTo>
                <a:lnTo>
                  <a:pt x="11333" y="2200"/>
                </a:lnTo>
                <a:lnTo>
                  <a:pt x="12205" y="3300"/>
                </a:lnTo>
                <a:lnTo>
                  <a:pt x="13077" y="4400"/>
                </a:lnTo>
                <a:lnTo>
                  <a:pt x="13948" y="2200"/>
                </a:lnTo>
                <a:lnTo>
                  <a:pt x="14820" y="3300"/>
                </a:lnTo>
                <a:lnTo>
                  <a:pt x="15692" y="3300"/>
                </a:lnTo>
                <a:lnTo>
                  <a:pt x="16564" y="3300"/>
                </a:lnTo>
                <a:lnTo>
                  <a:pt x="17436" y="2200"/>
                </a:lnTo>
                <a:lnTo>
                  <a:pt x="18308" y="0"/>
                </a:lnTo>
                <a:lnTo>
                  <a:pt x="19179" y="1100"/>
                </a:lnTo>
                <a:lnTo>
                  <a:pt x="20051" y="4400"/>
                </a:lnTo>
                <a:lnTo>
                  <a:pt x="20923" y="4400"/>
                </a:lnTo>
                <a:lnTo>
                  <a:pt x="21795" y="5500"/>
                </a:lnTo>
                <a:lnTo>
                  <a:pt x="22667" y="5500"/>
                </a:lnTo>
                <a:lnTo>
                  <a:pt x="23538" y="2200"/>
                </a:lnTo>
                <a:lnTo>
                  <a:pt x="24410" y="1100"/>
                </a:lnTo>
                <a:lnTo>
                  <a:pt x="25282" y="4400"/>
                </a:lnTo>
              </a:path>
            </a:pathLst>
          </a:custGeom>
          <a:noFill/>
          <a:ln w="22225" cap="rnd">
            <a:solidFill>
              <a:srgbClr val="007D66"/>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3002204" y="3454908"/>
            <a:ext cx="82296" cy="82296"/>
          </a:xfrm>
          <a:prstGeom prst="ellipse">
            <a:avLst/>
          </a:prstGeom>
          <a:solidFill>
            <a:srgbClr val="007D6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3372536" y="1383792"/>
            <a:ext cx="2641016" cy="2377440"/>
          </a:xfrm>
          <a:prstGeom prst="roundRect">
            <a:avLst>
              <a:gd name="adj" fmla="val 2307"/>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3537128" y="1530096"/>
            <a:ext cx="2311832" cy="274320"/>
          </a:xfrm>
          <a:prstGeom prst="rect">
            <a:avLst/>
          </a:prstGeom>
          <a:noFill/>
        </p:spPr>
        <p:txBody>
          <a:bodyPr wrap="square" lIns="0" rIns="0" tIns="0" bIns="0" anchor="t">
            <a:noAutofit/>
          </a:bodyPr>
          <a:lstStyle/>
          <a:p>
            <a:pPr algn="l"/>
            <a:r>
              <a:rPr sz="1100" b="0" i="0">
                <a:solidFill>
                  <a:srgbClr val="475262"/>
                </a:solidFill>
                <a:latin typeface="IBM Plex Sans Condensed"/>
              </a:rPr>
              <a:t>Share of all leads</a:t>
            </a:r>
          </a:p>
        </p:txBody>
      </p:sp>
      <p:sp>
        <p:nvSpPr>
          <p:cNvPr id="13" name="TextBox 12"/>
          <p:cNvSpPr txBox="1"/>
          <p:nvPr/>
        </p:nvSpPr>
        <p:spPr>
          <a:xfrm>
            <a:off x="3537128" y="1840992"/>
            <a:ext cx="2311832" cy="438150"/>
          </a:xfrm>
          <a:prstGeom prst="rect">
            <a:avLst/>
          </a:prstGeom>
          <a:noFill/>
        </p:spPr>
        <p:txBody>
          <a:bodyPr wrap="square" lIns="0" rIns="0" tIns="0" bIns="0" anchor="t">
            <a:noAutofit/>
          </a:bodyPr>
          <a:lstStyle/>
          <a:p>
            <a:pPr algn="l"/>
            <a:r>
              <a:rPr sz="3000" b="0" i="0">
                <a:solidFill>
                  <a:srgbClr val="10161F"/>
                </a:solidFill>
                <a:latin typeface="IBM Plex Sans"/>
              </a:rPr>
              <a:t>5.4%</a:t>
            </a:r>
          </a:p>
        </p:txBody>
      </p:sp>
      <p:sp>
        <p:nvSpPr>
          <p:cNvPr id="14" name="TextBox 13"/>
          <p:cNvSpPr txBox="1"/>
          <p:nvPr/>
        </p:nvSpPr>
        <p:spPr>
          <a:xfrm>
            <a:off x="3537128" y="2304288"/>
            <a:ext cx="2311832" cy="256032"/>
          </a:xfrm>
          <a:prstGeom prst="rect">
            <a:avLst/>
          </a:prstGeom>
          <a:noFill/>
        </p:spPr>
        <p:txBody>
          <a:bodyPr wrap="square" lIns="0" rIns="0" tIns="0" bIns="0" anchor="t">
            <a:noAutofit/>
          </a:bodyPr>
          <a:lstStyle/>
          <a:p>
            <a:pPr algn="l"/>
            <a:r>
              <a:rPr sz="1050" b="0" i="0">
                <a:solidFill>
                  <a:srgbClr val="0B7A3B"/>
                </a:solidFill>
                <a:latin typeface="IBM Plex Sans Condensed"/>
              </a:rPr>
              <a:t>▲ +1 pt  vs August</a:t>
            </a:r>
          </a:p>
        </p:txBody>
      </p:sp>
      <p:sp>
        <p:nvSpPr>
          <p:cNvPr id="15" name="Rounded Rectangle 14"/>
          <p:cNvSpPr/>
          <p:nvPr/>
        </p:nvSpPr>
        <p:spPr>
          <a:xfrm>
            <a:off x="6178144" y="1383792"/>
            <a:ext cx="2641016" cy="2377440"/>
          </a:xfrm>
          <a:prstGeom prst="roundRect">
            <a:avLst>
              <a:gd name="adj" fmla="val 2307"/>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342736" y="1530096"/>
            <a:ext cx="2311832" cy="274320"/>
          </a:xfrm>
          <a:prstGeom prst="rect">
            <a:avLst/>
          </a:prstGeom>
          <a:noFill/>
        </p:spPr>
        <p:txBody>
          <a:bodyPr wrap="square" lIns="0" rIns="0" tIns="0" bIns="0" anchor="t">
            <a:noAutofit/>
          </a:bodyPr>
          <a:lstStyle/>
          <a:p>
            <a:pPr algn="l"/>
            <a:r>
              <a:rPr sz="1100" b="0" i="0">
                <a:solidFill>
                  <a:srgbClr val="475262"/>
                </a:solidFill>
                <a:latin typeface="IBM Plex Sans Condensed"/>
              </a:rPr>
              <a:t>Share of organic</a:t>
            </a:r>
          </a:p>
        </p:txBody>
      </p:sp>
      <p:sp>
        <p:nvSpPr>
          <p:cNvPr id="17" name="TextBox 16"/>
          <p:cNvSpPr txBox="1"/>
          <p:nvPr/>
        </p:nvSpPr>
        <p:spPr>
          <a:xfrm>
            <a:off x="6342736" y="1840992"/>
            <a:ext cx="2311832" cy="438150"/>
          </a:xfrm>
          <a:prstGeom prst="rect">
            <a:avLst/>
          </a:prstGeom>
          <a:noFill/>
        </p:spPr>
        <p:txBody>
          <a:bodyPr wrap="square" lIns="0" rIns="0" tIns="0" bIns="0" anchor="t">
            <a:noAutofit/>
          </a:bodyPr>
          <a:lstStyle/>
          <a:p>
            <a:pPr algn="l"/>
            <a:r>
              <a:rPr sz="3000" b="0" i="0">
                <a:solidFill>
                  <a:srgbClr val="10161F"/>
                </a:solidFill>
                <a:latin typeface="IBM Plex Sans"/>
              </a:rPr>
              <a:t>29%</a:t>
            </a:r>
          </a:p>
        </p:txBody>
      </p:sp>
      <p:sp>
        <p:nvSpPr>
          <p:cNvPr id="18" name="TextBox 17"/>
          <p:cNvSpPr txBox="1"/>
          <p:nvPr/>
        </p:nvSpPr>
        <p:spPr>
          <a:xfrm>
            <a:off x="6342736" y="2304288"/>
            <a:ext cx="2311832" cy="256032"/>
          </a:xfrm>
          <a:prstGeom prst="rect">
            <a:avLst/>
          </a:prstGeom>
          <a:noFill/>
        </p:spPr>
        <p:txBody>
          <a:bodyPr wrap="square" lIns="0" rIns="0" tIns="0" bIns="0" anchor="t">
            <a:noAutofit/>
          </a:bodyPr>
          <a:lstStyle/>
          <a:p>
            <a:pPr algn="l"/>
            <a:r>
              <a:rPr sz="1050" b="0" i="0">
                <a:solidFill>
                  <a:srgbClr val="0B7A3B"/>
                </a:solidFill>
                <a:latin typeface="IBM Plex Sans Condensed"/>
              </a:rPr>
              <a:t>▲ +5 pts  vs August</a:t>
            </a:r>
          </a:p>
        </p:txBody>
      </p:sp>
      <p:sp>
        <p:nvSpPr>
          <p:cNvPr id="19" name="Rounded Rectangle 18"/>
          <p:cNvSpPr/>
          <p:nvPr/>
        </p:nvSpPr>
        <p:spPr>
          <a:xfrm>
            <a:off x="8983751" y="1383792"/>
            <a:ext cx="2641016" cy="2377440"/>
          </a:xfrm>
          <a:prstGeom prst="roundRect">
            <a:avLst>
              <a:gd name="adj" fmla="val 2307"/>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9148343" y="1530096"/>
            <a:ext cx="2311832" cy="274320"/>
          </a:xfrm>
          <a:prstGeom prst="rect">
            <a:avLst/>
          </a:prstGeom>
          <a:noFill/>
        </p:spPr>
        <p:txBody>
          <a:bodyPr wrap="square" lIns="0" rIns="0" tIns="0" bIns="0" anchor="t">
            <a:noAutofit/>
          </a:bodyPr>
          <a:lstStyle/>
          <a:p>
            <a:pPr algn="l"/>
            <a:r>
              <a:rPr sz="1100" b="0" i="0">
                <a:solidFill>
                  <a:srgbClr val="475262"/>
                </a:solidFill>
                <a:latin typeface="IBM Plex Sans Condensed"/>
              </a:rPr>
              <a:t>AI-started journeys</a:t>
            </a:r>
          </a:p>
        </p:txBody>
      </p:sp>
      <p:sp>
        <p:nvSpPr>
          <p:cNvPr id="21" name="TextBox 20"/>
          <p:cNvSpPr txBox="1"/>
          <p:nvPr/>
        </p:nvSpPr>
        <p:spPr>
          <a:xfrm>
            <a:off x="9148343" y="1840992"/>
            <a:ext cx="2311832" cy="438150"/>
          </a:xfrm>
          <a:prstGeom prst="rect">
            <a:avLst/>
          </a:prstGeom>
          <a:noFill/>
        </p:spPr>
        <p:txBody>
          <a:bodyPr wrap="square" lIns="0" rIns="0" tIns="0" bIns="0" anchor="t">
            <a:noAutofit/>
          </a:bodyPr>
          <a:lstStyle/>
          <a:p>
            <a:pPr algn="l"/>
            <a:r>
              <a:rPr sz="3000" b="0" i="0">
                <a:solidFill>
                  <a:srgbClr val="10161F"/>
                </a:solidFill>
                <a:latin typeface="IBM Plex Sans"/>
              </a:rPr>
              <a:t>78</a:t>
            </a:r>
          </a:p>
        </p:txBody>
      </p:sp>
      <p:sp>
        <p:nvSpPr>
          <p:cNvPr id="22" name="TextBox 21"/>
          <p:cNvSpPr txBox="1"/>
          <p:nvPr/>
        </p:nvSpPr>
        <p:spPr>
          <a:xfrm>
            <a:off x="9148343" y="2304288"/>
            <a:ext cx="2311832" cy="256032"/>
          </a:xfrm>
          <a:prstGeom prst="rect">
            <a:avLst/>
          </a:prstGeom>
          <a:noFill/>
        </p:spPr>
        <p:txBody>
          <a:bodyPr wrap="square" lIns="0" rIns="0" tIns="0" bIns="0" anchor="t">
            <a:noAutofit/>
          </a:bodyPr>
          <a:lstStyle/>
          <a:p>
            <a:pPr algn="l"/>
            <a:r>
              <a:rPr sz="1050" b="0" i="0">
                <a:solidFill>
                  <a:srgbClr val="6E7887"/>
                </a:solidFill>
                <a:latin typeface="IBM Plex Sans Condensed"/>
              </a:rPr>
              <a:t>Flat vs August</a:t>
            </a:r>
          </a:p>
        </p:txBody>
      </p:sp>
      <p:sp>
        <p:nvSpPr>
          <p:cNvPr id="23" name="TextBox 22"/>
          <p:cNvSpPr txBox="1"/>
          <p:nvPr/>
        </p:nvSpPr>
        <p:spPr>
          <a:xfrm>
            <a:off x="566928" y="4035552"/>
            <a:ext cx="11057839" cy="822960"/>
          </a:xfrm>
          <a:prstGeom prst="rect">
            <a:avLst/>
          </a:prstGeom>
          <a:noFill/>
        </p:spPr>
        <p:txBody>
          <a:bodyPr wrap="square" lIns="0" rIns="0" tIns="0" bIns="0" anchor="t">
            <a:noAutofit/>
          </a:bodyPr>
          <a:lstStyle/>
          <a:p>
            <a:pPr algn="l">
              <a:lnSpc>
                <a:spcPct val="115000"/>
              </a:lnSpc>
            </a:pPr>
            <a:r>
              <a:rPr sz="1350" b="0" i="0">
                <a:solidFill>
                  <a:srgbClr val="475262"/>
                </a:solidFill>
                <a:latin typeface="IBM Plex Sans"/>
              </a:rPr>
              <a:t>Perplexity and Gemini follow with 10 and 7.</a:t>
            </a:r>
          </a:p>
          <a:p>
            <a:pPr algn="l">
              <a:lnSpc>
                <a:spcPct val="115000"/>
              </a:lnSpc>
              <a:spcBef>
                <a:spcPts val="742"/>
              </a:spcBef>
            </a:pPr>
            <a:r>
              <a:rPr sz="1350" b="0" i="0">
                <a:solidFill>
                  <a:srgbClr val="475262"/>
                </a:solidFill>
                <a:latin typeface="IBM Plex Sans"/>
              </a:rPr>
              <a:t>AI leads grew every month, from 16 in April to 60 in September.</a:t>
            </a:r>
          </a:p>
        </p:txBody>
      </p:sp>
      <p:sp>
        <p:nvSpPr>
          <p:cNvPr id="24" name="TextBox 23"/>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Leads from AI assistants, Northwind Dental</a:t>
            </a:r>
          </a:p>
        </p:txBody>
      </p:sp>
      <p:sp>
        <p:nvSpPr>
          <p:cNvPr id="25" name="TextBox 24"/>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2 / 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IBM Plex Sans"/>
              </a:rPr>
              <a:t>Which assistants</a:t>
            </a:r>
          </a:p>
        </p:txBody>
      </p:sp>
      <p:sp>
        <p:nvSpPr>
          <p:cNvPr id="3" name="TextBox 2"/>
          <p:cNvSpPr txBox="1"/>
          <p:nvPr/>
        </p:nvSpPr>
        <p:spPr>
          <a:xfrm>
            <a:off x="566928" y="713232"/>
            <a:ext cx="11057839" cy="451104"/>
          </a:xfrm>
          <a:prstGeom prst="rect">
            <a:avLst/>
          </a:prstGeom>
          <a:noFill/>
        </p:spPr>
        <p:txBody>
          <a:bodyPr wrap="square" lIns="0" rIns="0" tIns="0" bIns="0" anchor="t">
            <a:noAutofit/>
          </a:bodyPr>
          <a:lstStyle/>
          <a:p>
            <a:pPr algn="l">
              <a:lnSpc>
                <a:spcPct val="100000"/>
              </a:lnSpc>
            </a:pPr>
            <a:r>
              <a:rPr sz="2600" b="1" i="0">
                <a:solidFill>
                  <a:srgbClr val="10161F"/>
                </a:solidFill>
                <a:latin typeface="IBM Plex Sans"/>
              </a:rPr>
              <a:t>Where your </a:t>
            </a:r>
            <a:r>
              <a:rPr sz="2600" b="1" i="0">
                <a:solidFill>
                  <a:srgbClr val="10161F"/>
                </a:solidFill>
                <a:latin typeface="IBM Plex Sans"/>
              </a:rPr>
              <a:t>AI leads</a:t>
            </a:r>
            <a:r>
              <a:rPr sz="2600" b="1" i="0">
                <a:solidFill>
                  <a:srgbClr val="10161F"/>
                </a:solidFill>
                <a:latin typeface="IBM Plex Sans"/>
              </a:rPr>
              <a:t> come from.</a:t>
            </a:r>
          </a:p>
        </p:txBody>
      </p:sp>
      <p:sp>
        <p:nvSpPr>
          <p:cNvPr id="4" name="TextBox 3"/>
          <p:cNvSpPr txBox="1"/>
          <p:nvPr/>
        </p:nvSpPr>
        <p:spPr>
          <a:xfrm>
            <a:off x="566928" y="1200912"/>
            <a:ext cx="8778240" cy="365760"/>
          </a:xfrm>
          <a:prstGeom prst="rect">
            <a:avLst/>
          </a:prstGeom>
          <a:noFill/>
        </p:spPr>
        <p:txBody>
          <a:bodyPr wrap="square" lIns="0" rIns="0" tIns="0" bIns="0" anchor="t">
            <a:noAutofit/>
          </a:bodyPr>
          <a:lstStyle/>
          <a:p>
            <a:pPr algn="l"/>
            <a:r>
              <a:rPr sz="1250" b="0" i="0">
                <a:solidFill>
                  <a:srgbClr val="475262"/>
                </a:solidFill>
                <a:latin typeface="IBM Plex Sans"/>
              </a:rPr>
              <a:t>The assistant behind each converting visit, from UTM Grabber Premium's organic source and referrer fields.</a:t>
            </a:r>
          </a:p>
        </p:txBody>
      </p:sp>
      <p:sp>
        <p:nvSpPr>
          <p:cNvPr id="5" name="Rounded Rectangle 4"/>
          <p:cNvSpPr/>
          <p:nvPr/>
        </p:nvSpPr>
        <p:spPr>
          <a:xfrm>
            <a:off x="566928" y="1712976"/>
            <a:ext cx="7086600" cy="4523232"/>
          </a:xfrm>
          <a:prstGeom prst="roundRect">
            <a:avLst>
              <a:gd name="adj" fmla="val 1212"/>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95528" y="2033016"/>
            <a:ext cx="778510" cy="274320"/>
          </a:xfrm>
          <a:prstGeom prst="rect">
            <a:avLst/>
          </a:prstGeom>
          <a:noFill/>
        </p:spPr>
        <p:txBody>
          <a:bodyPr wrap="square" lIns="0" rIns="0" tIns="0" bIns="0" anchor="ctr">
            <a:noAutofit/>
          </a:bodyPr>
          <a:lstStyle/>
          <a:p>
            <a:pPr algn="l"/>
            <a:r>
              <a:rPr sz="1200" b="1" i="0">
                <a:solidFill>
                  <a:srgbClr val="10161F"/>
                </a:solidFill>
                <a:latin typeface="IBM Plex Sans"/>
              </a:rPr>
              <a:t>ChatGPT</a:t>
            </a:r>
          </a:p>
        </p:txBody>
      </p:sp>
      <p:sp>
        <p:nvSpPr>
          <p:cNvPr id="7" name="Rounded Rectangle 6"/>
          <p:cNvSpPr/>
          <p:nvPr/>
        </p:nvSpPr>
        <p:spPr>
          <a:xfrm>
            <a:off x="1665478" y="2078736"/>
            <a:ext cx="4616450" cy="18288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1665478" y="2078736"/>
            <a:ext cx="4616450" cy="182880"/>
          </a:xfrm>
          <a:prstGeom prst="roundRect">
            <a:avLst>
              <a:gd name="adj" fmla="val 1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391656" y="2033016"/>
            <a:ext cx="640080" cy="274320"/>
          </a:xfrm>
          <a:prstGeom prst="rect">
            <a:avLst/>
          </a:prstGeom>
          <a:noFill/>
        </p:spPr>
        <p:txBody>
          <a:bodyPr wrap="square" lIns="0" rIns="0" tIns="0" bIns="0" anchor="ctr">
            <a:noAutofit/>
          </a:bodyPr>
          <a:lstStyle/>
          <a:p>
            <a:pPr algn="l"/>
            <a:r>
              <a:rPr sz="1200" b="1" i="0">
                <a:solidFill>
                  <a:srgbClr val="10161F"/>
                </a:solidFill>
                <a:latin typeface="IBM Plex Sans"/>
              </a:rPr>
              <a:t>33</a:t>
            </a:r>
          </a:p>
        </p:txBody>
      </p:sp>
      <p:sp>
        <p:nvSpPr>
          <p:cNvPr id="10" name="TextBox 9"/>
          <p:cNvSpPr txBox="1"/>
          <p:nvPr/>
        </p:nvSpPr>
        <p:spPr>
          <a:xfrm>
            <a:off x="6665976" y="2033016"/>
            <a:ext cx="548640" cy="274320"/>
          </a:xfrm>
          <a:prstGeom prst="rect">
            <a:avLst/>
          </a:prstGeom>
          <a:noFill/>
        </p:spPr>
        <p:txBody>
          <a:bodyPr wrap="square" lIns="0" rIns="0" tIns="0" bIns="0" anchor="ctr">
            <a:noAutofit/>
          </a:bodyPr>
          <a:lstStyle/>
          <a:p>
            <a:pPr algn="l"/>
            <a:r>
              <a:rPr sz="1000" b="0" i="0">
                <a:solidFill>
                  <a:srgbClr val="6E7887"/>
                </a:solidFill>
                <a:latin typeface="IBM Plex Sans"/>
              </a:rPr>
              <a:t>55%</a:t>
            </a:r>
          </a:p>
        </p:txBody>
      </p:sp>
      <p:sp>
        <p:nvSpPr>
          <p:cNvPr id="11" name="TextBox 10"/>
          <p:cNvSpPr txBox="1"/>
          <p:nvPr/>
        </p:nvSpPr>
        <p:spPr>
          <a:xfrm>
            <a:off x="795528" y="2490216"/>
            <a:ext cx="778510" cy="274320"/>
          </a:xfrm>
          <a:prstGeom prst="rect">
            <a:avLst/>
          </a:prstGeom>
          <a:noFill/>
        </p:spPr>
        <p:txBody>
          <a:bodyPr wrap="square" lIns="0" rIns="0" tIns="0" bIns="0" anchor="ctr">
            <a:noAutofit/>
          </a:bodyPr>
          <a:lstStyle/>
          <a:p>
            <a:pPr algn="l"/>
            <a:r>
              <a:rPr sz="1200" b="0" i="0">
                <a:solidFill>
                  <a:srgbClr val="10161F"/>
                </a:solidFill>
                <a:latin typeface="IBM Plex Sans"/>
              </a:rPr>
              <a:t>Perplexity</a:t>
            </a:r>
          </a:p>
        </p:txBody>
      </p:sp>
      <p:sp>
        <p:nvSpPr>
          <p:cNvPr id="12" name="Rounded Rectangle 11"/>
          <p:cNvSpPr/>
          <p:nvPr/>
        </p:nvSpPr>
        <p:spPr>
          <a:xfrm>
            <a:off x="1665478" y="2535936"/>
            <a:ext cx="4616450" cy="18288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1665478" y="2535936"/>
            <a:ext cx="1398924" cy="182880"/>
          </a:xfrm>
          <a:prstGeom prst="roundRect">
            <a:avLst>
              <a:gd name="adj" fmla="val 10000"/>
            </a:avLst>
          </a:prstGeom>
          <a:solidFill>
            <a:srgbClr val="C3C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391656" y="2490216"/>
            <a:ext cx="640080" cy="274320"/>
          </a:xfrm>
          <a:prstGeom prst="rect">
            <a:avLst/>
          </a:prstGeom>
          <a:noFill/>
        </p:spPr>
        <p:txBody>
          <a:bodyPr wrap="square" lIns="0" rIns="0" tIns="0" bIns="0" anchor="ctr">
            <a:noAutofit/>
          </a:bodyPr>
          <a:lstStyle/>
          <a:p>
            <a:pPr algn="l"/>
            <a:r>
              <a:rPr sz="1200" b="1" i="0">
                <a:solidFill>
                  <a:srgbClr val="10161F"/>
                </a:solidFill>
                <a:latin typeface="IBM Plex Sans"/>
              </a:rPr>
              <a:t>10</a:t>
            </a:r>
          </a:p>
        </p:txBody>
      </p:sp>
      <p:sp>
        <p:nvSpPr>
          <p:cNvPr id="15" name="TextBox 14"/>
          <p:cNvSpPr txBox="1"/>
          <p:nvPr/>
        </p:nvSpPr>
        <p:spPr>
          <a:xfrm>
            <a:off x="6665976" y="2490216"/>
            <a:ext cx="548640" cy="274320"/>
          </a:xfrm>
          <a:prstGeom prst="rect">
            <a:avLst/>
          </a:prstGeom>
          <a:noFill/>
        </p:spPr>
        <p:txBody>
          <a:bodyPr wrap="square" lIns="0" rIns="0" tIns="0" bIns="0" anchor="ctr">
            <a:noAutofit/>
          </a:bodyPr>
          <a:lstStyle/>
          <a:p>
            <a:pPr algn="l"/>
            <a:r>
              <a:rPr sz="1000" b="0" i="0">
                <a:solidFill>
                  <a:srgbClr val="6E7887"/>
                </a:solidFill>
                <a:latin typeface="IBM Plex Sans"/>
              </a:rPr>
              <a:t>17%</a:t>
            </a:r>
          </a:p>
        </p:txBody>
      </p:sp>
      <p:sp>
        <p:nvSpPr>
          <p:cNvPr id="16" name="TextBox 15"/>
          <p:cNvSpPr txBox="1"/>
          <p:nvPr/>
        </p:nvSpPr>
        <p:spPr>
          <a:xfrm>
            <a:off x="795528" y="2947416"/>
            <a:ext cx="778510" cy="274320"/>
          </a:xfrm>
          <a:prstGeom prst="rect">
            <a:avLst/>
          </a:prstGeom>
          <a:noFill/>
        </p:spPr>
        <p:txBody>
          <a:bodyPr wrap="square" lIns="0" rIns="0" tIns="0" bIns="0" anchor="ctr">
            <a:noAutofit/>
          </a:bodyPr>
          <a:lstStyle/>
          <a:p>
            <a:pPr algn="l"/>
            <a:r>
              <a:rPr sz="1200" b="0" i="0">
                <a:solidFill>
                  <a:srgbClr val="10161F"/>
                </a:solidFill>
                <a:latin typeface="IBM Plex Sans"/>
              </a:rPr>
              <a:t>Gemini</a:t>
            </a:r>
          </a:p>
        </p:txBody>
      </p:sp>
      <p:sp>
        <p:nvSpPr>
          <p:cNvPr id="17" name="Rounded Rectangle 16"/>
          <p:cNvSpPr/>
          <p:nvPr/>
        </p:nvSpPr>
        <p:spPr>
          <a:xfrm>
            <a:off x="1665478" y="2993136"/>
            <a:ext cx="4616450" cy="18288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1665478" y="2993136"/>
            <a:ext cx="979247" cy="182880"/>
          </a:xfrm>
          <a:prstGeom prst="roundRect">
            <a:avLst>
              <a:gd name="adj" fmla="val 10000"/>
            </a:avLst>
          </a:prstGeom>
          <a:solidFill>
            <a:srgbClr val="C3C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391656" y="2947416"/>
            <a:ext cx="640080" cy="274320"/>
          </a:xfrm>
          <a:prstGeom prst="rect">
            <a:avLst/>
          </a:prstGeom>
          <a:noFill/>
        </p:spPr>
        <p:txBody>
          <a:bodyPr wrap="square" lIns="0" rIns="0" tIns="0" bIns="0" anchor="ctr">
            <a:noAutofit/>
          </a:bodyPr>
          <a:lstStyle/>
          <a:p>
            <a:pPr algn="l"/>
            <a:r>
              <a:rPr sz="1200" b="1" i="0">
                <a:solidFill>
                  <a:srgbClr val="10161F"/>
                </a:solidFill>
                <a:latin typeface="IBM Plex Sans"/>
              </a:rPr>
              <a:t>7</a:t>
            </a:r>
          </a:p>
        </p:txBody>
      </p:sp>
      <p:sp>
        <p:nvSpPr>
          <p:cNvPr id="20" name="TextBox 19"/>
          <p:cNvSpPr txBox="1"/>
          <p:nvPr/>
        </p:nvSpPr>
        <p:spPr>
          <a:xfrm>
            <a:off x="6574536" y="2947416"/>
            <a:ext cx="548640" cy="274320"/>
          </a:xfrm>
          <a:prstGeom prst="rect">
            <a:avLst/>
          </a:prstGeom>
          <a:noFill/>
        </p:spPr>
        <p:txBody>
          <a:bodyPr wrap="square" lIns="0" rIns="0" tIns="0" bIns="0" anchor="ctr">
            <a:noAutofit/>
          </a:bodyPr>
          <a:lstStyle/>
          <a:p>
            <a:pPr algn="l"/>
            <a:r>
              <a:rPr sz="1000" b="0" i="0">
                <a:solidFill>
                  <a:srgbClr val="6E7887"/>
                </a:solidFill>
                <a:latin typeface="IBM Plex Sans"/>
              </a:rPr>
              <a:t>12%</a:t>
            </a:r>
          </a:p>
        </p:txBody>
      </p:sp>
      <p:sp>
        <p:nvSpPr>
          <p:cNvPr id="21" name="TextBox 20"/>
          <p:cNvSpPr txBox="1"/>
          <p:nvPr/>
        </p:nvSpPr>
        <p:spPr>
          <a:xfrm>
            <a:off x="795528" y="3404616"/>
            <a:ext cx="778510" cy="274320"/>
          </a:xfrm>
          <a:prstGeom prst="rect">
            <a:avLst/>
          </a:prstGeom>
          <a:noFill/>
        </p:spPr>
        <p:txBody>
          <a:bodyPr wrap="square" lIns="0" rIns="0" tIns="0" bIns="0" anchor="ctr">
            <a:noAutofit/>
          </a:bodyPr>
          <a:lstStyle/>
          <a:p>
            <a:pPr algn="l"/>
            <a:r>
              <a:rPr sz="1200" b="0" i="0">
                <a:solidFill>
                  <a:srgbClr val="10161F"/>
                </a:solidFill>
                <a:latin typeface="IBM Plex Sans"/>
              </a:rPr>
              <a:t>Copilot</a:t>
            </a:r>
          </a:p>
        </p:txBody>
      </p:sp>
      <p:sp>
        <p:nvSpPr>
          <p:cNvPr id="22" name="Rounded Rectangle 21"/>
          <p:cNvSpPr/>
          <p:nvPr/>
        </p:nvSpPr>
        <p:spPr>
          <a:xfrm>
            <a:off x="1665478" y="3450336"/>
            <a:ext cx="4616450" cy="18288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ounded Rectangle 22"/>
          <p:cNvSpPr/>
          <p:nvPr/>
        </p:nvSpPr>
        <p:spPr>
          <a:xfrm>
            <a:off x="1665478" y="3450336"/>
            <a:ext cx="839355" cy="182880"/>
          </a:xfrm>
          <a:prstGeom prst="roundRect">
            <a:avLst>
              <a:gd name="adj" fmla="val 10000"/>
            </a:avLst>
          </a:prstGeom>
          <a:solidFill>
            <a:srgbClr val="C3C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391656" y="3404616"/>
            <a:ext cx="640080" cy="274320"/>
          </a:xfrm>
          <a:prstGeom prst="rect">
            <a:avLst/>
          </a:prstGeom>
          <a:noFill/>
        </p:spPr>
        <p:txBody>
          <a:bodyPr wrap="square" lIns="0" rIns="0" tIns="0" bIns="0" anchor="ctr">
            <a:noAutofit/>
          </a:bodyPr>
          <a:lstStyle/>
          <a:p>
            <a:pPr algn="l"/>
            <a:r>
              <a:rPr sz="1200" b="1" i="0">
                <a:solidFill>
                  <a:srgbClr val="10161F"/>
                </a:solidFill>
                <a:latin typeface="IBM Plex Sans"/>
              </a:rPr>
              <a:t>6</a:t>
            </a:r>
          </a:p>
        </p:txBody>
      </p:sp>
      <p:sp>
        <p:nvSpPr>
          <p:cNvPr id="25" name="TextBox 24"/>
          <p:cNvSpPr txBox="1"/>
          <p:nvPr/>
        </p:nvSpPr>
        <p:spPr>
          <a:xfrm>
            <a:off x="6574536" y="3404616"/>
            <a:ext cx="548640" cy="274320"/>
          </a:xfrm>
          <a:prstGeom prst="rect">
            <a:avLst/>
          </a:prstGeom>
          <a:noFill/>
        </p:spPr>
        <p:txBody>
          <a:bodyPr wrap="square" lIns="0" rIns="0" tIns="0" bIns="0" anchor="ctr">
            <a:noAutofit/>
          </a:bodyPr>
          <a:lstStyle/>
          <a:p>
            <a:pPr algn="l"/>
            <a:r>
              <a:rPr sz="1000" b="0" i="0">
                <a:solidFill>
                  <a:srgbClr val="6E7887"/>
                </a:solidFill>
                <a:latin typeface="IBM Plex Sans"/>
              </a:rPr>
              <a:t>10%</a:t>
            </a:r>
          </a:p>
        </p:txBody>
      </p:sp>
      <p:sp>
        <p:nvSpPr>
          <p:cNvPr id="26" name="TextBox 25"/>
          <p:cNvSpPr txBox="1"/>
          <p:nvPr/>
        </p:nvSpPr>
        <p:spPr>
          <a:xfrm>
            <a:off x="795528" y="3861816"/>
            <a:ext cx="778510" cy="274320"/>
          </a:xfrm>
          <a:prstGeom prst="rect">
            <a:avLst/>
          </a:prstGeom>
          <a:noFill/>
        </p:spPr>
        <p:txBody>
          <a:bodyPr wrap="square" lIns="0" rIns="0" tIns="0" bIns="0" anchor="ctr">
            <a:noAutofit/>
          </a:bodyPr>
          <a:lstStyle/>
          <a:p>
            <a:pPr algn="l"/>
            <a:r>
              <a:rPr sz="1200" b="0" i="0">
                <a:solidFill>
                  <a:srgbClr val="10161F"/>
                </a:solidFill>
                <a:latin typeface="IBM Plex Sans"/>
              </a:rPr>
              <a:t>Claude</a:t>
            </a:r>
          </a:p>
        </p:txBody>
      </p:sp>
      <p:sp>
        <p:nvSpPr>
          <p:cNvPr id="27" name="Rounded Rectangle 26"/>
          <p:cNvSpPr/>
          <p:nvPr/>
        </p:nvSpPr>
        <p:spPr>
          <a:xfrm>
            <a:off x="1665478" y="3907536"/>
            <a:ext cx="4616450" cy="18288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ounded Rectangle 27"/>
          <p:cNvSpPr/>
          <p:nvPr/>
        </p:nvSpPr>
        <p:spPr>
          <a:xfrm>
            <a:off x="1665478" y="3907536"/>
            <a:ext cx="559570" cy="182880"/>
          </a:xfrm>
          <a:prstGeom prst="roundRect">
            <a:avLst>
              <a:gd name="adj" fmla="val 10000"/>
            </a:avLst>
          </a:prstGeom>
          <a:solidFill>
            <a:srgbClr val="C3C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6391656" y="3861816"/>
            <a:ext cx="640080" cy="274320"/>
          </a:xfrm>
          <a:prstGeom prst="rect">
            <a:avLst/>
          </a:prstGeom>
          <a:noFill/>
        </p:spPr>
        <p:txBody>
          <a:bodyPr wrap="square" lIns="0" rIns="0" tIns="0" bIns="0" anchor="ctr">
            <a:noAutofit/>
          </a:bodyPr>
          <a:lstStyle/>
          <a:p>
            <a:pPr algn="l"/>
            <a:r>
              <a:rPr sz="1200" b="1" i="0">
                <a:solidFill>
                  <a:srgbClr val="10161F"/>
                </a:solidFill>
                <a:latin typeface="IBM Plex Sans"/>
              </a:rPr>
              <a:t>4</a:t>
            </a:r>
          </a:p>
        </p:txBody>
      </p:sp>
      <p:sp>
        <p:nvSpPr>
          <p:cNvPr id="30" name="TextBox 29"/>
          <p:cNvSpPr txBox="1"/>
          <p:nvPr/>
        </p:nvSpPr>
        <p:spPr>
          <a:xfrm>
            <a:off x="6574536" y="3861816"/>
            <a:ext cx="548640" cy="274320"/>
          </a:xfrm>
          <a:prstGeom prst="rect">
            <a:avLst/>
          </a:prstGeom>
          <a:noFill/>
        </p:spPr>
        <p:txBody>
          <a:bodyPr wrap="square" lIns="0" rIns="0" tIns="0" bIns="0" anchor="ctr">
            <a:noAutofit/>
          </a:bodyPr>
          <a:lstStyle/>
          <a:p>
            <a:pPr algn="l"/>
            <a:r>
              <a:rPr sz="1000" b="0" i="0">
                <a:solidFill>
                  <a:srgbClr val="6E7887"/>
                </a:solidFill>
                <a:latin typeface="IBM Plex Sans"/>
              </a:rPr>
              <a:t>7%</a:t>
            </a:r>
          </a:p>
        </p:txBody>
      </p:sp>
      <p:sp>
        <p:nvSpPr>
          <p:cNvPr id="31" name="TextBox 30"/>
          <p:cNvSpPr txBox="1"/>
          <p:nvPr/>
        </p:nvSpPr>
        <p:spPr>
          <a:xfrm>
            <a:off x="795528" y="5788152"/>
            <a:ext cx="6629400" cy="237744"/>
          </a:xfrm>
          <a:prstGeom prst="rect">
            <a:avLst/>
          </a:prstGeom>
          <a:noFill/>
        </p:spPr>
        <p:txBody>
          <a:bodyPr wrap="square" lIns="0" rIns="0" tIns="0" bIns="0" anchor="t">
            <a:noAutofit/>
          </a:bodyPr>
          <a:lstStyle/>
          <a:p>
            <a:pPr algn="l"/>
            <a:r>
              <a:rPr sz="1000" b="0" i="0">
                <a:solidFill>
                  <a:srgbClr val="6E7887"/>
                </a:solidFill>
                <a:latin typeface="IBM Plex Sans"/>
              </a:rPr>
              <a:t>AI-assistant leads by assistant</a:t>
            </a:r>
          </a:p>
        </p:txBody>
      </p:sp>
      <p:sp>
        <p:nvSpPr>
          <p:cNvPr id="32" name="Rounded Rectangle 31"/>
          <p:cNvSpPr/>
          <p:nvPr/>
        </p:nvSpPr>
        <p:spPr>
          <a:xfrm>
            <a:off x="7836408" y="1712976"/>
            <a:ext cx="3788359" cy="4523232"/>
          </a:xfrm>
          <a:prstGeom prst="roundRect">
            <a:avLst>
              <a:gd name="adj" fmla="val 1448"/>
            </a:avLst>
          </a:prstGeom>
          <a:solidFill>
            <a:srgbClr val="F4F9F7"/>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8092440" y="1969008"/>
            <a:ext cx="3276295" cy="256032"/>
          </a:xfrm>
          <a:prstGeom prst="rect">
            <a:avLst/>
          </a:prstGeom>
          <a:noFill/>
        </p:spPr>
        <p:txBody>
          <a:bodyPr wrap="square" lIns="0" rIns="0" tIns="0" bIns="0" anchor="t">
            <a:noAutofit/>
          </a:bodyPr>
          <a:lstStyle/>
          <a:p>
            <a:pPr algn="l"/>
            <a:r>
              <a:rPr sz="1050" b="1" i="0">
                <a:solidFill>
                  <a:srgbClr val="0E7C66"/>
                </a:solidFill>
                <a:latin typeface="IBM Plex Sans"/>
              </a:rPr>
              <a:t>The leader</a:t>
            </a:r>
          </a:p>
        </p:txBody>
      </p:sp>
      <p:sp>
        <p:nvSpPr>
          <p:cNvPr id="34" name="TextBox 33"/>
          <p:cNvSpPr txBox="1"/>
          <p:nvPr/>
        </p:nvSpPr>
        <p:spPr>
          <a:xfrm>
            <a:off x="8092440" y="2261616"/>
            <a:ext cx="3276295" cy="645160"/>
          </a:xfrm>
          <a:prstGeom prst="rect">
            <a:avLst/>
          </a:prstGeom>
          <a:noFill/>
        </p:spPr>
        <p:txBody>
          <a:bodyPr wrap="square" lIns="0" rIns="0" tIns="0" bIns="0" anchor="t">
            <a:noAutofit/>
          </a:bodyPr>
          <a:lstStyle/>
          <a:p>
            <a:pPr algn="l">
              <a:lnSpc>
                <a:spcPct val="105000"/>
              </a:lnSpc>
            </a:pPr>
            <a:r>
              <a:rPr sz="2000" b="1" i="0">
                <a:solidFill>
                  <a:srgbClr val="10161F"/>
                </a:solidFill>
                <a:latin typeface="IBM Plex Sans"/>
              </a:rPr>
              <a:t>ChatGPT</a:t>
            </a:r>
            <a:r>
              <a:rPr sz="2000" b="1" i="0">
                <a:solidFill>
                  <a:srgbClr val="10161F"/>
                </a:solidFill>
                <a:latin typeface="IBM Plex Sans"/>
              </a:rPr>
              <a:t> sends more than the rest combined.</a:t>
            </a:r>
          </a:p>
        </p:txBody>
      </p:sp>
      <p:sp>
        <p:nvSpPr>
          <p:cNvPr id="35" name="TextBox 34"/>
          <p:cNvSpPr txBox="1"/>
          <p:nvPr/>
        </p:nvSpPr>
        <p:spPr>
          <a:xfrm>
            <a:off x="8092440" y="3016504"/>
            <a:ext cx="3276295" cy="2963672"/>
          </a:xfrm>
          <a:prstGeom prst="rect">
            <a:avLst/>
          </a:prstGeom>
          <a:noFill/>
        </p:spPr>
        <p:txBody>
          <a:bodyPr wrap="square" lIns="0" rIns="0" tIns="0" bIns="0" anchor="t">
            <a:noAutofit/>
          </a:bodyPr>
          <a:lstStyle/>
          <a:p>
            <a:pPr algn="l">
              <a:lnSpc>
                <a:spcPct val="118000"/>
              </a:lnSpc>
            </a:pPr>
            <a:r>
              <a:rPr sz="1250" b="0" i="0">
                <a:solidFill>
                  <a:srgbClr val="475262"/>
                </a:solidFill>
                <a:latin typeface="IBM Plex Sans"/>
              </a:rPr>
              <a:t>ChatGPT sent 33 of 60 AI leads (55%).</a:t>
            </a:r>
          </a:p>
          <a:p>
            <a:pPr algn="l">
              <a:lnSpc>
                <a:spcPct val="118000"/>
              </a:lnSpc>
              <a:spcBef>
                <a:spcPts val="687"/>
              </a:spcBef>
            </a:pPr>
            <a:r>
              <a:rPr sz="1250" b="0" i="0">
                <a:solidFill>
                  <a:srgbClr val="475262"/>
                </a:solidFill>
                <a:latin typeface="IBM Plex Sans"/>
              </a:rPr>
              <a:t>ChatGPT moved the most: +10 leads against August.</a:t>
            </a:r>
          </a:p>
        </p:txBody>
      </p:sp>
      <p:sp>
        <p:nvSpPr>
          <p:cNvPr id="36" name="TextBox 35"/>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Leads from AI assistants, Northwind Dental</a:t>
            </a:r>
          </a:p>
        </p:txBody>
      </p:sp>
      <p:sp>
        <p:nvSpPr>
          <p:cNvPr id="37" name="TextBox 36"/>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3 / 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IBM Plex Sans"/>
              </a:rPr>
              <a:t>The trend</a:t>
            </a:r>
          </a:p>
        </p:txBody>
      </p:sp>
      <p:sp>
        <p:nvSpPr>
          <p:cNvPr id="3" name="TextBox 2"/>
          <p:cNvSpPr txBox="1"/>
          <p:nvPr/>
        </p:nvSpPr>
        <p:spPr>
          <a:xfrm>
            <a:off x="566928" y="713232"/>
            <a:ext cx="11057839" cy="451104"/>
          </a:xfrm>
          <a:prstGeom prst="rect">
            <a:avLst/>
          </a:prstGeom>
          <a:noFill/>
        </p:spPr>
        <p:txBody>
          <a:bodyPr wrap="square" lIns="0" rIns="0" tIns="0" bIns="0" anchor="t">
            <a:noAutofit/>
          </a:bodyPr>
          <a:lstStyle/>
          <a:p>
            <a:pPr algn="l">
              <a:lnSpc>
                <a:spcPct val="100000"/>
              </a:lnSpc>
            </a:pPr>
            <a:r>
              <a:rPr sz="2600" b="1" i="0">
                <a:solidFill>
                  <a:srgbClr val="10161F"/>
                </a:solidFill>
                <a:latin typeface="IBM Plex Sans"/>
              </a:rPr>
              <a:t>AI referrals are </a:t>
            </a:r>
            <a:r>
              <a:rPr sz="2600" b="1" i="0">
                <a:solidFill>
                  <a:srgbClr val="10161F"/>
                </a:solidFill>
                <a:latin typeface="IBM Plex Sans"/>
              </a:rPr>
              <a:t>growing</a:t>
            </a:r>
            <a:r>
              <a:rPr sz="2600" b="1" i="0">
                <a:solidFill>
                  <a:srgbClr val="10161F"/>
                </a:solidFill>
                <a:latin typeface="IBM Plex Sans"/>
              </a:rPr>
              <a:t> week by week.</a:t>
            </a:r>
          </a:p>
        </p:txBody>
      </p:sp>
      <p:sp>
        <p:nvSpPr>
          <p:cNvPr id="4" name="TextBox 3"/>
          <p:cNvSpPr txBox="1"/>
          <p:nvPr/>
        </p:nvSpPr>
        <p:spPr>
          <a:xfrm>
            <a:off x="566928" y="1200912"/>
            <a:ext cx="8778240" cy="365760"/>
          </a:xfrm>
          <a:prstGeom prst="rect">
            <a:avLst/>
          </a:prstGeom>
          <a:noFill/>
        </p:spPr>
        <p:txBody>
          <a:bodyPr wrap="square" lIns="0" rIns="0" tIns="0" bIns="0" anchor="t">
            <a:noAutofit/>
          </a:bodyPr>
          <a:lstStyle/>
          <a:p>
            <a:pPr algn="l"/>
            <a:r>
              <a:rPr sz="1250" b="0" i="0">
                <a:solidFill>
                  <a:srgbClr val="475262"/>
                </a:solidFill>
                <a:latin typeface="IBM Plex Sans"/>
              </a:rPr>
              <a:t>Weeks run to Sep 30; a part week at the start is left out.</a:t>
            </a:r>
          </a:p>
        </p:txBody>
      </p:sp>
      <p:sp>
        <p:nvSpPr>
          <p:cNvPr id="5" name="Rounded Rectangle 4"/>
          <p:cNvSpPr/>
          <p:nvPr/>
        </p:nvSpPr>
        <p:spPr>
          <a:xfrm>
            <a:off x="566928" y="1712976"/>
            <a:ext cx="11057839" cy="4523232"/>
          </a:xfrm>
          <a:prstGeom prst="roundRect">
            <a:avLst>
              <a:gd name="adj" fmla="val 1212"/>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95528" y="1941576"/>
            <a:ext cx="10600639" cy="292608"/>
          </a:xfrm>
          <a:prstGeom prst="rect">
            <a:avLst/>
          </a:prstGeom>
          <a:noFill/>
        </p:spPr>
        <p:txBody>
          <a:bodyPr wrap="square" lIns="0" rIns="0" tIns="0" bIns="0" anchor="t">
            <a:noAutofit/>
          </a:bodyPr>
          <a:lstStyle/>
          <a:p>
            <a:pPr algn="l"/>
            <a:r>
              <a:rPr sz="1400" b="1" i="0">
                <a:solidFill>
                  <a:srgbClr val="10161F"/>
                </a:solidFill>
                <a:latin typeface="IBM Plex Sans"/>
              </a:rPr>
              <a:t>AI leads per </a:t>
            </a:r>
            <a:r>
              <a:rPr sz="1400" b="1" i="0">
                <a:solidFill>
                  <a:srgbClr val="10161F"/>
                </a:solidFill>
                <a:latin typeface="IBM Plex Sans"/>
              </a:rPr>
              <a:t>week</a:t>
            </a:r>
          </a:p>
        </p:txBody>
      </p:sp>
      <p:graphicFrame>
        <p:nvGraphicFramePr>
          <p:cNvPr id="7" name="Chart 6"/>
          <p:cNvGraphicFramePr>
            <a:graphicFrameLocks noGrp="1"/>
          </p:cNvGraphicFramePr>
          <p:nvPr/>
        </p:nvGraphicFramePr>
        <p:xfrm>
          <a:off x="795528" y="2325624"/>
          <a:ext cx="10600639" cy="3407664"/>
        </p:xfrm>
        <a:graphic>
          <a:graphicData uri="http://schemas.openxmlformats.org/drawingml/2006/chart">
            <c:chart xmlns:c="http://schemas.openxmlformats.org/drawingml/2006/chart" r:id="rId2"/>
          </a:graphicData>
        </a:graphic>
      </p:graphicFrame>
      <p:sp>
        <p:nvSpPr>
          <p:cNvPr id="8" name="TextBox 7"/>
          <p:cNvSpPr txBox="1"/>
          <p:nvPr/>
        </p:nvSpPr>
        <p:spPr>
          <a:xfrm>
            <a:off x="795528" y="5788152"/>
            <a:ext cx="10600639" cy="237744"/>
          </a:xfrm>
          <a:prstGeom prst="rect">
            <a:avLst/>
          </a:prstGeom>
          <a:noFill/>
        </p:spPr>
        <p:txBody>
          <a:bodyPr wrap="square" lIns="0" rIns="0" tIns="0" bIns="0" anchor="t">
            <a:noAutofit/>
          </a:bodyPr>
          <a:lstStyle/>
          <a:p>
            <a:pPr algn="l"/>
            <a:r>
              <a:rPr sz="1000" b="0" i="0">
                <a:solidFill>
                  <a:srgbClr val="6E7887"/>
                </a:solidFill>
                <a:latin typeface="IBM Plex Sans"/>
              </a:rPr>
              <a:t>AI-assistant leads per week, Apr 2 to Sep 30. Peak of 21 in the week of Sep 17.</a:t>
            </a:r>
          </a:p>
        </p:txBody>
      </p:sp>
      <p:sp>
        <p:nvSpPr>
          <p:cNvPr id="9" name="TextBox 8"/>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Leads from AI assistants, Northwind Dental</a:t>
            </a:r>
          </a:p>
        </p:txBody>
      </p:sp>
      <p:sp>
        <p:nvSpPr>
          <p:cNvPr id="10" name="TextBox 9"/>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4 / 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IBM Plex Sans"/>
              </a:rPr>
              <a:t>Landing pages</a:t>
            </a:r>
          </a:p>
        </p:txBody>
      </p:sp>
      <p:sp>
        <p:nvSpPr>
          <p:cNvPr id="3" name="TextBox 2"/>
          <p:cNvSpPr txBox="1"/>
          <p:nvPr/>
        </p:nvSpPr>
        <p:spPr>
          <a:xfrm>
            <a:off x="566928" y="713232"/>
            <a:ext cx="11057839" cy="451104"/>
          </a:xfrm>
          <a:prstGeom prst="rect">
            <a:avLst/>
          </a:prstGeom>
          <a:noFill/>
        </p:spPr>
        <p:txBody>
          <a:bodyPr wrap="square" lIns="0" rIns="0" tIns="0" bIns="0" anchor="t">
            <a:noAutofit/>
          </a:bodyPr>
          <a:lstStyle/>
          <a:p>
            <a:pPr algn="l">
              <a:lnSpc>
                <a:spcPct val="100000"/>
              </a:lnSpc>
            </a:pPr>
            <a:r>
              <a:rPr sz="2600" b="1" i="0">
                <a:solidFill>
                  <a:srgbClr val="10161F"/>
                </a:solidFill>
                <a:latin typeface="IBM Plex Sans"/>
              </a:rPr>
              <a:t>The </a:t>
            </a:r>
            <a:r>
              <a:rPr sz="2600" b="1" i="0">
                <a:solidFill>
                  <a:srgbClr val="10161F"/>
                </a:solidFill>
                <a:latin typeface="IBM Plex Sans"/>
              </a:rPr>
              <a:t>pages</a:t>
            </a:r>
            <a:r>
              <a:rPr sz="2600" b="1" i="0">
                <a:solidFill>
                  <a:srgbClr val="10161F"/>
                </a:solidFill>
                <a:latin typeface="IBM Plex Sans"/>
              </a:rPr>
              <a:t> AI assistants send people to.</a:t>
            </a:r>
          </a:p>
        </p:txBody>
      </p:sp>
      <p:sp>
        <p:nvSpPr>
          <p:cNvPr id="4" name="TextBox 3"/>
          <p:cNvSpPr txBox="1"/>
          <p:nvPr/>
        </p:nvSpPr>
        <p:spPr>
          <a:xfrm>
            <a:off x="566928" y="1200912"/>
            <a:ext cx="8778240" cy="365760"/>
          </a:xfrm>
          <a:prstGeom prst="rect">
            <a:avLst/>
          </a:prstGeom>
          <a:noFill/>
        </p:spPr>
        <p:txBody>
          <a:bodyPr wrap="square" lIns="0" rIns="0" tIns="0" bIns="0" anchor="t">
            <a:noAutofit/>
          </a:bodyPr>
          <a:lstStyle/>
          <a:p>
            <a:pPr algn="l"/>
            <a:r>
              <a:rPr sz="1250" b="0" i="0">
                <a:solidFill>
                  <a:srgbClr val="475262"/>
                </a:solidFill>
                <a:latin typeface="IBM Plex Sans"/>
              </a:rPr>
              <a:t>The page each AI-referred visitor landed on before filling in a form.</a:t>
            </a:r>
          </a:p>
        </p:txBody>
      </p:sp>
      <p:sp>
        <p:nvSpPr>
          <p:cNvPr id="5" name="TextBox 4"/>
          <p:cNvSpPr txBox="1"/>
          <p:nvPr/>
        </p:nvSpPr>
        <p:spPr>
          <a:xfrm>
            <a:off x="566928" y="1667256"/>
            <a:ext cx="11057839" cy="274320"/>
          </a:xfrm>
          <a:prstGeom prst="rect">
            <a:avLst/>
          </a:prstGeom>
          <a:noFill/>
        </p:spPr>
        <p:txBody>
          <a:bodyPr wrap="square" lIns="0" rIns="0" tIns="0" bIns="0" anchor="t">
            <a:noAutofit/>
          </a:bodyPr>
          <a:lstStyle/>
          <a:p>
            <a:pPr algn="l"/>
            <a:r>
              <a:rPr sz="1400" b="1" i="0">
                <a:solidFill>
                  <a:srgbClr val="10161F"/>
                </a:solidFill>
                <a:latin typeface="IBM Plex Sans"/>
              </a:rPr>
              <a:t>Landing pages for </a:t>
            </a:r>
            <a:r>
              <a:rPr sz="1400" b="1" i="0">
                <a:solidFill>
                  <a:srgbClr val="10161F"/>
                </a:solidFill>
                <a:latin typeface="IBM Plex Sans"/>
              </a:rPr>
              <a:t>AI leads</a:t>
            </a:r>
          </a:p>
        </p:txBody>
      </p:sp>
      <p:graphicFrame>
        <p:nvGraphicFramePr>
          <p:cNvPr id="6" name="Table 5"/>
          <p:cNvGraphicFramePr>
            <a:graphicFrameLocks noGrp="1"/>
          </p:cNvGraphicFramePr>
          <p:nvPr/>
        </p:nvGraphicFramePr>
        <p:xfrm>
          <a:off x="566928" y="2078736"/>
          <a:ext cx="11057839" cy="2852928"/>
        </p:xfrm>
        <a:graphic>
          <a:graphicData uri="http://schemas.openxmlformats.org/drawingml/2006/table">
            <a:tbl>
              <a:tblPr firstRow="0" bandRow="0" firstCol="0" lastRow="0" lastCol="0" bandCol="0">
                <a:tableStyleId>{2D5ABB26-0587-4C30-8999-92F81FD0307C}</a:tableStyleId>
              </a:tblPr>
              <a:tblGrid>
                <a:gridCol w="568689"/>
                <a:gridCol w="2527506"/>
                <a:gridCol w="2527506"/>
                <a:gridCol w="1263753"/>
                <a:gridCol w="1263753"/>
                <a:gridCol w="2906632"/>
              </a:tblGrid>
              <a:tr h="475488">
                <a:tc>
                  <a:txBody>
                    <a:bodyPr wrap="none"/>
                    <a:lstStyle/>
                    <a:p>
                      <a:pPr algn="l"/>
                      <a:r>
                        <a:rPr sz="950" b="1" i="0">
                          <a:solidFill>
                            <a:srgbClr val="6E7887"/>
                          </a:solidFill>
                          <a:latin typeface="IBM Plex Sans Condensed"/>
                        </a:rPr>
                        <a:t>#</a:t>
                      </a:r>
                    </a:p>
                  </a:txBody>
                  <a:tcPr marL="91440" marR="91440" marT="18288" marB="18288" anchor="ctr">
                    <a:lnL w="0">
                      <a:noFill/>
                    </a:lnL>
                    <a:lnR w="0">
                      <a:noFill/>
                    </a:lnR>
                    <a:lnT w="0">
                      <a:noFill/>
                    </a:lnT>
                    <a:lnB w="9525">
                      <a:solidFill>
                        <a:srgbClr val="DCE1E8"/>
                      </a:solidFill>
                    </a:lnB>
                    <a:solidFill>
                      <a:srgbClr val="F4F9F7"/>
                    </a:solidFill>
                  </a:tcPr>
                </a:tc>
                <a:tc>
                  <a:txBody>
                    <a:bodyPr wrap="none"/>
                    <a:lstStyle/>
                    <a:p>
                      <a:pPr algn="l"/>
                      <a:r>
                        <a:rPr sz="950" b="1" i="0">
                          <a:solidFill>
                            <a:srgbClr val="6E7887"/>
                          </a:solidFill>
                          <a:latin typeface="IBM Plex Sans Condensed"/>
                        </a:rPr>
                        <a:t>Page</a:t>
                      </a:r>
                    </a:p>
                  </a:txBody>
                  <a:tcPr marL="91440" marR="91440" marT="18288" marB="18288" anchor="ctr">
                    <a:lnL w="0">
                      <a:noFill/>
                    </a:lnL>
                    <a:lnR w="0">
                      <a:noFill/>
                    </a:lnR>
                    <a:lnT w="0">
                      <a:noFill/>
                    </a:lnT>
                    <a:lnB w="9525">
                      <a:solidFill>
                        <a:srgbClr val="DCE1E8"/>
                      </a:solidFill>
                    </a:lnB>
                    <a:solidFill>
                      <a:srgbClr val="F4F9F7"/>
                    </a:solidFill>
                  </a:tcPr>
                </a:tc>
                <a:tc>
                  <a:txBody>
                    <a:bodyPr wrap="none"/>
                    <a:lstStyle/>
                    <a:p>
                      <a:pPr algn="l"/>
                      <a:r>
                        <a:rPr sz="950" b="1" i="0">
                          <a:solidFill>
                            <a:srgbClr val="6E7887"/>
                          </a:solidFill>
                          <a:latin typeface="IBM Plex Sans Condensed"/>
                        </a:rPr>
                        <a:t>AI leads</a:t>
                      </a:r>
                    </a:p>
                  </a:txBody>
                  <a:tcPr marL="91440" marR="91440" marT="18288" marB="18288" anchor="ctr">
                    <a:lnL w="0">
                      <a:noFill/>
                    </a:lnL>
                    <a:lnR w="0">
                      <a:noFill/>
                    </a:lnR>
                    <a:lnT w="0">
                      <a:noFill/>
                    </a:lnT>
                    <a:lnB w="9525">
                      <a:solidFill>
                        <a:srgbClr val="DCE1E8"/>
                      </a:solidFill>
                    </a:lnB>
                    <a:solidFill>
                      <a:srgbClr val="F4F9F7"/>
                    </a:solidFill>
                  </a:tcPr>
                </a:tc>
                <a:tc>
                  <a:txBody>
                    <a:bodyPr wrap="none"/>
                    <a:lstStyle/>
                    <a:p>
                      <a:pPr algn="r"/>
                      <a:r>
                        <a:rPr sz="950" b="1" i="0">
                          <a:solidFill>
                            <a:srgbClr val="6E7887"/>
                          </a:solidFill>
                          <a:latin typeface="IBM Plex Sans Condensed"/>
                        </a:rPr>
                        <a:t>Share of AI</a:t>
                      </a:r>
                    </a:p>
                  </a:txBody>
                  <a:tcPr marL="91440" marR="91440" marT="18288" marB="18288" anchor="ctr">
                    <a:lnL w="0">
                      <a:noFill/>
                    </a:lnL>
                    <a:lnR w="0">
                      <a:noFill/>
                    </a:lnR>
                    <a:lnT w="0">
                      <a:noFill/>
                    </a:lnT>
                    <a:lnB w="9525">
                      <a:solidFill>
                        <a:srgbClr val="DCE1E8"/>
                      </a:solidFill>
                    </a:lnB>
                    <a:solidFill>
                      <a:srgbClr val="F4F9F7"/>
                    </a:solidFill>
                  </a:tcPr>
                </a:tc>
                <a:tc>
                  <a:txBody>
                    <a:bodyPr wrap="none"/>
                    <a:lstStyle/>
                    <a:p>
                      <a:pPr algn="r"/>
                      <a:r>
                        <a:rPr sz="950" b="1" i="0">
                          <a:solidFill>
                            <a:srgbClr val="6E7887"/>
                          </a:solidFill>
                          <a:latin typeface="IBM Plex Sans Condensed"/>
                        </a:rPr>
                        <a:t>Share of all</a:t>
                      </a:r>
                    </a:p>
                  </a:txBody>
                  <a:tcPr marL="91440" marR="91440" marT="18288" marB="18288" anchor="ctr">
                    <a:lnL w="0">
                      <a:noFill/>
                    </a:lnL>
                    <a:lnR w="0">
                      <a:noFill/>
                    </a:lnR>
                    <a:lnT w="0">
                      <a:noFill/>
                    </a:lnT>
                    <a:lnB w="9525">
                      <a:solidFill>
                        <a:srgbClr val="DCE1E8"/>
                      </a:solidFill>
                    </a:lnB>
                    <a:solidFill>
                      <a:srgbClr val="F4F9F7"/>
                    </a:solidFill>
                  </a:tcPr>
                </a:tc>
                <a:tc>
                  <a:txBody>
                    <a:bodyPr wrap="none"/>
                    <a:lstStyle/>
                    <a:p>
                      <a:pPr algn="l"/>
                      <a:r>
                        <a:rPr sz="950" b="1" i="0">
                          <a:solidFill>
                            <a:srgbClr val="6E7887"/>
                          </a:solidFill>
                          <a:latin typeface="IBM Plex Sans Condensed"/>
                        </a:rPr>
                        <a:t>Top assistant</a:t>
                      </a:r>
                    </a:p>
                  </a:txBody>
                  <a:tcPr marL="91440" marR="91440" marT="18288" marB="18288" anchor="ctr">
                    <a:lnL w="0">
                      <a:noFill/>
                    </a:lnL>
                    <a:lnR w="0">
                      <a:noFill/>
                    </a:lnR>
                    <a:lnT w="0">
                      <a:noFill/>
                    </a:lnT>
                    <a:lnB w="9525">
                      <a:solidFill>
                        <a:srgbClr val="DCE1E8"/>
                      </a:solidFill>
                    </a:lnB>
                    <a:solidFill>
                      <a:srgbClr val="F4F9F7"/>
                    </a:solidFill>
                  </a:tcPr>
                </a:tc>
              </a:tr>
              <a:tr h="475488">
                <a:tc>
                  <a:txBody>
                    <a:bodyPr wrap="none"/>
                    <a:lstStyle/>
                    <a:p>
                      <a:pPr algn="l"/>
                      <a:r>
                        <a:rPr sz="1100" b="0" i="0">
                          <a:solidFill>
                            <a:srgbClr val="6E7887"/>
                          </a:solidFill>
                          <a:latin typeface="IBM Plex Sans"/>
                        </a:rPr>
                        <a:t>1</a:t>
                      </a:r>
                    </a:p>
                  </a:txBody>
                  <a:tcPr marL="91440" marR="91440" marT="18288" marB="18288" anchor="ctr">
                    <a:lnL w="0">
                      <a:noFill/>
                    </a:lnL>
                    <a:lnR w="0">
                      <a:noFill/>
                    </a:lnR>
                    <a:lnT w="0">
                      <a:noFill/>
                    </a:lnT>
                    <a:lnB w="9525">
                      <a:solidFill>
                        <a:srgbClr val="EBEEF2"/>
                      </a:solidFill>
                    </a:lnB>
                    <a:solidFill>
                      <a:srgbClr val="E9F1EF"/>
                    </a:solidFill>
                  </a:tcPr>
                </a:tc>
                <a:tc>
                  <a:txBody>
                    <a:bodyPr wrap="none"/>
                    <a:lstStyle/>
                    <a:p>
                      <a:pPr algn="l"/>
                      <a:r>
                        <a:rPr sz="1100" b="0" i="0">
                          <a:solidFill>
                            <a:srgbClr val="475262"/>
                          </a:solidFill>
                          <a:latin typeface="IBM Plex Mono"/>
                        </a:rPr>
                        <a:t>/</a:t>
                      </a:r>
                    </a:p>
                  </a:txBody>
                  <a:tcPr marL="91440" marR="91440" marT="18288" marB="18288" anchor="ctr">
                    <a:lnL w="0">
                      <a:noFill/>
                    </a:lnL>
                    <a:lnR w="0">
                      <a:noFill/>
                    </a:lnR>
                    <a:lnT w="0">
                      <a:noFill/>
                    </a:lnT>
                    <a:lnB w="9525">
                      <a:solidFill>
                        <a:srgbClr val="EBEEF2"/>
                      </a:solidFill>
                    </a:lnB>
                    <a:solidFill>
                      <a:srgbClr val="E9F1EF"/>
                    </a:solidFill>
                  </a:tcPr>
                </a:tc>
                <a:tc>
                  <a:txBody>
                    <a:bodyPr wrap="none"/>
                    <a:lstStyle/>
                    <a:p>
                      <a:pPr algn="l"/>
                      <a:r>
                        <a:rPr sz="1100" b="0" i="0">
                          <a:solidFill>
                            <a:srgbClr val="10161F"/>
                          </a:solidFill>
                          <a:latin typeface="IBM Plex Sans"/>
                        </a:rPr>
                        <a:t/>
                      </a:r>
                    </a:p>
                  </a:txBody>
                  <a:tcPr marL="91440" marR="91440" marT="18288" marB="18288" anchor="ctr">
                    <a:lnL w="0">
                      <a:noFill/>
                    </a:lnL>
                    <a:lnR w="0">
                      <a:noFill/>
                    </a:lnR>
                    <a:lnT w="0">
                      <a:noFill/>
                    </a:lnT>
                    <a:lnB w="9525">
                      <a:solidFill>
                        <a:srgbClr val="EBEEF2"/>
                      </a:solidFill>
                    </a:lnB>
                    <a:solidFill>
                      <a:srgbClr val="E9F1EF"/>
                    </a:solidFill>
                  </a:tcPr>
                </a:tc>
                <a:tc>
                  <a:txBody>
                    <a:bodyPr wrap="none"/>
                    <a:lstStyle/>
                    <a:p>
                      <a:pPr algn="r"/>
                      <a:r>
                        <a:rPr sz="1100" b="0" i="0">
                          <a:solidFill>
                            <a:srgbClr val="10161F"/>
                          </a:solidFill>
                          <a:latin typeface="IBM Plex Sans"/>
                        </a:rPr>
                        <a:t>28%</a:t>
                      </a:r>
                    </a:p>
                  </a:txBody>
                  <a:tcPr marL="91440" marR="91440" marT="18288" marB="18288" anchor="ctr">
                    <a:lnL w="0">
                      <a:noFill/>
                    </a:lnL>
                    <a:lnR w="0">
                      <a:noFill/>
                    </a:lnR>
                    <a:lnT w="0">
                      <a:noFill/>
                    </a:lnT>
                    <a:lnB w="9525">
                      <a:solidFill>
                        <a:srgbClr val="EBEEF2"/>
                      </a:solidFill>
                    </a:lnB>
                    <a:solidFill>
                      <a:srgbClr val="E9F1EF"/>
                    </a:solidFill>
                  </a:tcPr>
                </a:tc>
                <a:tc>
                  <a:txBody>
                    <a:bodyPr wrap="none"/>
                    <a:lstStyle/>
                    <a:p>
                      <a:pPr algn="r"/>
                      <a:r>
                        <a:rPr sz="1100" b="0" i="0">
                          <a:solidFill>
                            <a:srgbClr val="10161F"/>
                          </a:solidFill>
                          <a:latin typeface="IBM Plex Sans"/>
                        </a:rPr>
                        <a:t>23%</a:t>
                      </a:r>
                    </a:p>
                  </a:txBody>
                  <a:tcPr marL="91440" marR="91440" marT="18288" marB="18288" anchor="ctr">
                    <a:lnL w="0">
                      <a:noFill/>
                    </a:lnL>
                    <a:lnR w="0">
                      <a:noFill/>
                    </a:lnR>
                    <a:lnT w="0">
                      <a:noFill/>
                    </a:lnT>
                    <a:lnB w="9525">
                      <a:solidFill>
                        <a:srgbClr val="EBEEF2"/>
                      </a:solidFill>
                    </a:lnB>
                    <a:solidFill>
                      <a:srgbClr val="E9F1EF"/>
                    </a:solidFill>
                  </a:tcPr>
                </a:tc>
                <a:tc>
                  <a:txBody>
                    <a:bodyPr wrap="none"/>
                    <a:lstStyle/>
                    <a:p>
                      <a:pPr algn="l"/>
                      <a:r>
                        <a:rPr sz="1100" b="1" i="0">
                          <a:solidFill>
                            <a:srgbClr val="10161F"/>
                          </a:solidFill>
                          <a:latin typeface="IBM Plex Sans"/>
                        </a:rPr>
                        <a:t>ChatGPT</a:t>
                      </a:r>
                    </a:p>
                  </a:txBody>
                  <a:tcPr marL="91440" marR="91440" marT="18288" marB="18288" anchor="ctr">
                    <a:lnL w="0">
                      <a:noFill/>
                    </a:lnL>
                    <a:lnR w="0">
                      <a:noFill/>
                    </a:lnR>
                    <a:lnT w="0">
                      <a:noFill/>
                    </a:lnT>
                    <a:lnB w="9525">
                      <a:solidFill>
                        <a:srgbClr val="EBEEF2"/>
                      </a:solidFill>
                    </a:lnB>
                    <a:solidFill>
                      <a:srgbClr val="E9F1EF"/>
                    </a:solidFill>
                  </a:tcPr>
                </a:tc>
              </a:tr>
              <a:tr h="475488">
                <a:tc>
                  <a:txBody>
                    <a:bodyPr wrap="none"/>
                    <a:lstStyle/>
                    <a:p>
                      <a:pPr algn="l"/>
                      <a:r>
                        <a:rPr sz="1100" b="0" i="0">
                          <a:solidFill>
                            <a:srgbClr val="6E7887"/>
                          </a:solidFill>
                          <a:latin typeface="IBM Plex Sans"/>
                        </a:rPr>
                        <a:t>2</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0" i="0">
                          <a:solidFill>
                            <a:srgbClr val="475262"/>
                          </a:solidFill>
                          <a:latin typeface="IBM Plex Mono"/>
                        </a:rPr>
                        <a:t>/emergency-dentist</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0" i="0">
                          <a:solidFill>
                            <a:srgbClr val="10161F"/>
                          </a:solidFill>
                          <a:latin typeface="IBM Plex Sans"/>
                        </a:rPr>
                        <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23%</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14%</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1" i="0">
                          <a:solidFill>
                            <a:srgbClr val="10161F"/>
                          </a:solidFill>
                          <a:latin typeface="IBM Plex Sans"/>
                        </a:rPr>
                        <a:t>ChatGPT</a:t>
                      </a:r>
                    </a:p>
                  </a:txBody>
                  <a:tcPr marL="91440" marR="91440" marT="18288" marB="18288" anchor="ctr">
                    <a:lnL w="0">
                      <a:noFill/>
                    </a:lnL>
                    <a:lnR w="0">
                      <a:noFill/>
                    </a:lnR>
                    <a:lnT w="0">
                      <a:noFill/>
                    </a:lnT>
                    <a:lnB w="9525">
                      <a:solidFill>
                        <a:srgbClr val="EBEEF2"/>
                      </a:solidFill>
                    </a:lnB>
                    <a:solidFill>
                      <a:srgbClr val="FFFFFF"/>
                    </a:solidFill>
                  </a:tcPr>
                </a:tc>
              </a:tr>
              <a:tr h="475488">
                <a:tc>
                  <a:txBody>
                    <a:bodyPr wrap="none"/>
                    <a:lstStyle/>
                    <a:p>
                      <a:pPr algn="l"/>
                      <a:r>
                        <a:rPr sz="1100" b="0" i="0">
                          <a:solidFill>
                            <a:srgbClr val="6E7887"/>
                          </a:solidFill>
                          <a:latin typeface="IBM Plex Sans"/>
                        </a:rPr>
                        <a:t>3</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0" i="0">
                          <a:solidFill>
                            <a:srgbClr val="475262"/>
                          </a:solidFill>
                          <a:latin typeface="IBM Plex Mono"/>
                        </a:rPr>
                        <a:t>/dental-implants</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0" i="0">
                          <a:solidFill>
                            <a:srgbClr val="10161F"/>
                          </a:solidFill>
                          <a:latin typeface="IBM Plex Sans"/>
                        </a:rPr>
                        <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22%</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5%</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1" i="0">
                          <a:solidFill>
                            <a:srgbClr val="10161F"/>
                          </a:solidFill>
                          <a:latin typeface="IBM Plex Sans"/>
                        </a:rPr>
                        <a:t>ChatGPT</a:t>
                      </a:r>
                    </a:p>
                  </a:txBody>
                  <a:tcPr marL="91440" marR="91440" marT="18288" marB="18288" anchor="ctr">
                    <a:lnL w="0">
                      <a:noFill/>
                    </a:lnL>
                    <a:lnR w="0">
                      <a:noFill/>
                    </a:lnR>
                    <a:lnT w="0">
                      <a:noFill/>
                    </a:lnT>
                    <a:lnB w="9525">
                      <a:solidFill>
                        <a:srgbClr val="EBEEF2"/>
                      </a:solidFill>
                    </a:lnB>
                    <a:solidFill>
                      <a:srgbClr val="FFFFFF"/>
                    </a:solidFill>
                  </a:tcPr>
                </a:tc>
              </a:tr>
              <a:tr h="475488">
                <a:tc>
                  <a:txBody>
                    <a:bodyPr wrap="none"/>
                    <a:lstStyle/>
                    <a:p>
                      <a:pPr algn="l"/>
                      <a:r>
                        <a:rPr sz="1100" b="0" i="0">
                          <a:solidFill>
                            <a:srgbClr val="6E7887"/>
                          </a:solidFill>
                          <a:latin typeface="IBM Plex Sans"/>
                        </a:rPr>
                        <a:t>4</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0" i="0">
                          <a:solidFill>
                            <a:srgbClr val="475262"/>
                          </a:solidFill>
                          <a:latin typeface="IBM Plex Mono"/>
                        </a:rPr>
                        <a:t>/insurance</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0" i="0">
                          <a:solidFill>
                            <a:srgbClr val="10161F"/>
                          </a:solidFill>
                          <a:latin typeface="IBM Plex Sans"/>
                        </a:rPr>
                        <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15%</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3%</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1" i="0">
                          <a:solidFill>
                            <a:srgbClr val="10161F"/>
                          </a:solidFill>
                          <a:latin typeface="IBM Plex Sans"/>
                        </a:rPr>
                        <a:t>ChatGPT</a:t>
                      </a:r>
                    </a:p>
                  </a:txBody>
                  <a:tcPr marL="91440" marR="91440" marT="18288" marB="18288" anchor="ctr">
                    <a:lnL w="0">
                      <a:noFill/>
                    </a:lnL>
                    <a:lnR w="0">
                      <a:noFill/>
                    </a:lnR>
                    <a:lnT w="0">
                      <a:noFill/>
                    </a:lnT>
                    <a:lnB w="9525">
                      <a:solidFill>
                        <a:srgbClr val="EBEEF2"/>
                      </a:solidFill>
                    </a:lnB>
                    <a:solidFill>
                      <a:srgbClr val="FFFFFF"/>
                    </a:solidFill>
                  </a:tcPr>
                </a:tc>
              </a:tr>
              <a:tr h="475488">
                <a:tc>
                  <a:txBody>
                    <a:bodyPr wrap="none"/>
                    <a:lstStyle/>
                    <a:p>
                      <a:pPr algn="l"/>
                      <a:r>
                        <a:rPr sz="1100" b="0" i="0">
                          <a:solidFill>
                            <a:srgbClr val="6E7887"/>
                          </a:solidFill>
                          <a:latin typeface="IBM Plex Sans"/>
                        </a:rPr>
                        <a:t>5</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0" i="0">
                          <a:solidFill>
                            <a:srgbClr val="475262"/>
                          </a:solidFill>
                          <a:latin typeface="IBM Plex Mono"/>
                        </a:rPr>
                        <a:t>/invisalign</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0" i="0">
                          <a:solidFill>
                            <a:srgbClr val="10161F"/>
                          </a:solidFill>
                          <a:latin typeface="IBM Plex Sans"/>
                        </a:rPr>
                        <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12%</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r"/>
                      <a:r>
                        <a:rPr sz="1100" b="0" i="0">
                          <a:solidFill>
                            <a:srgbClr val="10161F"/>
                          </a:solidFill>
                          <a:latin typeface="IBM Plex Sans"/>
                        </a:rPr>
                        <a:t>7%</a:t>
                      </a:r>
                    </a:p>
                  </a:txBody>
                  <a:tcPr marL="91440" marR="91440" marT="18288" marB="18288" anchor="ctr">
                    <a:lnL w="0">
                      <a:noFill/>
                    </a:lnL>
                    <a:lnR w="0">
                      <a:noFill/>
                    </a:lnR>
                    <a:lnT w="0">
                      <a:noFill/>
                    </a:lnT>
                    <a:lnB w="9525">
                      <a:solidFill>
                        <a:srgbClr val="EBEEF2"/>
                      </a:solidFill>
                    </a:lnB>
                    <a:solidFill>
                      <a:srgbClr val="FFFFFF"/>
                    </a:solidFill>
                  </a:tcPr>
                </a:tc>
                <a:tc>
                  <a:txBody>
                    <a:bodyPr wrap="none"/>
                    <a:lstStyle/>
                    <a:p>
                      <a:pPr algn="l"/>
                      <a:r>
                        <a:rPr sz="1100" b="1" i="0">
                          <a:solidFill>
                            <a:srgbClr val="10161F"/>
                          </a:solidFill>
                          <a:latin typeface="IBM Plex Sans"/>
                        </a:rPr>
                        <a:t>ChatGPT</a:t>
                      </a:r>
                    </a:p>
                  </a:txBody>
                  <a:tcPr marL="91440" marR="91440" marT="18288" marB="18288" anchor="ctr">
                    <a:lnL w="0">
                      <a:noFill/>
                    </a:lnL>
                    <a:lnR w="0">
                      <a:noFill/>
                    </a:lnR>
                    <a:lnT w="0">
                      <a:noFill/>
                    </a:lnT>
                    <a:lnB w="9525">
                      <a:solidFill>
                        <a:srgbClr val="EBEEF2"/>
                      </a:solidFill>
                    </a:lnB>
                    <a:solidFill>
                      <a:srgbClr val="FFFFFF"/>
                    </a:solidFill>
                  </a:tcPr>
                </a:tc>
              </a:tr>
            </a:tbl>
          </a:graphicData>
        </a:graphic>
      </p:graphicFrame>
      <p:sp>
        <p:nvSpPr>
          <p:cNvPr id="7" name="TextBox 6"/>
          <p:cNvSpPr txBox="1"/>
          <p:nvPr/>
        </p:nvSpPr>
        <p:spPr>
          <a:xfrm>
            <a:off x="3754563" y="2673096"/>
            <a:ext cx="502920" cy="237744"/>
          </a:xfrm>
          <a:prstGeom prst="rect">
            <a:avLst/>
          </a:prstGeom>
          <a:noFill/>
        </p:spPr>
        <p:txBody>
          <a:bodyPr wrap="square" lIns="0" rIns="0" tIns="0" bIns="0" anchor="ctr">
            <a:noAutofit/>
          </a:bodyPr>
          <a:lstStyle/>
          <a:p>
            <a:pPr algn="r"/>
            <a:r>
              <a:rPr sz="1100" b="1" i="0">
                <a:solidFill>
                  <a:srgbClr val="10161F"/>
                </a:solidFill>
                <a:latin typeface="IBM Plex Sans"/>
              </a:rPr>
              <a:t>17</a:t>
            </a:r>
          </a:p>
        </p:txBody>
      </p:sp>
      <p:sp>
        <p:nvSpPr>
          <p:cNvPr id="8" name="Rounded Rectangle 7"/>
          <p:cNvSpPr/>
          <p:nvPr/>
        </p:nvSpPr>
        <p:spPr>
          <a:xfrm>
            <a:off x="4348923" y="2746248"/>
            <a:ext cx="1750266" cy="9144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4348923" y="2746248"/>
            <a:ext cx="1750266" cy="91440"/>
          </a:xfrm>
          <a:prstGeom prst="roundRect">
            <a:avLst>
              <a:gd name="adj" fmla="val 1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754563" y="3148584"/>
            <a:ext cx="502920" cy="237744"/>
          </a:xfrm>
          <a:prstGeom prst="rect">
            <a:avLst/>
          </a:prstGeom>
          <a:noFill/>
        </p:spPr>
        <p:txBody>
          <a:bodyPr wrap="square" lIns="0" rIns="0" tIns="0" bIns="0" anchor="ctr">
            <a:noAutofit/>
          </a:bodyPr>
          <a:lstStyle/>
          <a:p>
            <a:pPr algn="r"/>
            <a:r>
              <a:rPr sz="1100" b="1" i="0">
                <a:solidFill>
                  <a:srgbClr val="10161F"/>
                </a:solidFill>
                <a:latin typeface="IBM Plex Sans"/>
              </a:rPr>
              <a:t>14</a:t>
            </a:r>
          </a:p>
        </p:txBody>
      </p:sp>
      <p:sp>
        <p:nvSpPr>
          <p:cNvPr id="11" name="Rounded Rectangle 10"/>
          <p:cNvSpPr/>
          <p:nvPr/>
        </p:nvSpPr>
        <p:spPr>
          <a:xfrm>
            <a:off x="4348923" y="3221736"/>
            <a:ext cx="1750266" cy="9144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4348923" y="3221736"/>
            <a:ext cx="1441396" cy="91440"/>
          </a:xfrm>
          <a:prstGeom prst="roundRect">
            <a:avLst>
              <a:gd name="adj" fmla="val 1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3754563" y="3624072"/>
            <a:ext cx="502920" cy="237744"/>
          </a:xfrm>
          <a:prstGeom prst="rect">
            <a:avLst/>
          </a:prstGeom>
          <a:noFill/>
        </p:spPr>
        <p:txBody>
          <a:bodyPr wrap="square" lIns="0" rIns="0" tIns="0" bIns="0" anchor="ctr">
            <a:noAutofit/>
          </a:bodyPr>
          <a:lstStyle/>
          <a:p>
            <a:pPr algn="r"/>
            <a:r>
              <a:rPr sz="1100" b="1" i="0">
                <a:solidFill>
                  <a:srgbClr val="10161F"/>
                </a:solidFill>
                <a:latin typeface="IBM Plex Sans"/>
              </a:rPr>
              <a:t>13</a:t>
            </a:r>
          </a:p>
        </p:txBody>
      </p:sp>
      <p:sp>
        <p:nvSpPr>
          <p:cNvPr id="14" name="Rounded Rectangle 13"/>
          <p:cNvSpPr/>
          <p:nvPr/>
        </p:nvSpPr>
        <p:spPr>
          <a:xfrm>
            <a:off x="4348923" y="3697224"/>
            <a:ext cx="1750266" cy="9144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4348923" y="3697224"/>
            <a:ext cx="1338439" cy="91440"/>
          </a:xfrm>
          <a:prstGeom prst="roundRect">
            <a:avLst>
              <a:gd name="adj" fmla="val 1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754563" y="4099560"/>
            <a:ext cx="502920" cy="237744"/>
          </a:xfrm>
          <a:prstGeom prst="rect">
            <a:avLst/>
          </a:prstGeom>
          <a:noFill/>
        </p:spPr>
        <p:txBody>
          <a:bodyPr wrap="square" lIns="0" rIns="0" tIns="0" bIns="0" anchor="ctr">
            <a:noAutofit/>
          </a:bodyPr>
          <a:lstStyle/>
          <a:p>
            <a:pPr algn="r"/>
            <a:r>
              <a:rPr sz="1100" b="1" i="0">
                <a:solidFill>
                  <a:srgbClr val="10161F"/>
                </a:solidFill>
                <a:latin typeface="IBM Plex Sans"/>
              </a:rPr>
              <a:t>9</a:t>
            </a:r>
          </a:p>
        </p:txBody>
      </p:sp>
      <p:sp>
        <p:nvSpPr>
          <p:cNvPr id="17" name="Rounded Rectangle 16"/>
          <p:cNvSpPr/>
          <p:nvPr/>
        </p:nvSpPr>
        <p:spPr>
          <a:xfrm>
            <a:off x="4348923" y="4172712"/>
            <a:ext cx="1750266" cy="9144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4348923" y="4172712"/>
            <a:ext cx="926611" cy="91440"/>
          </a:xfrm>
          <a:prstGeom prst="roundRect">
            <a:avLst>
              <a:gd name="adj" fmla="val 1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3754563" y="4575048"/>
            <a:ext cx="502920" cy="237744"/>
          </a:xfrm>
          <a:prstGeom prst="rect">
            <a:avLst/>
          </a:prstGeom>
          <a:noFill/>
        </p:spPr>
        <p:txBody>
          <a:bodyPr wrap="square" lIns="0" rIns="0" tIns="0" bIns="0" anchor="ctr">
            <a:noAutofit/>
          </a:bodyPr>
          <a:lstStyle/>
          <a:p>
            <a:pPr algn="r"/>
            <a:r>
              <a:rPr sz="1100" b="1" i="0">
                <a:solidFill>
                  <a:srgbClr val="10161F"/>
                </a:solidFill>
                <a:latin typeface="IBM Plex Sans"/>
              </a:rPr>
              <a:t>7</a:t>
            </a:r>
          </a:p>
        </p:txBody>
      </p:sp>
      <p:sp>
        <p:nvSpPr>
          <p:cNvPr id="20" name="Rounded Rectangle 19"/>
          <p:cNvSpPr/>
          <p:nvPr/>
        </p:nvSpPr>
        <p:spPr>
          <a:xfrm>
            <a:off x="4348923" y="4648200"/>
            <a:ext cx="1750266" cy="91440"/>
          </a:xfrm>
          <a:prstGeom prst="roundRect">
            <a:avLst>
              <a:gd name="adj" fmla="val 10000"/>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4348923" y="4648200"/>
            <a:ext cx="720698" cy="91440"/>
          </a:xfrm>
          <a:prstGeom prst="roundRect">
            <a:avLst>
              <a:gd name="adj" fmla="val 1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566928" y="6053328"/>
            <a:ext cx="11057839" cy="228600"/>
          </a:xfrm>
          <a:prstGeom prst="rect">
            <a:avLst/>
          </a:prstGeom>
          <a:noFill/>
        </p:spPr>
        <p:txBody>
          <a:bodyPr wrap="square" lIns="0" rIns="0" tIns="0" bIns="0" anchor="t">
            <a:noAutofit/>
          </a:bodyPr>
          <a:lstStyle/>
          <a:p>
            <a:pPr algn="l"/>
            <a:r>
              <a:rPr sz="1000" b="0" i="0">
                <a:solidFill>
                  <a:srgbClr val="6E7887"/>
                </a:solidFill>
                <a:latin typeface="IBM Plex Sans"/>
              </a:rPr>
              <a:t>/dental-implants takes 22% of AI leads but 5% of all leads: assistants favor it.</a:t>
            </a:r>
          </a:p>
        </p:txBody>
      </p:sp>
      <p:sp>
        <p:nvSpPr>
          <p:cNvPr id="23" name="TextBox 22"/>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Leads from AI assistants, Northwind Dental</a:t>
            </a:r>
          </a:p>
        </p:txBody>
      </p:sp>
      <p:sp>
        <p:nvSpPr>
          <p:cNvPr id="24" name="TextBox 23"/>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5 / 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IBM Plex Sans"/>
              </a:rPr>
              <a:t>Lead quality</a:t>
            </a:r>
          </a:p>
        </p:txBody>
      </p:sp>
      <p:sp>
        <p:nvSpPr>
          <p:cNvPr id="3" name="TextBox 2"/>
          <p:cNvSpPr txBox="1"/>
          <p:nvPr/>
        </p:nvSpPr>
        <p:spPr>
          <a:xfrm>
            <a:off x="566928" y="713232"/>
            <a:ext cx="11057839" cy="451104"/>
          </a:xfrm>
          <a:prstGeom prst="rect">
            <a:avLst/>
          </a:prstGeom>
          <a:noFill/>
        </p:spPr>
        <p:txBody>
          <a:bodyPr wrap="square" lIns="0" rIns="0" tIns="0" bIns="0" anchor="t">
            <a:noAutofit/>
          </a:bodyPr>
          <a:lstStyle/>
          <a:p>
            <a:pPr algn="l">
              <a:lnSpc>
                <a:spcPct val="100000"/>
              </a:lnSpc>
            </a:pPr>
            <a:r>
              <a:rPr sz="2600" b="1" i="0">
                <a:solidFill>
                  <a:srgbClr val="10161F"/>
                </a:solidFill>
                <a:latin typeface="IBM Plex Sans"/>
              </a:rPr>
              <a:t>Each AI lead is worth </a:t>
            </a:r>
            <a:r>
              <a:rPr sz="2600" b="1" i="0">
                <a:solidFill>
                  <a:srgbClr val="10161F"/>
                </a:solidFill>
                <a:latin typeface="IBM Plex Sans"/>
              </a:rPr>
              <a:t>$68</a:t>
            </a:r>
            <a:r>
              <a:rPr sz="2600" b="1" i="0">
                <a:solidFill>
                  <a:srgbClr val="10161F"/>
                </a:solidFill>
                <a:latin typeface="IBM Plex Sans"/>
              </a:rPr>
              <a:t>, against $203 from Google organic.</a:t>
            </a:r>
          </a:p>
        </p:txBody>
      </p:sp>
      <p:sp>
        <p:nvSpPr>
          <p:cNvPr id="4" name="TextBox 3"/>
          <p:cNvSpPr txBox="1"/>
          <p:nvPr/>
        </p:nvSpPr>
        <p:spPr>
          <a:xfrm>
            <a:off x="566928" y="1200912"/>
            <a:ext cx="8778240" cy="365760"/>
          </a:xfrm>
          <a:prstGeom prst="rect">
            <a:avLst/>
          </a:prstGeom>
          <a:noFill/>
        </p:spPr>
        <p:txBody>
          <a:bodyPr wrap="square" lIns="0" rIns="0" tIns="0" bIns="0" anchor="t">
            <a:noAutofit/>
          </a:bodyPr>
          <a:lstStyle/>
          <a:p>
            <a:pPr algn="l"/>
            <a:r>
              <a:rPr sz="1250" b="0" i="0">
                <a:solidFill>
                  <a:srgbClr val="475262"/>
                </a:solidFill>
                <a:latin typeface="IBM Plex Sans"/>
              </a:rPr>
              <a:t>AI-referred leads against Google organic leads in the same period.</a:t>
            </a:r>
          </a:p>
        </p:txBody>
      </p:sp>
      <p:sp>
        <p:nvSpPr>
          <p:cNvPr id="5" name="Rounded Rectangle 4"/>
          <p:cNvSpPr/>
          <p:nvPr/>
        </p:nvSpPr>
        <p:spPr>
          <a:xfrm>
            <a:off x="566928" y="1712976"/>
            <a:ext cx="11057839" cy="2834640"/>
          </a:xfrm>
          <a:prstGeom prst="roundRect">
            <a:avLst>
              <a:gd name="adj" fmla="val 1935"/>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5885028" y="2014728"/>
            <a:ext cx="118872" cy="118872"/>
          </a:xfrm>
          <a:prstGeom prst="roundRect">
            <a:avLst>
              <a:gd name="adj" fmla="val 2307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3493008" y="1932432"/>
            <a:ext cx="3791560" cy="292608"/>
          </a:xfrm>
          <a:prstGeom prst="rect">
            <a:avLst/>
          </a:prstGeom>
          <a:noFill/>
        </p:spPr>
        <p:txBody>
          <a:bodyPr wrap="square" lIns="0" rIns="0" tIns="0" bIns="0" anchor="t">
            <a:noAutofit/>
          </a:bodyPr>
          <a:lstStyle/>
          <a:p>
            <a:pPr algn="r"/>
            <a:r>
              <a:rPr sz="1500" b="1" i="0">
                <a:solidFill>
                  <a:srgbClr val="10161F"/>
                </a:solidFill>
                <a:latin typeface="IBM Plex Sans"/>
              </a:rPr>
              <a:t>AI assistants</a:t>
            </a:r>
          </a:p>
        </p:txBody>
      </p:sp>
      <p:sp>
        <p:nvSpPr>
          <p:cNvPr id="8" name="Rounded Rectangle 7"/>
          <p:cNvSpPr/>
          <p:nvPr/>
        </p:nvSpPr>
        <p:spPr>
          <a:xfrm>
            <a:off x="7741768" y="2014728"/>
            <a:ext cx="118872" cy="118872"/>
          </a:xfrm>
          <a:prstGeom prst="roundRect">
            <a:avLst>
              <a:gd name="adj" fmla="val 2307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2080" y="1932432"/>
            <a:ext cx="3928720" cy="292608"/>
          </a:xfrm>
          <a:prstGeom prst="rect">
            <a:avLst/>
          </a:prstGeom>
          <a:noFill/>
        </p:spPr>
        <p:txBody>
          <a:bodyPr wrap="square" lIns="0" rIns="0" tIns="0" bIns="0" anchor="t">
            <a:noAutofit/>
          </a:bodyPr>
          <a:lstStyle/>
          <a:p>
            <a:pPr algn="l"/>
            <a:r>
              <a:rPr sz="1500" b="1" i="0">
                <a:solidFill>
                  <a:srgbClr val="10161F"/>
                </a:solidFill>
                <a:latin typeface="IBM Plex Sans"/>
              </a:rPr>
              <a:t>Google organic</a:t>
            </a:r>
          </a:p>
        </p:txBody>
      </p:sp>
      <p:cxnSp>
        <p:nvCxnSpPr>
          <p:cNvPr id="10" name="Connector 9"/>
          <p:cNvCxnSpPr/>
          <p:nvPr/>
        </p:nvCxnSpPr>
        <p:spPr>
          <a:xfrm>
            <a:off x="841248" y="2362200"/>
            <a:ext cx="10509199" cy="0"/>
          </a:xfrm>
          <a:prstGeom prst="line">
            <a:avLst/>
          </a:prstGeom>
          <a:ln w="9525">
            <a:solidFill>
              <a:srgbClr val="EBEEF2"/>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41248" y="2398776"/>
            <a:ext cx="2651760" cy="365760"/>
          </a:xfrm>
          <a:prstGeom prst="rect">
            <a:avLst/>
          </a:prstGeom>
          <a:noFill/>
        </p:spPr>
        <p:txBody>
          <a:bodyPr wrap="square" lIns="0" rIns="0" tIns="0" bIns="0" anchor="ctr">
            <a:noAutofit/>
          </a:bodyPr>
          <a:lstStyle/>
          <a:p>
            <a:pPr algn="l"/>
            <a:r>
              <a:rPr sz="1200" b="0" i="0">
                <a:solidFill>
                  <a:srgbClr val="475262"/>
                </a:solidFill>
                <a:latin typeface="IBM Plex Sans"/>
              </a:rPr>
              <a:t>Leads</a:t>
            </a:r>
          </a:p>
        </p:txBody>
      </p:sp>
      <p:sp>
        <p:nvSpPr>
          <p:cNvPr id="12" name="TextBox 11"/>
          <p:cNvSpPr txBox="1"/>
          <p:nvPr/>
        </p:nvSpPr>
        <p:spPr>
          <a:xfrm>
            <a:off x="3493008" y="2398776"/>
            <a:ext cx="1005840" cy="365760"/>
          </a:xfrm>
          <a:prstGeom prst="rect">
            <a:avLst/>
          </a:prstGeom>
          <a:noFill/>
        </p:spPr>
        <p:txBody>
          <a:bodyPr wrap="square" lIns="0" rIns="0" tIns="0" bIns="0" anchor="ctr">
            <a:noAutofit/>
          </a:bodyPr>
          <a:lstStyle/>
          <a:p>
            <a:pPr algn="l"/>
            <a:r>
              <a:rPr sz="1250" b="1" i="0">
                <a:solidFill>
                  <a:srgbClr val="10161F"/>
                </a:solidFill>
                <a:latin typeface="IBM Plex Sans"/>
              </a:rPr>
              <a:t>60</a:t>
            </a:r>
          </a:p>
        </p:txBody>
      </p:sp>
      <p:sp>
        <p:nvSpPr>
          <p:cNvPr id="13" name="Rounded Rectangle 12"/>
          <p:cNvSpPr/>
          <p:nvPr/>
        </p:nvSpPr>
        <p:spPr>
          <a:xfrm>
            <a:off x="4544568" y="2526792"/>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ounded Rectangle 13"/>
          <p:cNvSpPr/>
          <p:nvPr/>
        </p:nvSpPr>
        <p:spPr>
          <a:xfrm>
            <a:off x="6024482" y="2526792"/>
            <a:ext cx="1305806"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7604608" y="2526792"/>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7604608" y="2526792"/>
            <a:ext cx="2785720"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10481767" y="2398776"/>
            <a:ext cx="1188720" cy="365760"/>
          </a:xfrm>
          <a:prstGeom prst="rect">
            <a:avLst/>
          </a:prstGeom>
          <a:noFill/>
        </p:spPr>
        <p:txBody>
          <a:bodyPr wrap="square" lIns="0" rIns="0" tIns="0" bIns="0" anchor="ctr">
            <a:noAutofit/>
          </a:bodyPr>
          <a:lstStyle/>
          <a:p>
            <a:pPr algn="l"/>
            <a:r>
              <a:rPr sz="1250" b="1" i="0">
                <a:solidFill>
                  <a:srgbClr val="10161F"/>
                </a:solidFill>
                <a:latin typeface="IBM Plex Sans"/>
              </a:rPr>
              <a:t>128</a:t>
            </a:r>
          </a:p>
        </p:txBody>
      </p:sp>
      <p:cxnSp>
        <p:nvCxnSpPr>
          <p:cNvPr id="18" name="Connector 17"/>
          <p:cNvCxnSpPr/>
          <p:nvPr/>
        </p:nvCxnSpPr>
        <p:spPr>
          <a:xfrm>
            <a:off x="841248" y="2819400"/>
            <a:ext cx="10509199" cy="0"/>
          </a:xfrm>
          <a:prstGeom prst="line">
            <a:avLst/>
          </a:prstGeom>
          <a:ln w="9525">
            <a:solidFill>
              <a:srgbClr val="EBEEF2"/>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841248" y="2855976"/>
            <a:ext cx="2651760" cy="365760"/>
          </a:xfrm>
          <a:prstGeom prst="rect">
            <a:avLst/>
          </a:prstGeom>
          <a:noFill/>
        </p:spPr>
        <p:txBody>
          <a:bodyPr wrap="square" lIns="0" rIns="0" tIns="0" bIns="0" anchor="ctr">
            <a:noAutofit/>
          </a:bodyPr>
          <a:lstStyle/>
          <a:p>
            <a:pPr algn="l"/>
            <a:r>
              <a:rPr sz="1200" b="0" i="0">
                <a:solidFill>
                  <a:srgbClr val="475262"/>
                </a:solidFill>
                <a:latin typeface="IBM Plex Sans"/>
              </a:rPr>
              <a:t>Became customers</a:t>
            </a:r>
          </a:p>
        </p:txBody>
      </p:sp>
      <p:sp>
        <p:nvSpPr>
          <p:cNvPr id="20" name="TextBox 19"/>
          <p:cNvSpPr txBox="1"/>
          <p:nvPr/>
        </p:nvSpPr>
        <p:spPr>
          <a:xfrm>
            <a:off x="3493008" y="2855976"/>
            <a:ext cx="1005840" cy="365760"/>
          </a:xfrm>
          <a:prstGeom prst="rect">
            <a:avLst/>
          </a:prstGeom>
          <a:noFill/>
        </p:spPr>
        <p:txBody>
          <a:bodyPr wrap="square" lIns="0" rIns="0" tIns="0" bIns="0" anchor="ctr">
            <a:noAutofit/>
          </a:bodyPr>
          <a:lstStyle/>
          <a:p>
            <a:pPr algn="l"/>
            <a:r>
              <a:rPr sz="1250" b="1" i="0">
                <a:solidFill>
                  <a:srgbClr val="10161F"/>
                </a:solidFill>
                <a:latin typeface="IBM Plex Sans"/>
              </a:rPr>
              <a:t>22%</a:t>
            </a:r>
          </a:p>
        </p:txBody>
      </p:sp>
      <p:sp>
        <p:nvSpPr>
          <p:cNvPr id="21" name="Rounded Rectangle 20"/>
          <p:cNvSpPr/>
          <p:nvPr/>
        </p:nvSpPr>
        <p:spPr>
          <a:xfrm>
            <a:off x="4544568" y="2983992"/>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4915626" y="2983992"/>
            <a:ext cx="2414662"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ounded Rectangle 22"/>
          <p:cNvSpPr/>
          <p:nvPr/>
        </p:nvSpPr>
        <p:spPr>
          <a:xfrm>
            <a:off x="7604608" y="2983992"/>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ounded Rectangle 23"/>
          <p:cNvSpPr/>
          <p:nvPr/>
        </p:nvSpPr>
        <p:spPr>
          <a:xfrm>
            <a:off x="7604608" y="2983992"/>
            <a:ext cx="2785720"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10481767" y="2855976"/>
            <a:ext cx="1188720" cy="365760"/>
          </a:xfrm>
          <a:prstGeom prst="rect">
            <a:avLst/>
          </a:prstGeom>
          <a:noFill/>
        </p:spPr>
        <p:txBody>
          <a:bodyPr wrap="square" lIns="0" rIns="0" tIns="0" bIns="0" anchor="ctr">
            <a:noAutofit/>
          </a:bodyPr>
          <a:lstStyle/>
          <a:p>
            <a:pPr algn="l"/>
            <a:r>
              <a:rPr sz="1250" b="1" i="0">
                <a:solidFill>
                  <a:srgbClr val="10161F"/>
                </a:solidFill>
                <a:latin typeface="IBM Plex Sans"/>
              </a:rPr>
              <a:t>25% ✓</a:t>
            </a:r>
          </a:p>
        </p:txBody>
      </p:sp>
      <p:cxnSp>
        <p:nvCxnSpPr>
          <p:cNvPr id="26" name="Connector 25"/>
          <p:cNvCxnSpPr/>
          <p:nvPr/>
        </p:nvCxnSpPr>
        <p:spPr>
          <a:xfrm>
            <a:off x="841248" y="3276600"/>
            <a:ext cx="10509199" cy="0"/>
          </a:xfrm>
          <a:prstGeom prst="line">
            <a:avLst/>
          </a:prstGeom>
          <a:ln w="9525">
            <a:solidFill>
              <a:srgbClr val="EBEEF2"/>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841248" y="3313176"/>
            <a:ext cx="2651760" cy="365760"/>
          </a:xfrm>
          <a:prstGeom prst="rect">
            <a:avLst/>
          </a:prstGeom>
          <a:noFill/>
        </p:spPr>
        <p:txBody>
          <a:bodyPr wrap="square" lIns="0" rIns="0" tIns="0" bIns="0" anchor="ctr">
            <a:noAutofit/>
          </a:bodyPr>
          <a:lstStyle/>
          <a:p>
            <a:pPr algn="l"/>
            <a:r>
              <a:rPr sz="1200" b="0" i="0">
                <a:solidFill>
                  <a:srgbClr val="475262"/>
                </a:solidFill>
                <a:latin typeface="IBM Plex Sans"/>
              </a:rPr>
              <a:t>Revenue per lead</a:t>
            </a:r>
          </a:p>
        </p:txBody>
      </p:sp>
      <p:sp>
        <p:nvSpPr>
          <p:cNvPr id="28" name="TextBox 27"/>
          <p:cNvSpPr txBox="1"/>
          <p:nvPr/>
        </p:nvSpPr>
        <p:spPr>
          <a:xfrm>
            <a:off x="3493008" y="3313176"/>
            <a:ext cx="1005840" cy="365760"/>
          </a:xfrm>
          <a:prstGeom prst="rect">
            <a:avLst/>
          </a:prstGeom>
          <a:noFill/>
        </p:spPr>
        <p:txBody>
          <a:bodyPr wrap="square" lIns="0" rIns="0" tIns="0" bIns="0" anchor="ctr">
            <a:noAutofit/>
          </a:bodyPr>
          <a:lstStyle/>
          <a:p>
            <a:pPr algn="l"/>
            <a:r>
              <a:rPr sz="1250" b="1" i="0">
                <a:solidFill>
                  <a:srgbClr val="10161F"/>
                </a:solidFill>
                <a:latin typeface="IBM Plex Sans"/>
              </a:rPr>
              <a:t>$68</a:t>
            </a:r>
          </a:p>
        </p:txBody>
      </p:sp>
      <p:sp>
        <p:nvSpPr>
          <p:cNvPr id="29" name="Rounded Rectangle 28"/>
          <p:cNvSpPr/>
          <p:nvPr/>
        </p:nvSpPr>
        <p:spPr>
          <a:xfrm>
            <a:off x="4544568" y="3441192"/>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6392868" y="3441192"/>
            <a:ext cx="937420"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ounded Rectangle 30"/>
          <p:cNvSpPr/>
          <p:nvPr/>
        </p:nvSpPr>
        <p:spPr>
          <a:xfrm>
            <a:off x="7604608" y="3441192"/>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ounded Rectangle 31"/>
          <p:cNvSpPr/>
          <p:nvPr/>
        </p:nvSpPr>
        <p:spPr>
          <a:xfrm>
            <a:off x="7604608" y="3441192"/>
            <a:ext cx="2785720"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10481767" y="3313176"/>
            <a:ext cx="1188720" cy="365760"/>
          </a:xfrm>
          <a:prstGeom prst="rect">
            <a:avLst/>
          </a:prstGeom>
          <a:noFill/>
        </p:spPr>
        <p:txBody>
          <a:bodyPr wrap="square" lIns="0" rIns="0" tIns="0" bIns="0" anchor="ctr">
            <a:noAutofit/>
          </a:bodyPr>
          <a:lstStyle/>
          <a:p>
            <a:pPr algn="l"/>
            <a:r>
              <a:rPr sz="1250" b="1" i="0">
                <a:solidFill>
                  <a:srgbClr val="10161F"/>
                </a:solidFill>
                <a:latin typeface="IBM Plex Sans"/>
              </a:rPr>
              <a:t>$203 ✓</a:t>
            </a:r>
          </a:p>
        </p:txBody>
      </p:sp>
      <p:cxnSp>
        <p:nvCxnSpPr>
          <p:cNvPr id="34" name="Connector 33"/>
          <p:cNvCxnSpPr/>
          <p:nvPr/>
        </p:nvCxnSpPr>
        <p:spPr>
          <a:xfrm>
            <a:off x="841248" y="3733800"/>
            <a:ext cx="10509199" cy="0"/>
          </a:xfrm>
          <a:prstGeom prst="line">
            <a:avLst/>
          </a:prstGeom>
          <a:ln w="9525">
            <a:solidFill>
              <a:srgbClr val="EBEEF2"/>
            </a:solidFil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841248" y="3770376"/>
            <a:ext cx="2651760" cy="365760"/>
          </a:xfrm>
          <a:prstGeom prst="rect">
            <a:avLst/>
          </a:prstGeom>
          <a:noFill/>
        </p:spPr>
        <p:txBody>
          <a:bodyPr wrap="square" lIns="0" rIns="0" tIns="0" bIns="0" anchor="ctr">
            <a:noAutofit/>
          </a:bodyPr>
          <a:lstStyle/>
          <a:p>
            <a:pPr algn="l"/>
            <a:r>
              <a:rPr sz="1200" b="0" i="0">
                <a:solidFill>
                  <a:srgbClr val="475262"/>
                </a:solidFill>
                <a:latin typeface="IBM Plex Sans"/>
              </a:rPr>
              <a:t>Average sale</a:t>
            </a:r>
          </a:p>
        </p:txBody>
      </p:sp>
      <p:sp>
        <p:nvSpPr>
          <p:cNvPr id="36" name="TextBox 35"/>
          <p:cNvSpPr txBox="1"/>
          <p:nvPr/>
        </p:nvSpPr>
        <p:spPr>
          <a:xfrm>
            <a:off x="3493008" y="3770376"/>
            <a:ext cx="1005840" cy="365760"/>
          </a:xfrm>
          <a:prstGeom prst="rect">
            <a:avLst/>
          </a:prstGeom>
          <a:noFill/>
        </p:spPr>
        <p:txBody>
          <a:bodyPr wrap="square" lIns="0" rIns="0" tIns="0" bIns="0" anchor="ctr">
            <a:noAutofit/>
          </a:bodyPr>
          <a:lstStyle/>
          <a:p>
            <a:pPr algn="l"/>
            <a:r>
              <a:rPr sz="1250" b="1" i="0">
                <a:solidFill>
                  <a:srgbClr val="10161F"/>
                </a:solidFill>
                <a:latin typeface="IBM Plex Sans"/>
              </a:rPr>
              <a:t>$315</a:t>
            </a:r>
          </a:p>
        </p:txBody>
      </p:sp>
      <p:sp>
        <p:nvSpPr>
          <p:cNvPr id="37" name="Rounded Rectangle 36"/>
          <p:cNvSpPr/>
          <p:nvPr/>
        </p:nvSpPr>
        <p:spPr>
          <a:xfrm>
            <a:off x="4544568" y="3898392"/>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Rounded Rectangle 37"/>
          <p:cNvSpPr/>
          <p:nvPr/>
        </p:nvSpPr>
        <p:spPr>
          <a:xfrm>
            <a:off x="6248673" y="3898392"/>
            <a:ext cx="1081615"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Rounded Rectangle 38"/>
          <p:cNvSpPr/>
          <p:nvPr/>
        </p:nvSpPr>
        <p:spPr>
          <a:xfrm>
            <a:off x="7604608" y="3898392"/>
            <a:ext cx="2785720" cy="109728"/>
          </a:xfrm>
          <a:prstGeom prst="roundRect">
            <a:avLst>
              <a:gd name="adj" fmla="val 16666"/>
            </a:avLst>
          </a:prstGeom>
          <a:solidFill>
            <a:srgbClr val="ED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Rounded Rectangle 39"/>
          <p:cNvSpPr/>
          <p:nvPr/>
        </p:nvSpPr>
        <p:spPr>
          <a:xfrm>
            <a:off x="7604608" y="3898392"/>
            <a:ext cx="2785720"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10481767" y="3770376"/>
            <a:ext cx="1188720" cy="365760"/>
          </a:xfrm>
          <a:prstGeom prst="rect">
            <a:avLst/>
          </a:prstGeom>
          <a:noFill/>
        </p:spPr>
        <p:txBody>
          <a:bodyPr wrap="square" lIns="0" rIns="0" tIns="0" bIns="0" anchor="ctr">
            <a:noAutofit/>
          </a:bodyPr>
          <a:lstStyle/>
          <a:p>
            <a:pPr algn="l"/>
            <a:r>
              <a:rPr sz="1250" b="1" i="0">
                <a:solidFill>
                  <a:srgbClr val="10161F"/>
                </a:solidFill>
                <a:latin typeface="IBM Plex Sans"/>
              </a:rPr>
              <a:t>$810 ✓</a:t>
            </a:r>
          </a:p>
        </p:txBody>
      </p:sp>
      <p:sp>
        <p:nvSpPr>
          <p:cNvPr id="42" name="TextBox 41"/>
          <p:cNvSpPr txBox="1"/>
          <p:nvPr/>
        </p:nvSpPr>
        <p:spPr>
          <a:xfrm>
            <a:off x="841248" y="4245864"/>
            <a:ext cx="10509199" cy="237744"/>
          </a:xfrm>
          <a:prstGeom prst="rect">
            <a:avLst/>
          </a:prstGeom>
          <a:noFill/>
        </p:spPr>
        <p:txBody>
          <a:bodyPr wrap="square" lIns="0" rIns="0" tIns="0" bIns="0" anchor="t">
            <a:noAutofit/>
          </a:bodyPr>
          <a:lstStyle/>
          <a:p>
            <a:pPr algn="l"/>
            <a:r>
              <a:rPr sz="1050" b="0" i="0">
                <a:solidFill>
                  <a:srgbClr val="6E7887"/>
                </a:solidFill>
                <a:latin typeface="IBM Plex Sans"/>
              </a:rPr>
              <a:t>Customers and revenue come from 93 CRM deals matched to these leads by email (each person counted once); open deals don't count yet.</a:t>
            </a:r>
          </a:p>
        </p:txBody>
      </p:sp>
      <p:sp>
        <p:nvSpPr>
          <p:cNvPr id="43" name="TextBox 42"/>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Leads from AI assistants, Northwind Dental</a:t>
            </a:r>
          </a:p>
        </p:txBody>
      </p:sp>
      <p:sp>
        <p:nvSpPr>
          <p:cNvPr id="44" name="TextBox 43"/>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6 / 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IBM Plex Sans"/>
              </a:rPr>
              <a:t>Next steps</a:t>
            </a:r>
          </a:p>
        </p:txBody>
      </p:sp>
      <p:sp>
        <p:nvSpPr>
          <p:cNvPr id="3" name="TextBox 2"/>
          <p:cNvSpPr txBox="1"/>
          <p:nvPr/>
        </p:nvSpPr>
        <p:spPr>
          <a:xfrm>
            <a:off x="566928" y="713232"/>
            <a:ext cx="11057839" cy="451104"/>
          </a:xfrm>
          <a:prstGeom prst="rect">
            <a:avLst/>
          </a:prstGeom>
          <a:noFill/>
        </p:spPr>
        <p:txBody>
          <a:bodyPr wrap="square" lIns="0" rIns="0" tIns="0" bIns="0" anchor="t">
            <a:noAutofit/>
          </a:bodyPr>
          <a:lstStyle/>
          <a:p>
            <a:pPr algn="l">
              <a:lnSpc>
                <a:spcPct val="100000"/>
              </a:lnSpc>
            </a:pPr>
            <a:r>
              <a:rPr sz="2600" b="1" i="0">
                <a:solidFill>
                  <a:srgbClr val="10161F"/>
                </a:solidFill>
                <a:latin typeface="IBM Plex Sans"/>
              </a:rPr>
              <a:t>Make your pages easy for </a:t>
            </a:r>
            <a:r>
              <a:rPr sz="2600" b="1" i="0">
                <a:solidFill>
                  <a:srgbClr val="10161F"/>
                </a:solidFill>
                <a:latin typeface="IBM Plex Sans"/>
              </a:rPr>
              <a:t>AI assistants</a:t>
            </a:r>
            <a:r>
              <a:rPr sz="2600" b="1" i="0">
                <a:solidFill>
                  <a:srgbClr val="10161F"/>
                </a:solidFill>
                <a:latin typeface="IBM Plex Sans"/>
              </a:rPr>
              <a:t> to cite.</a:t>
            </a:r>
          </a:p>
        </p:txBody>
      </p:sp>
      <p:sp>
        <p:nvSpPr>
          <p:cNvPr id="4" name="Rounded Rectangle 3"/>
          <p:cNvSpPr/>
          <p:nvPr/>
        </p:nvSpPr>
        <p:spPr>
          <a:xfrm>
            <a:off x="566928" y="1383792"/>
            <a:ext cx="11057839" cy="3840480"/>
          </a:xfrm>
          <a:prstGeom prst="roundRect">
            <a:avLst>
              <a:gd name="adj" fmla="val 1428"/>
            </a:avLst>
          </a:prstGeom>
          <a:solidFill>
            <a:srgbClr val="FFFFFF"/>
          </a:solidFill>
          <a:ln w="9525">
            <a:solidFill>
              <a:srgbClr val="DCE1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95528" y="1511808"/>
            <a:ext cx="365760" cy="274320"/>
          </a:xfrm>
          <a:prstGeom prst="rect">
            <a:avLst/>
          </a:prstGeom>
          <a:noFill/>
        </p:spPr>
        <p:txBody>
          <a:bodyPr wrap="square" lIns="0" rIns="0" tIns="0" bIns="0" anchor="t">
            <a:noAutofit/>
          </a:bodyPr>
          <a:lstStyle/>
          <a:p>
            <a:pPr algn="l"/>
            <a:r>
              <a:rPr sz="1600" b="0" i="0">
                <a:solidFill>
                  <a:srgbClr val="0E7C66"/>
                </a:solidFill>
                <a:latin typeface="IBM Plex Sans"/>
              </a:rPr>
              <a:t>1</a:t>
            </a:r>
          </a:p>
        </p:txBody>
      </p:sp>
      <p:sp>
        <p:nvSpPr>
          <p:cNvPr id="6" name="TextBox 5"/>
          <p:cNvSpPr txBox="1"/>
          <p:nvPr/>
        </p:nvSpPr>
        <p:spPr>
          <a:xfrm>
            <a:off x="1207008" y="1493520"/>
            <a:ext cx="4206240" cy="201168"/>
          </a:xfrm>
          <a:prstGeom prst="rect">
            <a:avLst/>
          </a:prstGeom>
          <a:noFill/>
        </p:spPr>
        <p:txBody>
          <a:bodyPr wrap="square" lIns="0" rIns="0" tIns="0" bIns="0" anchor="t">
            <a:noAutofit/>
          </a:bodyPr>
          <a:lstStyle/>
          <a:p>
            <a:pPr algn="l"/>
            <a:r>
              <a:rPr sz="950" b="0" i="0">
                <a:solidFill>
                  <a:srgbClr val="6E7887"/>
                </a:solidFill>
                <a:latin typeface="IBM Plex Sans Condensed"/>
              </a:rPr>
              <a:t>This month</a:t>
            </a:r>
          </a:p>
        </p:txBody>
      </p:sp>
      <p:sp>
        <p:nvSpPr>
          <p:cNvPr id="7" name="TextBox 6"/>
          <p:cNvSpPr txBox="1"/>
          <p:nvPr/>
        </p:nvSpPr>
        <p:spPr>
          <a:xfrm>
            <a:off x="1207008" y="1676400"/>
            <a:ext cx="4206240" cy="630936"/>
          </a:xfrm>
          <a:prstGeom prst="rect">
            <a:avLst/>
          </a:prstGeom>
          <a:noFill/>
        </p:spPr>
        <p:txBody>
          <a:bodyPr wrap="square" lIns="0" rIns="0" tIns="0" bIns="0" anchor="t">
            <a:noAutofit/>
          </a:bodyPr>
          <a:lstStyle/>
          <a:p>
            <a:pPr algn="l"/>
            <a:r>
              <a:rPr sz="1350" b="1" i="0">
                <a:solidFill>
                  <a:srgbClr val="10161F"/>
                </a:solidFill>
                <a:latin typeface="IBM Plex Sans"/>
              </a:rPr>
              <a:t>Put clear answers and prices on </a:t>
            </a:r>
            <a:r>
              <a:rPr sz="1350" b="1" i="0">
                <a:solidFill>
                  <a:srgbClr val="10161F"/>
                </a:solidFill>
                <a:latin typeface="IBM Plex Sans"/>
              </a:rPr>
              <a:t>your home page</a:t>
            </a:r>
          </a:p>
        </p:txBody>
      </p:sp>
      <p:sp>
        <p:nvSpPr>
          <p:cNvPr id="8" name="TextBox 7"/>
          <p:cNvSpPr txBox="1"/>
          <p:nvPr/>
        </p:nvSpPr>
        <p:spPr>
          <a:xfrm>
            <a:off x="5687568" y="1511808"/>
            <a:ext cx="5708599" cy="777240"/>
          </a:xfrm>
          <a:prstGeom prst="rect">
            <a:avLst/>
          </a:prstGeom>
          <a:noFill/>
        </p:spPr>
        <p:txBody>
          <a:bodyPr wrap="square" lIns="0" rIns="0" tIns="0" bIns="0" anchor="t">
            <a:noAutofit/>
          </a:bodyPr>
          <a:lstStyle/>
          <a:p>
            <a:pPr algn="l"/>
            <a:r>
              <a:rPr sz="1200" b="0" i="0">
                <a:solidFill>
                  <a:srgbClr val="475262"/>
                </a:solidFill>
                <a:latin typeface="IBM Plex Sans"/>
              </a:rPr>
              <a:t>Your home page received 17 of your 60 AI leads. Assistants quote pages that answer the question in the first lines: what it costs, how long it takes, who it is for.</a:t>
            </a:r>
          </a:p>
        </p:txBody>
      </p:sp>
      <p:sp>
        <p:nvSpPr>
          <p:cNvPr id="9" name="Rounded Rectangle 8"/>
          <p:cNvSpPr/>
          <p:nvPr/>
        </p:nvSpPr>
        <p:spPr>
          <a:xfrm>
            <a:off x="8881567" y="2014728"/>
            <a:ext cx="898652" cy="219456"/>
          </a:xfrm>
          <a:prstGeom prst="roundRect">
            <a:avLst>
              <a:gd name="adj" fmla="val 12500"/>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8881567" y="2014728"/>
            <a:ext cx="898652" cy="219456"/>
          </a:xfrm>
          <a:prstGeom prst="rect">
            <a:avLst/>
          </a:prstGeom>
          <a:noFill/>
        </p:spPr>
        <p:txBody>
          <a:bodyPr wrap="square" lIns="0" rIns="0" tIns="0" bIns="0" anchor="ctr">
            <a:noAutofit/>
          </a:bodyPr>
          <a:lstStyle/>
          <a:p>
            <a:pPr algn="ctr"/>
            <a:r>
              <a:rPr sz="900" b="1" i="0">
                <a:solidFill>
                  <a:srgbClr val="BF3029"/>
                </a:solidFill>
                <a:latin typeface="IBM Plex Sans"/>
              </a:rPr>
              <a:t>High impact</a:t>
            </a:r>
          </a:p>
        </p:txBody>
      </p:sp>
      <p:sp>
        <p:nvSpPr>
          <p:cNvPr id="11" name="Rounded Rectangle 10"/>
          <p:cNvSpPr/>
          <p:nvPr/>
        </p:nvSpPr>
        <p:spPr>
          <a:xfrm>
            <a:off x="9871659" y="2014728"/>
            <a:ext cx="1009142" cy="219456"/>
          </a:xfrm>
          <a:prstGeom prst="roundRect">
            <a:avLst>
              <a:gd name="adj" fmla="val 12500"/>
            </a:avLst>
          </a:prstGeom>
          <a:solidFill>
            <a:srgbClr val="F4F9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9871659" y="2014728"/>
            <a:ext cx="1009142" cy="219456"/>
          </a:xfrm>
          <a:prstGeom prst="rect">
            <a:avLst/>
          </a:prstGeom>
          <a:noFill/>
        </p:spPr>
        <p:txBody>
          <a:bodyPr wrap="square" lIns="0" rIns="0" tIns="0" bIns="0" anchor="ctr">
            <a:noAutofit/>
          </a:bodyPr>
          <a:lstStyle/>
          <a:p>
            <a:pPr algn="ctr"/>
            <a:r>
              <a:rPr sz="900" b="1" i="0">
                <a:solidFill>
                  <a:srgbClr val="475262"/>
                </a:solidFill>
                <a:latin typeface="IBM Plex Sans"/>
              </a:rPr>
              <a:t>Medium effort</a:t>
            </a:r>
          </a:p>
        </p:txBody>
      </p:sp>
      <p:cxnSp>
        <p:nvCxnSpPr>
          <p:cNvPr id="13" name="Connector 12"/>
          <p:cNvCxnSpPr/>
          <p:nvPr/>
        </p:nvCxnSpPr>
        <p:spPr>
          <a:xfrm>
            <a:off x="566928" y="2343912"/>
            <a:ext cx="11057839" cy="0"/>
          </a:xfrm>
          <a:prstGeom prst="line">
            <a:avLst/>
          </a:prstGeom>
          <a:ln w="9525">
            <a:solidFill>
              <a:srgbClr val="DCE1E8"/>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95528" y="2471928"/>
            <a:ext cx="365760" cy="274320"/>
          </a:xfrm>
          <a:prstGeom prst="rect">
            <a:avLst/>
          </a:prstGeom>
          <a:noFill/>
        </p:spPr>
        <p:txBody>
          <a:bodyPr wrap="square" lIns="0" rIns="0" tIns="0" bIns="0" anchor="t">
            <a:noAutofit/>
          </a:bodyPr>
          <a:lstStyle/>
          <a:p>
            <a:pPr algn="l"/>
            <a:r>
              <a:rPr sz="1600" b="0" i="0">
                <a:solidFill>
                  <a:srgbClr val="0E7C66"/>
                </a:solidFill>
                <a:latin typeface="IBM Plex Sans"/>
              </a:rPr>
              <a:t>2</a:t>
            </a:r>
          </a:p>
        </p:txBody>
      </p:sp>
      <p:sp>
        <p:nvSpPr>
          <p:cNvPr id="15" name="TextBox 14"/>
          <p:cNvSpPr txBox="1"/>
          <p:nvPr/>
        </p:nvSpPr>
        <p:spPr>
          <a:xfrm>
            <a:off x="1207008" y="2453640"/>
            <a:ext cx="4206240" cy="201168"/>
          </a:xfrm>
          <a:prstGeom prst="rect">
            <a:avLst/>
          </a:prstGeom>
          <a:noFill/>
        </p:spPr>
        <p:txBody>
          <a:bodyPr wrap="square" lIns="0" rIns="0" tIns="0" bIns="0" anchor="t">
            <a:noAutofit/>
          </a:bodyPr>
          <a:lstStyle/>
          <a:p>
            <a:pPr algn="l"/>
            <a:r>
              <a:rPr sz="950" b="0" i="0">
                <a:solidFill>
                  <a:srgbClr val="6E7887"/>
                </a:solidFill>
                <a:latin typeface="IBM Plex Sans Condensed"/>
              </a:rPr>
              <a:t>This quarter</a:t>
            </a:r>
          </a:p>
        </p:txBody>
      </p:sp>
      <p:sp>
        <p:nvSpPr>
          <p:cNvPr id="16" name="TextBox 15"/>
          <p:cNvSpPr txBox="1"/>
          <p:nvPr/>
        </p:nvSpPr>
        <p:spPr>
          <a:xfrm>
            <a:off x="1207008" y="2636520"/>
            <a:ext cx="4206240" cy="630936"/>
          </a:xfrm>
          <a:prstGeom prst="rect">
            <a:avLst/>
          </a:prstGeom>
          <a:noFill/>
        </p:spPr>
        <p:txBody>
          <a:bodyPr wrap="square" lIns="0" rIns="0" tIns="0" bIns="0" anchor="t">
            <a:noAutofit/>
          </a:bodyPr>
          <a:lstStyle/>
          <a:p>
            <a:pPr algn="l"/>
            <a:r>
              <a:rPr sz="1350" b="1" i="0">
                <a:solidFill>
                  <a:srgbClr val="10161F"/>
                </a:solidFill>
                <a:latin typeface="IBM Plex Sans"/>
              </a:rPr>
              <a:t>Point assistants at your </a:t>
            </a:r>
            <a:r>
              <a:rPr sz="1350" b="1" i="0">
                <a:solidFill>
                  <a:srgbClr val="10161F"/>
                </a:solidFill>
                <a:latin typeface="IBM Plex Sans"/>
              </a:rPr>
              <a:t>bigger</a:t>
            </a:r>
            <a:r>
              <a:rPr sz="1350" b="1" i="0">
                <a:solidFill>
                  <a:srgbClr val="10161F"/>
                </a:solidFill>
                <a:latin typeface="IBM Plex Sans"/>
              </a:rPr>
              <a:t> services</a:t>
            </a:r>
          </a:p>
        </p:txBody>
      </p:sp>
      <p:sp>
        <p:nvSpPr>
          <p:cNvPr id="17" name="TextBox 16"/>
          <p:cNvSpPr txBox="1"/>
          <p:nvPr/>
        </p:nvSpPr>
        <p:spPr>
          <a:xfrm>
            <a:off x="5687568" y="2471928"/>
            <a:ext cx="5708599" cy="777240"/>
          </a:xfrm>
          <a:prstGeom prst="rect">
            <a:avLst/>
          </a:prstGeom>
          <a:noFill/>
        </p:spPr>
        <p:txBody>
          <a:bodyPr wrap="square" lIns="0" rIns="0" tIns="0" bIns="0" anchor="t">
            <a:noAutofit/>
          </a:bodyPr>
          <a:lstStyle/>
          <a:p>
            <a:pPr algn="l"/>
            <a:r>
              <a:rPr sz="1200" b="0" i="0">
                <a:solidFill>
                  <a:srgbClr val="475262"/>
                </a:solidFill>
                <a:latin typeface="IBM Plex Sans"/>
              </a:rPr>
              <a:t>AI leads bring $68 each against $203 from Google organic; their average sale is $315 against $810. Write clear answer pages for your higher-value services so assistants cite those too.</a:t>
            </a:r>
          </a:p>
        </p:txBody>
      </p:sp>
      <p:sp>
        <p:nvSpPr>
          <p:cNvPr id="18" name="Rounded Rectangle 17"/>
          <p:cNvSpPr/>
          <p:nvPr/>
        </p:nvSpPr>
        <p:spPr>
          <a:xfrm>
            <a:off x="8881567" y="2974848"/>
            <a:ext cx="898652" cy="219456"/>
          </a:xfrm>
          <a:prstGeom prst="roundRect">
            <a:avLst>
              <a:gd name="adj" fmla="val 12500"/>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881567" y="2974848"/>
            <a:ext cx="898652" cy="219456"/>
          </a:xfrm>
          <a:prstGeom prst="rect">
            <a:avLst/>
          </a:prstGeom>
          <a:noFill/>
        </p:spPr>
        <p:txBody>
          <a:bodyPr wrap="square" lIns="0" rIns="0" tIns="0" bIns="0" anchor="ctr">
            <a:noAutofit/>
          </a:bodyPr>
          <a:lstStyle/>
          <a:p>
            <a:pPr algn="ctr"/>
            <a:r>
              <a:rPr sz="900" b="1" i="0">
                <a:solidFill>
                  <a:srgbClr val="BF3029"/>
                </a:solidFill>
                <a:latin typeface="IBM Plex Sans"/>
              </a:rPr>
              <a:t>High impact</a:t>
            </a:r>
          </a:p>
        </p:txBody>
      </p:sp>
      <p:sp>
        <p:nvSpPr>
          <p:cNvPr id="20" name="Rounded Rectangle 19"/>
          <p:cNvSpPr/>
          <p:nvPr/>
        </p:nvSpPr>
        <p:spPr>
          <a:xfrm>
            <a:off x="9871659" y="2974848"/>
            <a:ext cx="1009142" cy="219456"/>
          </a:xfrm>
          <a:prstGeom prst="roundRect">
            <a:avLst>
              <a:gd name="adj" fmla="val 12500"/>
            </a:avLst>
          </a:prstGeom>
          <a:solidFill>
            <a:srgbClr val="F4F9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9871659" y="2974848"/>
            <a:ext cx="1009142" cy="219456"/>
          </a:xfrm>
          <a:prstGeom prst="rect">
            <a:avLst/>
          </a:prstGeom>
          <a:noFill/>
        </p:spPr>
        <p:txBody>
          <a:bodyPr wrap="square" lIns="0" rIns="0" tIns="0" bIns="0" anchor="ctr">
            <a:noAutofit/>
          </a:bodyPr>
          <a:lstStyle/>
          <a:p>
            <a:pPr algn="ctr"/>
            <a:r>
              <a:rPr sz="900" b="1" i="0">
                <a:solidFill>
                  <a:srgbClr val="475262"/>
                </a:solidFill>
                <a:latin typeface="IBM Plex Sans"/>
              </a:rPr>
              <a:t>Medium effort</a:t>
            </a:r>
          </a:p>
        </p:txBody>
      </p:sp>
      <p:cxnSp>
        <p:nvCxnSpPr>
          <p:cNvPr id="22" name="Connector 21"/>
          <p:cNvCxnSpPr/>
          <p:nvPr/>
        </p:nvCxnSpPr>
        <p:spPr>
          <a:xfrm>
            <a:off x="566928" y="3304032"/>
            <a:ext cx="11057839" cy="0"/>
          </a:xfrm>
          <a:prstGeom prst="line">
            <a:avLst/>
          </a:prstGeom>
          <a:ln w="9525">
            <a:solidFill>
              <a:srgbClr val="DCE1E8"/>
            </a:solidFill>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795528" y="3432048"/>
            <a:ext cx="365760" cy="274320"/>
          </a:xfrm>
          <a:prstGeom prst="rect">
            <a:avLst/>
          </a:prstGeom>
          <a:noFill/>
        </p:spPr>
        <p:txBody>
          <a:bodyPr wrap="square" lIns="0" rIns="0" tIns="0" bIns="0" anchor="t">
            <a:noAutofit/>
          </a:bodyPr>
          <a:lstStyle/>
          <a:p>
            <a:pPr algn="l"/>
            <a:r>
              <a:rPr sz="1600" b="0" i="0">
                <a:solidFill>
                  <a:srgbClr val="0E7C66"/>
                </a:solidFill>
                <a:latin typeface="IBM Plex Sans"/>
              </a:rPr>
              <a:t>3</a:t>
            </a:r>
          </a:p>
        </p:txBody>
      </p:sp>
      <p:sp>
        <p:nvSpPr>
          <p:cNvPr id="24" name="TextBox 23"/>
          <p:cNvSpPr txBox="1"/>
          <p:nvPr/>
        </p:nvSpPr>
        <p:spPr>
          <a:xfrm>
            <a:off x="1207008" y="3413760"/>
            <a:ext cx="4206240" cy="201168"/>
          </a:xfrm>
          <a:prstGeom prst="rect">
            <a:avLst/>
          </a:prstGeom>
          <a:noFill/>
        </p:spPr>
        <p:txBody>
          <a:bodyPr wrap="square" lIns="0" rIns="0" tIns="0" bIns="0" anchor="t">
            <a:noAutofit/>
          </a:bodyPr>
          <a:lstStyle/>
          <a:p>
            <a:pPr algn="l"/>
            <a:r>
              <a:rPr sz="950" b="0" i="0">
                <a:solidFill>
                  <a:srgbClr val="6E7887"/>
                </a:solidFill>
                <a:latin typeface="IBM Plex Sans Condensed"/>
              </a:rPr>
              <a:t>This quarter</a:t>
            </a:r>
          </a:p>
        </p:txBody>
      </p:sp>
      <p:sp>
        <p:nvSpPr>
          <p:cNvPr id="25" name="TextBox 24"/>
          <p:cNvSpPr txBox="1"/>
          <p:nvPr/>
        </p:nvSpPr>
        <p:spPr>
          <a:xfrm>
            <a:off x="1207008" y="3596640"/>
            <a:ext cx="4206240" cy="630936"/>
          </a:xfrm>
          <a:prstGeom prst="rect">
            <a:avLst/>
          </a:prstGeom>
          <a:noFill/>
        </p:spPr>
        <p:txBody>
          <a:bodyPr wrap="square" lIns="0" rIns="0" tIns="0" bIns="0" anchor="t">
            <a:noAutofit/>
          </a:bodyPr>
          <a:lstStyle/>
          <a:p>
            <a:pPr algn="l"/>
            <a:r>
              <a:rPr sz="1350" b="1" i="0">
                <a:solidFill>
                  <a:srgbClr val="10161F"/>
                </a:solidFill>
                <a:latin typeface="IBM Plex Sans"/>
              </a:rPr>
              <a:t>Publish a </a:t>
            </a:r>
            <a:r>
              <a:rPr sz="1350" b="1" i="0">
                <a:solidFill>
                  <a:srgbClr val="10161F"/>
                </a:solidFill>
                <a:latin typeface="IBM Plex Sans"/>
              </a:rPr>
              <a:t>pricing and FAQ</a:t>
            </a:r>
            <a:r>
              <a:rPr sz="1350" b="1" i="0">
                <a:solidFill>
                  <a:srgbClr val="10161F"/>
                </a:solidFill>
                <a:latin typeface="IBM Plex Sans"/>
              </a:rPr>
              <a:t> page</a:t>
            </a:r>
          </a:p>
        </p:txBody>
      </p:sp>
      <p:sp>
        <p:nvSpPr>
          <p:cNvPr id="26" name="TextBox 25"/>
          <p:cNvSpPr txBox="1"/>
          <p:nvPr/>
        </p:nvSpPr>
        <p:spPr>
          <a:xfrm>
            <a:off x="5687568" y="3432048"/>
            <a:ext cx="5708599" cy="777240"/>
          </a:xfrm>
          <a:prstGeom prst="rect">
            <a:avLst/>
          </a:prstGeom>
          <a:noFill/>
        </p:spPr>
        <p:txBody>
          <a:bodyPr wrap="square" lIns="0" rIns="0" tIns="0" bIns="0" anchor="t">
            <a:noAutofit/>
          </a:bodyPr>
          <a:lstStyle/>
          <a:p>
            <a:pPr algn="l"/>
            <a:r>
              <a:rPr sz="1200" b="0" i="0">
                <a:solidFill>
                  <a:srgbClr val="475262"/>
                </a:solidFill>
                <a:latin typeface="IBM Plex Sans"/>
              </a:rPr>
              <a:t>Not one of the 11 pages that brought leads is a pricing or FAQ page. Assistants answer cost and how-to questions; a page with real numbers gives them something to cite.</a:t>
            </a:r>
          </a:p>
        </p:txBody>
      </p:sp>
      <p:sp>
        <p:nvSpPr>
          <p:cNvPr id="27" name="Rounded Rectangle 26"/>
          <p:cNvSpPr/>
          <p:nvPr/>
        </p:nvSpPr>
        <p:spPr>
          <a:xfrm>
            <a:off x="8881567" y="3934968"/>
            <a:ext cx="898652" cy="219456"/>
          </a:xfrm>
          <a:prstGeom prst="roundRect">
            <a:avLst>
              <a:gd name="adj" fmla="val 12500"/>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8881567" y="3934968"/>
            <a:ext cx="898652" cy="219456"/>
          </a:xfrm>
          <a:prstGeom prst="rect">
            <a:avLst/>
          </a:prstGeom>
          <a:noFill/>
        </p:spPr>
        <p:txBody>
          <a:bodyPr wrap="square" lIns="0" rIns="0" tIns="0" bIns="0" anchor="ctr">
            <a:noAutofit/>
          </a:bodyPr>
          <a:lstStyle/>
          <a:p>
            <a:pPr algn="ctr"/>
            <a:r>
              <a:rPr sz="900" b="1" i="0">
                <a:solidFill>
                  <a:srgbClr val="BF3029"/>
                </a:solidFill>
                <a:latin typeface="IBM Plex Sans"/>
              </a:rPr>
              <a:t>High impact</a:t>
            </a:r>
          </a:p>
        </p:txBody>
      </p:sp>
      <p:sp>
        <p:nvSpPr>
          <p:cNvPr id="29" name="Rounded Rectangle 28"/>
          <p:cNvSpPr/>
          <p:nvPr/>
        </p:nvSpPr>
        <p:spPr>
          <a:xfrm>
            <a:off x="9871659" y="3934968"/>
            <a:ext cx="1009142" cy="219456"/>
          </a:xfrm>
          <a:prstGeom prst="roundRect">
            <a:avLst>
              <a:gd name="adj" fmla="val 12500"/>
            </a:avLst>
          </a:prstGeom>
          <a:solidFill>
            <a:srgbClr val="F4F9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9871659" y="3934968"/>
            <a:ext cx="1009142" cy="219456"/>
          </a:xfrm>
          <a:prstGeom prst="rect">
            <a:avLst/>
          </a:prstGeom>
          <a:noFill/>
        </p:spPr>
        <p:txBody>
          <a:bodyPr wrap="square" lIns="0" rIns="0" tIns="0" bIns="0" anchor="ctr">
            <a:noAutofit/>
          </a:bodyPr>
          <a:lstStyle/>
          <a:p>
            <a:pPr algn="ctr"/>
            <a:r>
              <a:rPr sz="900" b="1" i="0">
                <a:solidFill>
                  <a:srgbClr val="475262"/>
                </a:solidFill>
                <a:latin typeface="IBM Plex Sans"/>
              </a:rPr>
              <a:t>Medium effort</a:t>
            </a:r>
          </a:p>
        </p:txBody>
      </p:sp>
      <p:cxnSp>
        <p:nvCxnSpPr>
          <p:cNvPr id="31" name="Connector 30"/>
          <p:cNvCxnSpPr/>
          <p:nvPr/>
        </p:nvCxnSpPr>
        <p:spPr>
          <a:xfrm>
            <a:off x="566928" y="4264152"/>
            <a:ext cx="11057839" cy="0"/>
          </a:xfrm>
          <a:prstGeom prst="line">
            <a:avLst/>
          </a:prstGeom>
          <a:ln w="9525">
            <a:solidFill>
              <a:srgbClr val="DCE1E8"/>
            </a:solidFill>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795528" y="4392168"/>
            <a:ext cx="365760" cy="274320"/>
          </a:xfrm>
          <a:prstGeom prst="rect">
            <a:avLst/>
          </a:prstGeom>
          <a:noFill/>
        </p:spPr>
        <p:txBody>
          <a:bodyPr wrap="square" lIns="0" rIns="0" tIns="0" bIns="0" anchor="t">
            <a:noAutofit/>
          </a:bodyPr>
          <a:lstStyle/>
          <a:p>
            <a:pPr algn="l"/>
            <a:r>
              <a:rPr sz="1600" b="0" i="0">
                <a:solidFill>
                  <a:srgbClr val="0E7C66"/>
                </a:solidFill>
                <a:latin typeface="IBM Plex Sans"/>
              </a:rPr>
              <a:t>4</a:t>
            </a:r>
          </a:p>
        </p:txBody>
      </p:sp>
      <p:sp>
        <p:nvSpPr>
          <p:cNvPr id="33" name="TextBox 32"/>
          <p:cNvSpPr txBox="1"/>
          <p:nvPr/>
        </p:nvSpPr>
        <p:spPr>
          <a:xfrm>
            <a:off x="1207008" y="4373880"/>
            <a:ext cx="4206240" cy="201168"/>
          </a:xfrm>
          <a:prstGeom prst="rect">
            <a:avLst/>
          </a:prstGeom>
          <a:noFill/>
        </p:spPr>
        <p:txBody>
          <a:bodyPr wrap="square" lIns="0" rIns="0" tIns="0" bIns="0" anchor="t">
            <a:noAutofit/>
          </a:bodyPr>
          <a:lstStyle/>
          <a:p>
            <a:pPr algn="l"/>
            <a:r>
              <a:rPr sz="950" b="0" i="0">
                <a:solidFill>
                  <a:srgbClr val="6E7887"/>
                </a:solidFill>
                <a:latin typeface="IBM Plex Sans Condensed"/>
              </a:rPr>
              <a:t>Monthly</a:t>
            </a:r>
          </a:p>
        </p:txBody>
      </p:sp>
      <p:sp>
        <p:nvSpPr>
          <p:cNvPr id="34" name="TextBox 33"/>
          <p:cNvSpPr txBox="1"/>
          <p:nvPr/>
        </p:nvSpPr>
        <p:spPr>
          <a:xfrm>
            <a:off x="1207008" y="4556760"/>
            <a:ext cx="4206240" cy="630936"/>
          </a:xfrm>
          <a:prstGeom prst="rect">
            <a:avLst/>
          </a:prstGeom>
          <a:noFill/>
        </p:spPr>
        <p:txBody>
          <a:bodyPr wrap="square" lIns="0" rIns="0" tIns="0" bIns="0" anchor="t">
            <a:noAutofit/>
          </a:bodyPr>
          <a:lstStyle/>
          <a:p>
            <a:pPr algn="l"/>
            <a:r>
              <a:rPr sz="1350" b="1" i="0">
                <a:solidFill>
                  <a:srgbClr val="10161F"/>
                </a:solidFill>
                <a:latin typeface="IBM Plex Sans"/>
              </a:rPr>
              <a:t>Check what </a:t>
            </a:r>
            <a:r>
              <a:rPr sz="1350" b="1" i="0">
                <a:solidFill>
                  <a:srgbClr val="10161F"/>
                </a:solidFill>
                <a:latin typeface="IBM Plex Sans"/>
              </a:rPr>
              <a:t>ChatGPT</a:t>
            </a:r>
            <a:r>
              <a:rPr sz="1350" b="1" i="0">
                <a:solidFill>
                  <a:srgbClr val="10161F"/>
                </a:solidFill>
                <a:latin typeface="IBM Plex Sans"/>
              </a:rPr>
              <a:t> says about you</a:t>
            </a:r>
          </a:p>
        </p:txBody>
      </p:sp>
      <p:sp>
        <p:nvSpPr>
          <p:cNvPr id="35" name="TextBox 34"/>
          <p:cNvSpPr txBox="1"/>
          <p:nvPr/>
        </p:nvSpPr>
        <p:spPr>
          <a:xfrm>
            <a:off x="5687568" y="4392168"/>
            <a:ext cx="5708599" cy="777240"/>
          </a:xfrm>
          <a:prstGeom prst="rect">
            <a:avLst/>
          </a:prstGeom>
          <a:noFill/>
        </p:spPr>
        <p:txBody>
          <a:bodyPr wrap="square" lIns="0" rIns="0" tIns="0" bIns="0" anchor="t">
            <a:noAutofit/>
          </a:bodyPr>
          <a:lstStyle/>
          <a:p>
            <a:pPr algn="l"/>
            <a:r>
              <a:rPr sz="1200" b="0" i="0">
                <a:solidFill>
                  <a:srgbClr val="475262"/>
                </a:solidFill>
                <a:latin typeface="IBM Plex Sans"/>
              </a:rPr>
              <a:t>ChatGPT sent 33 of 60 AI leads. Ask it, and the next two assistants, your customers' top three questions each month and note whether you are named and which page is cited.</a:t>
            </a:r>
          </a:p>
        </p:txBody>
      </p:sp>
      <p:sp>
        <p:nvSpPr>
          <p:cNvPr id="36" name="Rounded Rectangle 35"/>
          <p:cNvSpPr/>
          <p:nvPr/>
        </p:nvSpPr>
        <p:spPr>
          <a:xfrm>
            <a:off x="8881567" y="4895088"/>
            <a:ext cx="1081532" cy="219456"/>
          </a:xfrm>
          <a:prstGeom prst="roundRect">
            <a:avLst>
              <a:gd name="adj" fmla="val 12500"/>
            </a:avLst>
          </a:prstGeom>
          <a:solidFill>
            <a:srgbClr val="FBF0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8881567" y="4895088"/>
            <a:ext cx="1081532" cy="219456"/>
          </a:xfrm>
          <a:prstGeom prst="rect">
            <a:avLst/>
          </a:prstGeom>
          <a:noFill/>
        </p:spPr>
        <p:txBody>
          <a:bodyPr wrap="square" lIns="0" rIns="0" tIns="0" bIns="0" anchor="ctr">
            <a:noAutofit/>
          </a:bodyPr>
          <a:lstStyle/>
          <a:p>
            <a:pPr algn="ctr"/>
            <a:r>
              <a:rPr sz="900" b="1" i="0">
                <a:solidFill>
                  <a:srgbClr val="956000"/>
                </a:solidFill>
                <a:latin typeface="IBM Plex Sans"/>
              </a:rPr>
              <a:t>Medium impact</a:t>
            </a:r>
          </a:p>
        </p:txBody>
      </p:sp>
      <p:sp>
        <p:nvSpPr>
          <p:cNvPr id="38" name="Rounded Rectangle 37"/>
          <p:cNvSpPr/>
          <p:nvPr/>
        </p:nvSpPr>
        <p:spPr>
          <a:xfrm>
            <a:off x="10054539" y="4895088"/>
            <a:ext cx="800862" cy="219456"/>
          </a:xfrm>
          <a:prstGeom prst="roundRect">
            <a:avLst>
              <a:gd name="adj" fmla="val 12500"/>
            </a:avLst>
          </a:prstGeom>
          <a:solidFill>
            <a:srgbClr val="F4F9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10054539" y="4895088"/>
            <a:ext cx="800862" cy="219456"/>
          </a:xfrm>
          <a:prstGeom prst="rect">
            <a:avLst/>
          </a:prstGeom>
          <a:noFill/>
        </p:spPr>
        <p:txBody>
          <a:bodyPr wrap="square" lIns="0" rIns="0" tIns="0" bIns="0" anchor="ctr">
            <a:noAutofit/>
          </a:bodyPr>
          <a:lstStyle/>
          <a:p>
            <a:pPr algn="ctr"/>
            <a:r>
              <a:rPr sz="900" b="1" i="0">
                <a:solidFill>
                  <a:srgbClr val="475262"/>
                </a:solidFill>
                <a:latin typeface="IBM Plex Sans"/>
              </a:rPr>
              <a:t>Low effort</a:t>
            </a:r>
          </a:p>
        </p:txBody>
      </p:sp>
      <p:sp>
        <p:nvSpPr>
          <p:cNvPr id="40" name="TextBox 39"/>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Leads from AI assistants, Northwind Dental</a:t>
            </a:r>
          </a:p>
        </p:txBody>
      </p:sp>
      <p:sp>
        <p:nvSpPr>
          <p:cNvPr id="41" name="TextBox 40"/>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7 / 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914400"/>
            <a:ext cx="9144000" cy="256032"/>
          </a:xfrm>
          <a:prstGeom prst="rect">
            <a:avLst/>
          </a:prstGeom>
          <a:noFill/>
        </p:spPr>
        <p:txBody>
          <a:bodyPr wrap="square" lIns="0" rIns="0" tIns="0" bIns="0" anchor="t">
            <a:noAutofit/>
          </a:bodyPr>
          <a:lstStyle/>
          <a:p>
            <a:pPr algn="l"/>
            <a:r>
              <a:rPr sz="1200" b="1" i="0">
                <a:solidFill>
                  <a:srgbClr val="0E7C66"/>
                </a:solidFill>
                <a:latin typeface="IBM Plex Sans"/>
              </a:rPr>
              <a:t>AI referrals in one line</a:t>
            </a:r>
          </a:p>
        </p:txBody>
      </p:sp>
      <p:sp>
        <p:nvSpPr>
          <p:cNvPr id="3" name="TextBox 2"/>
          <p:cNvSpPr txBox="1"/>
          <p:nvPr/>
        </p:nvSpPr>
        <p:spPr>
          <a:xfrm>
            <a:off x="566928" y="1207008"/>
            <a:ext cx="11057839" cy="1227328"/>
          </a:xfrm>
          <a:prstGeom prst="rect">
            <a:avLst/>
          </a:prstGeom>
          <a:noFill/>
        </p:spPr>
        <p:txBody>
          <a:bodyPr wrap="square" lIns="0" rIns="0" tIns="0" bIns="0" anchor="t">
            <a:noAutofit/>
          </a:bodyPr>
          <a:lstStyle/>
          <a:p>
            <a:pPr algn="l">
              <a:lnSpc>
                <a:spcPct val="102000"/>
              </a:lnSpc>
            </a:pPr>
            <a:r>
              <a:rPr sz="4000" b="1" i="0">
                <a:solidFill>
                  <a:srgbClr val="10161F"/>
                </a:solidFill>
                <a:latin typeface="IBM Plex Sans"/>
              </a:rPr>
              <a:t>Next: put clear answers on </a:t>
            </a:r>
            <a:r>
              <a:rPr sz="4000" b="1" i="0">
                <a:solidFill>
                  <a:srgbClr val="10161F"/>
                </a:solidFill>
                <a:latin typeface="IBM Plex Sans"/>
              </a:rPr>
              <a:t>your home page</a:t>
            </a:r>
            <a:r>
              <a:rPr sz="4000" b="1" i="0">
                <a:solidFill>
                  <a:srgbClr val="10161F"/>
                </a:solidFill>
                <a:latin typeface="IBM Plex Sans"/>
              </a:rPr>
              <a:t>. It took 17 of your AI leads.</a:t>
            </a:r>
          </a:p>
        </p:txBody>
      </p:sp>
      <p:cxnSp>
        <p:nvCxnSpPr>
          <p:cNvPr id="4" name="Connector 3"/>
          <p:cNvCxnSpPr/>
          <p:nvPr/>
        </p:nvCxnSpPr>
        <p:spPr>
          <a:xfrm>
            <a:off x="566928" y="2845816"/>
            <a:ext cx="2593010" cy="0"/>
          </a:xfrm>
          <a:prstGeom prst="line">
            <a:avLst/>
          </a:prstGeom>
          <a:ln w="12700">
            <a:solidFill>
              <a:srgbClr val="DCE1E8"/>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66928" y="2982976"/>
            <a:ext cx="2593010" cy="228600"/>
          </a:xfrm>
          <a:prstGeom prst="rect">
            <a:avLst/>
          </a:prstGeom>
          <a:noFill/>
        </p:spPr>
        <p:txBody>
          <a:bodyPr wrap="square" lIns="0" rIns="0" tIns="0" bIns="0" anchor="t">
            <a:noAutofit/>
          </a:bodyPr>
          <a:lstStyle/>
          <a:p>
            <a:pPr algn="l"/>
            <a:r>
              <a:rPr sz="1100" b="0" i="0">
                <a:solidFill>
                  <a:srgbClr val="6E7887"/>
                </a:solidFill>
                <a:latin typeface="IBM Plex Sans Condensed"/>
              </a:rPr>
              <a:t>AI leads</a:t>
            </a:r>
          </a:p>
        </p:txBody>
      </p:sp>
      <p:sp>
        <p:nvSpPr>
          <p:cNvPr id="6" name="TextBox 5"/>
          <p:cNvSpPr txBox="1"/>
          <p:nvPr/>
        </p:nvSpPr>
        <p:spPr>
          <a:xfrm>
            <a:off x="566928" y="3229864"/>
            <a:ext cx="2593010" cy="548640"/>
          </a:xfrm>
          <a:prstGeom prst="rect">
            <a:avLst/>
          </a:prstGeom>
          <a:noFill/>
        </p:spPr>
        <p:txBody>
          <a:bodyPr wrap="square" lIns="0" rIns="0" tIns="0" bIns="0" anchor="t">
            <a:noAutofit/>
          </a:bodyPr>
          <a:lstStyle/>
          <a:p>
            <a:pPr algn="l"/>
            <a:r>
              <a:rPr sz="3600" b="0" i="0">
                <a:solidFill>
                  <a:srgbClr val="10161F"/>
                </a:solidFill>
                <a:latin typeface="IBM Plex Sans"/>
              </a:rPr>
              <a:t>60</a:t>
            </a:r>
          </a:p>
        </p:txBody>
      </p:sp>
      <p:cxnSp>
        <p:nvCxnSpPr>
          <p:cNvPr id="7" name="Connector 6"/>
          <p:cNvCxnSpPr/>
          <p:nvPr/>
        </p:nvCxnSpPr>
        <p:spPr>
          <a:xfrm>
            <a:off x="3388538" y="2845816"/>
            <a:ext cx="2593010" cy="0"/>
          </a:xfrm>
          <a:prstGeom prst="line">
            <a:avLst/>
          </a:prstGeom>
          <a:ln w="12700">
            <a:solidFill>
              <a:srgbClr val="DCE1E8"/>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388538" y="2982976"/>
            <a:ext cx="2593010" cy="228600"/>
          </a:xfrm>
          <a:prstGeom prst="rect">
            <a:avLst/>
          </a:prstGeom>
          <a:noFill/>
        </p:spPr>
        <p:txBody>
          <a:bodyPr wrap="square" lIns="0" rIns="0" tIns="0" bIns="0" anchor="t">
            <a:noAutofit/>
          </a:bodyPr>
          <a:lstStyle/>
          <a:p>
            <a:pPr algn="l"/>
            <a:r>
              <a:rPr sz="1100" b="0" i="0">
                <a:solidFill>
                  <a:srgbClr val="6E7887"/>
                </a:solidFill>
                <a:latin typeface="IBM Plex Sans Condensed"/>
              </a:rPr>
              <a:t>Share of leads</a:t>
            </a:r>
          </a:p>
        </p:txBody>
      </p:sp>
      <p:sp>
        <p:nvSpPr>
          <p:cNvPr id="9" name="TextBox 8"/>
          <p:cNvSpPr txBox="1"/>
          <p:nvPr/>
        </p:nvSpPr>
        <p:spPr>
          <a:xfrm>
            <a:off x="3388538" y="3229864"/>
            <a:ext cx="2593010" cy="548640"/>
          </a:xfrm>
          <a:prstGeom prst="rect">
            <a:avLst/>
          </a:prstGeom>
          <a:noFill/>
        </p:spPr>
        <p:txBody>
          <a:bodyPr wrap="square" lIns="0" rIns="0" tIns="0" bIns="0" anchor="t">
            <a:noAutofit/>
          </a:bodyPr>
          <a:lstStyle/>
          <a:p>
            <a:pPr algn="l"/>
            <a:r>
              <a:rPr sz="3600" b="0" i="0">
                <a:solidFill>
                  <a:srgbClr val="10161F"/>
                </a:solidFill>
                <a:latin typeface="IBM Plex Sans"/>
              </a:rPr>
              <a:t>5.4%</a:t>
            </a:r>
          </a:p>
        </p:txBody>
      </p:sp>
      <p:cxnSp>
        <p:nvCxnSpPr>
          <p:cNvPr id="10" name="Connector 9"/>
          <p:cNvCxnSpPr/>
          <p:nvPr/>
        </p:nvCxnSpPr>
        <p:spPr>
          <a:xfrm>
            <a:off x="6210148" y="2845816"/>
            <a:ext cx="2593009" cy="0"/>
          </a:xfrm>
          <a:prstGeom prst="line">
            <a:avLst/>
          </a:prstGeom>
          <a:ln w="12700">
            <a:solidFill>
              <a:srgbClr val="DCE1E8"/>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210148" y="2982976"/>
            <a:ext cx="2593010" cy="228600"/>
          </a:xfrm>
          <a:prstGeom prst="rect">
            <a:avLst/>
          </a:prstGeom>
          <a:noFill/>
        </p:spPr>
        <p:txBody>
          <a:bodyPr wrap="square" lIns="0" rIns="0" tIns="0" bIns="0" anchor="t">
            <a:noAutofit/>
          </a:bodyPr>
          <a:lstStyle/>
          <a:p>
            <a:pPr algn="l"/>
            <a:r>
              <a:rPr sz="1100" b="0" i="0">
                <a:solidFill>
                  <a:srgbClr val="6E7887"/>
                </a:solidFill>
                <a:latin typeface="IBM Plex Sans Condensed"/>
              </a:rPr>
              <a:t>Top assistant</a:t>
            </a:r>
          </a:p>
        </p:txBody>
      </p:sp>
      <p:sp>
        <p:nvSpPr>
          <p:cNvPr id="12" name="TextBox 11"/>
          <p:cNvSpPr txBox="1"/>
          <p:nvPr/>
        </p:nvSpPr>
        <p:spPr>
          <a:xfrm>
            <a:off x="6210148" y="3229864"/>
            <a:ext cx="2593010" cy="548640"/>
          </a:xfrm>
          <a:prstGeom prst="rect">
            <a:avLst/>
          </a:prstGeom>
          <a:noFill/>
        </p:spPr>
        <p:txBody>
          <a:bodyPr wrap="square" lIns="0" rIns="0" tIns="0" bIns="0" anchor="t">
            <a:noAutofit/>
          </a:bodyPr>
          <a:lstStyle/>
          <a:p>
            <a:pPr algn="l"/>
            <a:r>
              <a:rPr sz="3600" b="0" i="0">
                <a:solidFill>
                  <a:srgbClr val="10161F"/>
                </a:solidFill>
                <a:latin typeface="IBM Plex Sans"/>
              </a:rPr>
              <a:t>ChatGPT</a:t>
            </a:r>
          </a:p>
        </p:txBody>
      </p:sp>
      <p:cxnSp>
        <p:nvCxnSpPr>
          <p:cNvPr id="13" name="Connector 12"/>
          <p:cNvCxnSpPr/>
          <p:nvPr/>
        </p:nvCxnSpPr>
        <p:spPr>
          <a:xfrm>
            <a:off x="9031757" y="2845816"/>
            <a:ext cx="2593010" cy="0"/>
          </a:xfrm>
          <a:prstGeom prst="line">
            <a:avLst/>
          </a:prstGeom>
          <a:ln w="12700">
            <a:solidFill>
              <a:srgbClr val="DCE1E8"/>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9031757" y="2982976"/>
            <a:ext cx="2593010" cy="228600"/>
          </a:xfrm>
          <a:prstGeom prst="rect">
            <a:avLst/>
          </a:prstGeom>
          <a:noFill/>
        </p:spPr>
        <p:txBody>
          <a:bodyPr wrap="square" lIns="0" rIns="0" tIns="0" bIns="0" anchor="t">
            <a:noAutofit/>
          </a:bodyPr>
          <a:lstStyle/>
          <a:p>
            <a:pPr algn="l"/>
            <a:r>
              <a:rPr sz="1100" b="0" i="0">
                <a:solidFill>
                  <a:srgbClr val="6E7887"/>
                </a:solidFill>
                <a:latin typeface="IBM Plex Sans Condensed"/>
              </a:rPr>
              <a:t>AI-started journeys</a:t>
            </a:r>
          </a:p>
        </p:txBody>
      </p:sp>
      <p:sp>
        <p:nvSpPr>
          <p:cNvPr id="15" name="TextBox 14"/>
          <p:cNvSpPr txBox="1"/>
          <p:nvPr/>
        </p:nvSpPr>
        <p:spPr>
          <a:xfrm>
            <a:off x="9031757" y="3229864"/>
            <a:ext cx="2593010" cy="548640"/>
          </a:xfrm>
          <a:prstGeom prst="rect">
            <a:avLst/>
          </a:prstGeom>
          <a:noFill/>
        </p:spPr>
        <p:txBody>
          <a:bodyPr wrap="square" lIns="0" rIns="0" tIns="0" bIns="0" anchor="t">
            <a:noAutofit/>
          </a:bodyPr>
          <a:lstStyle/>
          <a:p>
            <a:pPr algn="l"/>
            <a:r>
              <a:rPr sz="3600" b="0" i="0">
                <a:solidFill>
                  <a:srgbClr val="10161F"/>
                </a:solidFill>
                <a:latin typeface="IBM Plex Sans"/>
              </a:rPr>
              <a:t>78</a:t>
            </a:r>
          </a:p>
        </p:txBody>
      </p:sp>
      <p:sp>
        <p:nvSpPr>
          <p:cNvPr id="16" name="Oval 15"/>
          <p:cNvSpPr/>
          <p:nvPr/>
        </p:nvSpPr>
        <p:spPr>
          <a:xfrm>
            <a:off x="576072" y="4162552"/>
            <a:ext cx="91440" cy="91440"/>
          </a:xfrm>
          <a:prstGeom prst="ellipse">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95528" y="4080256"/>
            <a:ext cx="10783519" cy="292608"/>
          </a:xfrm>
          <a:prstGeom prst="rect">
            <a:avLst/>
          </a:prstGeom>
          <a:noFill/>
        </p:spPr>
        <p:txBody>
          <a:bodyPr wrap="square" lIns="0" rIns="0" tIns="0" bIns="0" anchor="t">
            <a:noAutofit/>
          </a:bodyPr>
          <a:lstStyle/>
          <a:p>
            <a:pPr algn="l"/>
            <a:r>
              <a:rPr sz="1400" b="0" i="0">
                <a:solidFill>
                  <a:srgbClr val="475262"/>
                </a:solidFill>
                <a:latin typeface="IBM Plex Sans"/>
              </a:rPr>
              <a:t>60 AI leads against 42 in August.</a:t>
            </a:r>
          </a:p>
        </p:txBody>
      </p:sp>
      <p:sp>
        <p:nvSpPr>
          <p:cNvPr id="18" name="Oval 17"/>
          <p:cNvSpPr/>
          <p:nvPr/>
        </p:nvSpPr>
        <p:spPr>
          <a:xfrm>
            <a:off x="576072" y="4510024"/>
            <a:ext cx="91440" cy="91440"/>
          </a:xfrm>
          <a:prstGeom prst="ellipse">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95528" y="4427728"/>
            <a:ext cx="10783519" cy="292608"/>
          </a:xfrm>
          <a:prstGeom prst="rect">
            <a:avLst/>
          </a:prstGeom>
          <a:noFill/>
        </p:spPr>
        <p:txBody>
          <a:bodyPr wrap="square" lIns="0" rIns="0" tIns="0" bIns="0" anchor="t">
            <a:noAutofit/>
          </a:bodyPr>
          <a:lstStyle/>
          <a:p>
            <a:pPr algn="l"/>
            <a:r>
              <a:rPr sz="1400" b="0" i="0">
                <a:solidFill>
                  <a:srgbClr val="475262"/>
                </a:solidFill>
                <a:latin typeface="IBM Plex Sans"/>
              </a:rPr>
              <a:t>ChatGPT sent the most: 33 leads.</a:t>
            </a:r>
          </a:p>
        </p:txBody>
      </p:sp>
      <p:sp>
        <p:nvSpPr>
          <p:cNvPr id="20" name="Oval 19"/>
          <p:cNvSpPr/>
          <p:nvPr/>
        </p:nvSpPr>
        <p:spPr>
          <a:xfrm>
            <a:off x="576072" y="4857496"/>
            <a:ext cx="91440" cy="91440"/>
          </a:xfrm>
          <a:prstGeom prst="ellipse">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95528" y="4775200"/>
            <a:ext cx="10783519" cy="292608"/>
          </a:xfrm>
          <a:prstGeom prst="rect">
            <a:avLst/>
          </a:prstGeom>
          <a:noFill/>
        </p:spPr>
        <p:txBody>
          <a:bodyPr wrap="square" lIns="0" rIns="0" tIns="0" bIns="0" anchor="t">
            <a:noAutofit/>
          </a:bodyPr>
          <a:lstStyle/>
          <a:p>
            <a:pPr algn="l"/>
            <a:r>
              <a:rPr sz="1400" b="0" i="0">
                <a:solidFill>
                  <a:srgbClr val="475262"/>
                </a:solidFill>
                <a:latin typeface="IBM Plex Sans"/>
              </a:rPr>
              <a:t>Top page: your home page, with 17 AI leads.</a:t>
            </a:r>
          </a:p>
        </p:txBody>
      </p:sp>
      <p:sp>
        <p:nvSpPr>
          <p:cNvPr id="22" name="TextBox 21"/>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Leads from AI assistants, Northwind Dental</a:t>
            </a:r>
          </a:p>
        </p:txBody>
      </p:sp>
      <p:sp>
        <p:nvSpPr>
          <p:cNvPr id="23" name="TextBox 22"/>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8 / 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EFF4F2"/>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IBM Plex Sans"/>
              </a:rPr>
              <a:t>Method</a:t>
            </a:r>
          </a:p>
        </p:txBody>
      </p:sp>
      <p:sp>
        <p:nvSpPr>
          <p:cNvPr id="3" name="TextBox 2"/>
          <p:cNvSpPr txBox="1"/>
          <p:nvPr/>
        </p:nvSpPr>
        <p:spPr>
          <a:xfrm>
            <a:off x="566928" y="713232"/>
            <a:ext cx="11057839" cy="451104"/>
          </a:xfrm>
          <a:prstGeom prst="rect">
            <a:avLst/>
          </a:prstGeom>
          <a:noFill/>
        </p:spPr>
        <p:txBody>
          <a:bodyPr wrap="square" lIns="0" rIns="0" tIns="0" bIns="0" anchor="t">
            <a:noAutofit/>
          </a:bodyPr>
          <a:lstStyle/>
          <a:p>
            <a:pPr algn="l">
              <a:lnSpc>
                <a:spcPct val="100000"/>
              </a:lnSpc>
            </a:pPr>
            <a:r>
              <a:rPr sz="2600" b="1" i="0">
                <a:solidFill>
                  <a:srgbClr val="10161F"/>
                </a:solidFill>
                <a:latin typeface="IBM Plex Sans"/>
              </a:rPr>
              <a:t>How we built this report</a:t>
            </a:r>
          </a:p>
        </p:txBody>
      </p:sp>
      <p:sp>
        <p:nvSpPr>
          <p:cNvPr id="4" name="TextBox 3"/>
          <p:cNvSpPr txBox="1"/>
          <p:nvPr/>
        </p:nvSpPr>
        <p:spPr>
          <a:xfrm>
            <a:off x="566928" y="1475232"/>
            <a:ext cx="9601200" cy="4852416"/>
          </a:xfrm>
          <a:prstGeom prst="rect">
            <a:avLst/>
          </a:prstGeom>
          <a:noFill/>
        </p:spPr>
        <p:txBody>
          <a:bodyPr wrap="square" lIns="0" rIns="0" tIns="0" bIns="0" anchor="t">
            <a:noAutofit/>
          </a:bodyPr>
          <a:lstStyle/>
          <a:p>
            <a:pPr algn="l">
              <a:lnSpc>
                <a:spcPct val="120000"/>
              </a:lnSpc>
            </a:pPr>
            <a:r>
              <a:rPr sz="1300" b="0" i="0">
                <a:solidFill>
                  <a:srgbClr val="475262"/>
                </a:solidFill>
                <a:latin typeface="IBM Plex Sans"/>
              </a:rPr>
              <a:t>•  AI leads: the converting visit came from an AI assistant (ChatGPT, Claude, Copilot, Gemini, Perplexity), read from UTM Grabber Premium's organic source and referrer domain fields and from utm_source tags such as chatgpt.com.</a:t>
            </a:r>
          </a:p>
          <a:p>
            <a:pPr algn="l">
              <a:lnSpc>
                <a:spcPct val="120000"/>
              </a:lnSpc>
              <a:spcBef>
                <a:spcPts val="715"/>
              </a:spcBef>
            </a:pPr>
            <a:r>
              <a:rPr sz="1300" b="0" i="0">
                <a:solidFill>
                  <a:srgbClr val="475262"/>
                </a:solidFill>
                <a:latin typeface="IBM Plex Sans"/>
              </a:rPr>
              <a:t>•  Found through: organic source (60).</a:t>
            </a:r>
          </a:p>
          <a:p>
            <a:pPr algn="l">
              <a:lnSpc>
                <a:spcPct val="120000"/>
              </a:lnSpc>
              <a:spcBef>
                <a:spcPts val="715"/>
              </a:spcBef>
            </a:pPr>
            <a:r>
              <a:rPr sz="1300" b="0" i="0">
                <a:solidFill>
                  <a:srgbClr val="475262"/>
                </a:solidFill>
                <a:latin typeface="IBM Plex Sans"/>
              </a:rPr>
              <a:t>•  Share of organic: AI leads divided by the 210 leads whose last touch was unpaid search or an AI assistant.</a:t>
            </a:r>
          </a:p>
          <a:p>
            <a:pPr algn="l">
              <a:lnSpc>
                <a:spcPct val="120000"/>
              </a:lnSpc>
              <a:spcBef>
                <a:spcPts val="715"/>
              </a:spcBef>
            </a:pPr>
            <a:r>
              <a:rPr sz="1300" b="0" i="0">
                <a:solidFill>
                  <a:srgbClr val="475262"/>
                </a:solidFill>
                <a:latin typeface="IBM Plex Sans"/>
              </a:rPr>
              <a:t>•  AI-started journeys: the first visit (UTM Grabber Premium's first-touch fields) came from an AI assistant and the lead converted later through another channel.</a:t>
            </a:r>
          </a:p>
          <a:p>
            <a:pPr algn="l">
              <a:lnSpc>
                <a:spcPct val="120000"/>
              </a:lnSpc>
              <a:spcBef>
                <a:spcPts val="715"/>
              </a:spcBef>
            </a:pPr>
            <a:r>
              <a:rPr sz="1300" b="0" i="0">
                <a:solidFill>
                  <a:srgbClr val="475262"/>
                </a:solidFill>
                <a:latin typeface="IBM Plex Sans"/>
              </a:rPr>
              <a:t>•  Customers and revenue come from 93 CRM deals matched to these leads by email (each person counted once); open deals don't count yet.</a:t>
            </a:r>
          </a:p>
          <a:p>
            <a:pPr algn="l">
              <a:lnSpc>
                <a:spcPct val="120000"/>
              </a:lnSpc>
              <a:spcBef>
                <a:spcPts val="715"/>
              </a:spcBef>
            </a:pPr>
            <a:r>
              <a:rPr sz="1300" b="0" i="0">
                <a:solidFill>
                  <a:srgbClr val="475262"/>
                </a:solidFill>
                <a:latin typeface="IBM Plex Sans"/>
              </a:rPr>
              <a:t>•  Some assistant apps pass no referrer, so their visits look direct. Treat these counts as a floor.</a:t>
            </a:r>
          </a:p>
        </p:txBody>
      </p:sp>
      <p:sp>
        <p:nvSpPr>
          <p:cNvPr id="5" name="TextBox 4"/>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6E7887"/>
                </a:solidFill>
                <a:latin typeface="IBM Plex Sans Condensed"/>
              </a:rPr>
              <a:t>Leads from AI assistants, Northwind Dental</a:t>
            </a:r>
          </a:p>
        </p:txBody>
      </p:sp>
      <p:sp>
        <p:nvSpPr>
          <p:cNvPr id="6" name="TextBox 5"/>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6E7887"/>
                </a:solidFill>
                <a:latin typeface="IBM Plex Sans Condensed"/>
              </a:rPr>
              <a:t>9 /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