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embeddedFontLst>
    <p:embeddedFont>
      <p:font typeface="Instrument Serif" charset="0"/>
      <p:regular r:id="rId15"/>
      <p:italic r:id="rId16"/>
    </p:embeddedFont>
    <p:embeddedFont>
      <p:font typeface="Geist" charset="0"/>
      <p:regular r:id="rId17"/>
    </p:embeddedFont>
    <p:embeddedFont>
      <p:font typeface="Geist Mono" charset="0"/>
      <p:regular r:id="rId1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Value</c:v>
                </c:pt>
              </c:strCache>
            </c:strRef>
          </c:tx>
          <c:spPr>
            <a:ln w="28575">
              <a:solidFill>
                <a:srgbClr val="0E7C66"/>
              </a:solidFill>
            </a:ln>
          </c:spPr>
          <c:marker>
            <c:symbol val="none"/>
          </c:marker>
          <c:dPt>
            <c:idx val="25"/>
            <c:marker>
              <c:symbol val="circle"/>
              <c:size val="7"/>
              <c:spPr>
                <a:solidFill>
                  <a:srgbClr val="0E7C66"/>
                </a:solidFill>
                <a:ln>
                  <a:solidFill>
                    <a:srgbClr val="FFFFFF"/>
                  </a:solidFill>
                </a:ln>
              </c:spPr>
            </c:marker>
          </c:dPt>
          <c:dLbls>
            <c:dLbl>
              <c:idx val="25"/>
              <c:tx>
                <c:rich>
                  <a:bodyPr/>
                  <a:lstStyle/>
                  <a:p>
                    <a:r>
                      <a:rPr sz="1050" b="1" i="0">
                        <a:solidFill>
                          <a:srgbClr val="0B1F1A"/>
                        </a:solidFill>
                        <a:latin typeface="Geist"/>
                      </a:rPr>
                      <a:t>10</a:t>
                    </a:r>
                  </a:p>
                </c:rich>
              </c:tx>
              <c:dLblPos val="t"/>
              <c:showLegendKey val="0"/>
              <c:showVal val="1"/>
              <c:showCatName val="0"/>
              <c:showSerName val="0"/>
              <c:showPercent val="0"/>
              <c:showBubbleSize val="0"/>
            </c:dLbl>
            <c:showLegendKey val="0"/>
            <c:showVal val="0"/>
            <c:showCatName val="0"/>
            <c:showSerName val="0"/>
            <c:showPercent val="0"/>
            <c:showBubbleSize val="0"/>
            <c:showLeaderLines val="1"/>
          </c:dLbls>
          <c:cat>
            <c:strRef>
              <c:f>Sheet1!$A$2:$A$27</c:f>
              <c:strCache>
                <c:ptCount val="26"/>
                <c:pt idx="0">
                  <c:v>Apr 2</c:v>
                </c:pt>
                <c:pt idx="1">
                  <c:v>Apr 9</c:v>
                </c:pt>
                <c:pt idx="2">
                  <c:v>Apr 16</c:v>
                </c:pt>
                <c:pt idx="3">
                  <c:v>Apr 23</c:v>
                </c:pt>
                <c:pt idx="4">
                  <c:v>Apr 30</c:v>
                </c:pt>
                <c:pt idx="5">
                  <c:v>May 7</c:v>
                </c:pt>
                <c:pt idx="6">
                  <c:v>May 14</c:v>
                </c:pt>
                <c:pt idx="7">
                  <c:v>May 21</c:v>
                </c:pt>
                <c:pt idx="8">
                  <c:v>May 28</c:v>
                </c:pt>
                <c:pt idx="9">
                  <c:v>Jun 4</c:v>
                </c:pt>
                <c:pt idx="10">
                  <c:v>Jun 11</c:v>
                </c:pt>
                <c:pt idx="11">
                  <c:v>Jun 18</c:v>
                </c:pt>
                <c:pt idx="12">
                  <c:v>Jun 25</c:v>
                </c:pt>
                <c:pt idx="13">
                  <c:v>Jul 2</c:v>
                </c:pt>
                <c:pt idx="14">
                  <c:v>Jul 9</c:v>
                </c:pt>
                <c:pt idx="15">
                  <c:v>Jul 16</c:v>
                </c:pt>
                <c:pt idx="16">
                  <c:v>Jul 23</c:v>
                </c:pt>
                <c:pt idx="17">
                  <c:v>Jul 30</c:v>
                </c:pt>
                <c:pt idx="18">
                  <c:v>Aug 6</c:v>
                </c:pt>
                <c:pt idx="19">
                  <c:v>Aug 13</c:v>
                </c:pt>
                <c:pt idx="20">
                  <c:v>Aug 20</c:v>
                </c:pt>
                <c:pt idx="21">
                  <c:v>Aug 27</c:v>
                </c:pt>
                <c:pt idx="22">
                  <c:v>Sep 3</c:v>
                </c:pt>
                <c:pt idx="23">
                  <c:v>Sep 10</c:v>
                </c:pt>
                <c:pt idx="24">
                  <c:v>Sep 17</c:v>
                </c:pt>
                <c:pt idx="25">
                  <c:v>Sep 24</c:v>
                </c:pt>
              </c:strCache>
            </c:strRef>
          </c:cat>
          <c:val>
            <c:numRef>
              <c:f>Sheet1!$B$2:$B$27</c:f>
              <c:numCache>
                <c:formatCode>General</c:formatCode>
                <c:ptCount val="26"/>
                <c:pt idx="0">
                  <c:v>6.0</c:v>
                </c:pt>
                <c:pt idx="1">
                  <c:v>2.0</c:v>
                </c:pt>
                <c:pt idx="2">
                  <c:v>5.0</c:v>
                </c:pt>
                <c:pt idx="3">
                  <c:v>3.0</c:v>
                </c:pt>
                <c:pt idx="4">
                  <c:v>2.0</c:v>
                </c:pt>
                <c:pt idx="5">
                  <c:v>5.0</c:v>
                </c:pt>
                <c:pt idx="6">
                  <c:v>7.0</c:v>
                </c:pt>
                <c:pt idx="7">
                  <c:v>6.0</c:v>
                </c:pt>
                <c:pt idx="8">
                  <c:v>6.0</c:v>
                </c:pt>
                <c:pt idx="9">
                  <c:v>8.0</c:v>
                </c:pt>
                <c:pt idx="10">
                  <c:v>4.0</c:v>
                </c:pt>
                <c:pt idx="11">
                  <c:v>7.0</c:v>
                </c:pt>
                <c:pt idx="12">
                  <c:v>6.0</c:v>
                </c:pt>
                <c:pt idx="13">
                  <c:v>6.0</c:v>
                </c:pt>
                <c:pt idx="14">
                  <c:v>7.0</c:v>
                </c:pt>
                <c:pt idx="15">
                  <c:v>9.0</c:v>
                </c:pt>
                <c:pt idx="16">
                  <c:v>6.0</c:v>
                </c:pt>
                <c:pt idx="17">
                  <c:v>9.0</c:v>
                </c:pt>
                <c:pt idx="18">
                  <c:v>10.0</c:v>
                </c:pt>
                <c:pt idx="19">
                  <c:v>6.0</c:v>
                </c:pt>
                <c:pt idx="20">
                  <c:v>9.0</c:v>
                </c:pt>
                <c:pt idx="21">
                  <c:v>15.0</c:v>
                </c:pt>
                <c:pt idx="22">
                  <c:v>11.0</c:v>
                </c:pt>
                <c:pt idx="23">
                  <c:v>14.0</c:v>
                </c:pt>
                <c:pt idx="24">
                  <c:v>21.0</c:v>
                </c:pt>
                <c:pt idx="25">
                  <c:v>10.0</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spPr>
          <a:ln w="9525">
            <a:solidFill>
              <a:srgbClr val="C9CDD6"/>
            </a:solidFill>
          </a:ln>
        </c:spPr>
        <c:txPr>
          <a:bodyPr/>
          <a:lstStyle/>
          <a:p>
            <a:pPr>
              <a:defRPr sz="1000" b="0" i="0">
                <a:solidFill>
                  <a:srgbClr val="5A6B64"/>
                </a:solidFill>
                <a:latin typeface="Geist Mono"/>
              </a:defRPr>
            </a:pPr>
          </a:p>
        </c:txPr>
        <c:crossAx val="2140495176"/>
        <c:crosses val="autoZero"/>
        <c:auto val="1"/>
        <c:lblAlgn val="ctr"/>
        <c:lblOffset val="100"/>
        <c:tickLblSkip val="4"/>
        <c:tickMarkSkip val="4"/>
        <c:noMultiLvlLbl val="0"/>
      </c:catAx>
      <c:valAx>
        <c:axId val="2140495176"/>
        <c:scaling/>
        <c:delete val="0"/>
        <c:axPos val="l"/>
        <c:majorGridlines>
          <c:spPr>
            <a:ln w="9525">
              <a:solidFill>
                <a:srgbClr val="ECEDF1"/>
              </a:solidFill>
            </a:ln>
          </c:spPr>
        </c:majorGridlines>
        <c:numFmt formatCode="#,##0" sourceLinked="0"/>
        <c:majorTickMark val="none"/>
        <c:minorTickMark val="none"/>
        <c:tickLblPos val="nextTo"/>
        <c:spPr>
          <a:ln>
            <a:noFill/>
          </a:ln>
        </c:spPr>
        <c:txPr>
          <a:bodyPr/>
          <a:lstStyle/>
          <a:p>
            <a:pPr>
              <a:defRPr sz="1000" b="0" i="0">
                <a:solidFill>
                  <a:srgbClr val="5A6B64"/>
                </a:solidFill>
                <a:latin typeface="Geist Mono"/>
              </a:defRPr>
            </a:pPr>
          </a:p>
        </c:txPr>
        <c:crossAx val="2118791784"/>
        <c:crosses val="autoZero"/>
      </c:valAx>
      <c:spPr>
        <a:noFill/>
        <a:ln>
          <a:noFill/>
        </a:ln>
      </c:spPr>
    </c:plotArea>
    <c:plotVisOnly val="1"/>
    <c:dispBlanksAs val="gap"/>
    <c:showDLblsOverMax val="0"/>
  </c:chart>
  <c:spPr>
    <a:noFill/>
    <a:ln>
      <a:noFill/>
    </a:ln>
  </c:spPr>
  <c:txPr>
    <a:bodyPr/>
    <a:lstStyle/>
    <a:p>
      <a:pPr>
        <a:defRPr sz="1050" b="0" i="0">
          <a:solidFill>
            <a:srgbClr val="5A6B64"/>
          </a:solidFill>
          <a:latin typeface="Geist Mono"/>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57200"/>
            <a:ext cx="5486400" cy="365760"/>
          </a:xfrm>
          <a:prstGeom prst="rect">
            <a:avLst/>
          </a:prstGeom>
          <a:noFill/>
        </p:spPr>
        <p:txBody>
          <a:bodyPr wrap="square" lIns="0" rIns="0" tIns="0" bIns="0" anchor="t">
            <a:noAutofit/>
          </a:bodyPr>
          <a:lstStyle/>
          <a:p>
            <a:pPr algn="l"/>
            <a:r>
              <a:rPr sz="2200" b="0" i="0">
                <a:solidFill>
                  <a:srgbClr val="0B1F1A"/>
                </a:solidFill>
                <a:latin typeface="Instrument Serif"/>
              </a:rPr>
              <a:t>Northwind Dental</a:t>
            </a:r>
          </a:p>
        </p:txBody>
      </p:sp>
      <p:cxnSp>
        <p:nvCxnSpPr>
          <p:cNvPr id="3" name="Connector 2"/>
          <p:cNvCxnSpPr/>
          <p:nvPr/>
        </p:nvCxnSpPr>
        <p:spPr>
          <a:xfrm>
            <a:off x="566928" y="987552"/>
            <a:ext cx="1105783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1874520"/>
            <a:ext cx="10058400" cy="274320"/>
          </a:xfrm>
          <a:prstGeom prst="rect">
            <a:avLst/>
          </a:prstGeom>
          <a:noFill/>
        </p:spPr>
        <p:txBody>
          <a:bodyPr wrap="square" lIns="0" rIns="0" tIns="0" bIns="0" anchor="t">
            <a:noAutofit/>
          </a:bodyPr>
          <a:lstStyle/>
          <a:p>
            <a:pPr algn="l"/>
            <a:r>
              <a:rPr sz="1050" b="0" i="0" spc="150">
                <a:solidFill>
                  <a:srgbClr val="0E7C66"/>
                </a:solidFill>
                <a:latin typeface="Geist Mono"/>
              </a:rPr>
              <a:t>LEADS FROM AI ASSISTANTS · SEPTEMBER 2026</a:t>
            </a:r>
          </a:p>
        </p:txBody>
      </p:sp>
      <p:sp>
        <p:nvSpPr>
          <p:cNvPr id="5" name="TextBox 4"/>
          <p:cNvSpPr txBox="1"/>
          <p:nvPr/>
        </p:nvSpPr>
        <p:spPr>
          <a:xfrm>
            <a:off x="566928" y="2258568"/>
            <a:ext cx="10789920" cy="1633728"/>
          </a:xfrm>
          <a:prstGeom prst="rect">
            <a:avLst/>
          </a:prstGeom>
          <a:noFill/>
        </p:spPr>
        <p:txBody>
          <a:bodyPr wrap="square" lIns="0" rIns="0" tIns="0" bIns="0" anchor="t">
            <a:noAutofit/>
          </a:bodyPr>
          <a:lstStyle/>
          <a:p>
            <a:pPr algn="l">
              <a:lnSpc>
                <a:spcPct val="100000"/>
              </a:lnSpc>
            </a:pPr>
            <a:r>
              <a:rPr sz="5000" b="0" i="1">
                <a:solidFill>
                  <a:srgbClr val="0E7C66"/>
                </a:solidFill>
                <a:latin typeface="Instrument Serif"/>
              </a:rPr>
              <a:t>AI assistants</a:t>
            </a:r>
            <a:r>
              <a:rPr sz="5000" b="0" i="0">
                <a:solidFill>
                  <a:srgbClr val="0B1F1A"/>
                </a:solidFill>
                <a:latin typeface="Instrument Serif"/>
              </a:rPr>
              <a:t> sent 60 leads, 43% more than August.</a:t>
            </a:r>
          </a:p>
        </p:txBody>
      </p:sp>
      <p:sp>
        <p:nvSpPr>
          <p:cNvPr id="6" name="TextBox 5"/>
          <p:cNvSpPr txBox="1"/>
          <p:nvPr/>
        </p:nvSpPr>
        <p:spPr>
          <a:xfrm>
            <a:off x="566928" y="3983736"/>
            <a:ext cx="9509760" cy="731520"/>
          </a:xfrm>
          <a:prstGeom prst="rect">
            <a:avLst/>
          </a:prstGeom>
          <a:noFill/>
        </p:spPr>
        <p:txBody>
          <a:bodyPr wrap="square" lIns="0" rIns="0" tIns="0" bIns="0" anchor="t">
            <a:noAutofit/>
          </a:bodyPr>
          <a:lstStyle/>
          <a:p>
            <a:pPr algn="l"/>
            <a:r>
              <a:rPr sz="1500" b="0" i="0">
                <a:solidFill>
                  <a:srgbClr val="5A6B64"/>
                </a:solidFill>
                <a:latin typeface="Geist"/>
              </a:rPr>
              <a:t>ChatGPT sent 33 of them. AI assistants also started 78 more journeys that converted through another channel.</a:t>
            </a:r>
          </a:p>
        </p:txBody>
      </p:sp>
      <p:sp>
        <p:nvSpPr>
          <p:cNvPr id="7" name="TextBox 6"/>
          <p:cNvSpPr txBox="1"/>
          <p:nvPr/>
        </p:nvSpPr>
        <p:spPr>
          <a:xfrm>
            <a:off x="566928" y="4715256"/>
            <a:ext cx="10515600" cy="320040"/>
          </a:xfrm>
          <a:prstGeom prst="rect">
            <a:avLst/>
          </a:prstGeom>
          <a:noFill/>
        </p:spPr>
        <p:txBody>
          <a:bodyPr wrap="square" lIns="0" rIns="0" tIns="0" bIns="0" anchor="t">
            <a:noAutofit/>
          </a:bodyPr>
          <a:lstStyle/>
          <a:p>
            <a:pPr algn="l"/>
            <a:r>
              <a:rPr sz="1300" b="0" i="0">
                <a:solidFill>
                  <a:srgbClr val="5A6B64"/>
                </a:solidFill>
                <a:latin typeface="Geist"/>
              </a:rPr>
              <a:t>northwinddental.com  ·  Gravity Forms  ·  1,120 submissions  ·  30 days</a:t>
            </a:r>
          </a:p>
        </p:txBody>
      </p:sp>
      <p:sp>
        <p:nvSpPr>
          <p:cNvPr id="8" name="Rounded Rectangle 7"/>
          <p:cNvSpPr/>
          <p:nvPr/>
        </p:nvSpPr>
        <p:spPr>
          <a:xfrm>
            <a:off x="566928" y="5806440"/>
            <a:ext cx="211505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681228" y="5911596"/>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41248" y="5806440"/>
            <a:ext cx="1840738" cy="292608"/>
          </a:xfrm>
          <a:prstGeom prst="rect">
            <a:avLst/>
          </a:prstGeom>
          <a:noFill/>
        </p:spPr>
        <p:txBody>
          <a:bodyPr wrap="square" lIns="0" rIns="0" tIns="0" bIns="0" anchor="ctr">
            <a:noAutofit/>
          </a:bodyPr>
          <a:lstStyle/>
          <a:p>
            <a:pPr algn="l"/>
            <a:r>
              <a:rPr sz="1050" b="1" i="0">
                <a:solidFill>
                  <a:srgbClr val="0B1F1A"/>
                </a:solidFill>
                <a:latin typeface="Geist"/>
              </a:rPr>
              <a:t>UTM Grabber</a:t>
            </a:r>
          </a:p>
        </p:txBody>
      </p:sp>
      <p:sp>
        <p:nvSpPr>
          <p:cNvPr id="11" name="TextBox 10"/>
          <p:cNvSpPr txBox="1"/>
          <p:nvPr/>
        </p:nvSpPr>
        <p:spPr>
          <a:xfrm>
            <a:off x="1764538" y="5806440"/>
            <a:ext cx="2115058" cy="292608"/>
          </a:xfrm>
          <a:prstGeom prst="rect">
            <a:avLst/>
          </a:prstGeom>
          <a:noFill/>
        </p:spPr>
        <p:txBody>
          <a:bodyPr wrap="square" lIns="0" rIns="0" tIns="0" bIns="0" anchor="ctr">
            <a:noAutofit/>
          </a:bodyPr>
          <a:lstStyle/>
          <a:p>
            <a:pPr algn="l"/>
            <a:r>
              <a:rPr sz="1050" b="0" i="0">
                <a:solidFill>
                  <a:srgbClr val="5A6B64"/>
                </a:solidFill>
                <a:latin typeface="Geist"/>
              </a:rPr>
              <a:t>1,120 leads</a:t>
            </a:r>
          </a:p>
        </p:txBody>
      </p:sp>
      <p:sp>
        <p:nvSpPr>
          <p:cNvPr id="12" name="Rounded Rectangle 11"/>
          <p:cNvSpPr/>
          <p:nvPr/>
        </p:nvSpPr>
        <p:spPr>
          <a:xfrm>
            <a:off x="2773426" y="5806440"/>
            <a:ext cx="150037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887726" y="591159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47746" y="5806440"/>
            <a:ext cx="1226058" cy="292608"/>
          </a:xfrm>
          <a:prstGeom prst="rect">
            <a:avLst/>
          </a:prstGeom>
          <a:noFill/>
        </p:spPr>
        <p:txBody>
          <a:bodyPr wrap="square" lIns="0" rIns="0" tIns="0" bIns="0" anchor="ctr">
            <a:noAutofit/>
          </a:bodyPr>
          <a:lstStyle/>
          <a:p>
            <a:pPr algn="l"/>
            <a:r>
              <a:rPr sz="1050" b="1" i="0">
                <a:solidFill>
                  <a:srgbClr val="0B1F1A"/>
                </a:solidFill>
                <a:latin typeface="Geist"/>
              </a:rPr>
              <a:t>CRM</a:t>
            </a:r>
          </a:p>
        </p:txBody>
      </p:sp>
      <p:sp>
        <p:nvSpPr>
          <p:cNvPr id="15" name="TextBox 14"/>
          <p:cNvSpPr txBox="1"/>
          <p:nvPr/>
        </p:nvSpPr>
        <p:spPr>
          <a:xfrm>
            <a:off x="3443986" y="5806440"/>
            <a:ext cx="1500378" cy="292608"/>
          </a:xfrm>
          <a:prstGeom prst="rect">
            <a:avLst/>
          </a:prstGeom>
          <a:noFill/>
        </p:spPr>
        <p:txBody>
          <a:bodyPr wrap="square" lIns="0" rIns="0" tIns="0" bIns="0" anchor="ctr">
            <a:noAutofit/>
          </a:bodyPr>
          <a:lstStyle/>
          <a:p>
            <a:pPr algn="l"/>
            <a:r>
              <a:rPr sz="1050" b="0" i="0">
                <a:solidFill>
                  <a:srgbClr val="5A6B64"/>
                </a:solidFill>
                <a:latin typeface="Geist"/>
              </a:rPr>
              <a:t>519 deals</a:t>
            </a:r>
          </a:p>
        </p:txBody>
      </p:sp>
      <p:sp>
        <p:nvSpPr>
          <p:cNvPr id="16" name="Rounded Rectangle 15"/>
          <p:cNvSpPr/>
          <p:nvPr/>
        </p:nvSpPr>
        <p:spPr>
          <a:xfrm>
            <a:off x="4365244" y="5806440"/>
            <a:ext cx="249351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4479544" y="591159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39564" y="5806440"/>
            <a:ext cx="2219198" cy="292608"/>
          </a:xfrm>
          <a:prstGeom prst="rect">
            <a:avLst/>
          </a:prstGeom>
          <a:noFill/>
        </p:spPr>
        <p:txBody>
          <a:bodyPr wrap="square" lIns="0" rIns="0" tIns="0" bIns="0" anchor="ctr">
            <a:noAutofit/>
          </a:bodyPr>
          <a:lstStyle/>
          <a:p>
            <a:pPr algn="l"/>
            <a:r>
              <a:rPr sz="1050" b="1" i="0">
                <a:solidFill>
                  <a:srgbClr val="0B1F1A"/>
                </a:solidFill>
                <a:latin typeface="Geist"/>
              </a:rPr>
              <a:t>Sample data</a:t>
            </a:r>
          </a:p>
        </p:txBody>
      </p:sp>
      <p:sp>
        <p:nvSpPr>
          <p:cNvPr id="19" name="TextBox 18"/>
          <p:cNvSpPr txBox="1"/>
          <p:nvPr/>
        </p:nvSpPr>
        <p:spPr>
          <a:xfrm>
            <a:off x="5523484" y="5806440"/>
            <a:ext cx="2493518" cy="292608"/>
          </a:xfrm>
          <a:prstGeom prst="rect">
            <a:avLst/>
          </a:prstGeom>
          <a:noFill/>
        </p:spPr>
        <p:txBody>
          <a:bodyPr wrap="square" lIns="0" rIns="0" tIns="0" bIns="0" anchor="ctr">
            <a:noAutofit/>
          </a:bodyPr>
          <a:lstStyle/>
          <a:p>
            <a:pPr algn="l"/>
            <a:r>
              <a:rPr sz="1050" b="0" i="0">
                <a:solidFill>
                  <a:srgbClr val="5A6B64"/>
                </a:solidFill>
                <a:latin typeface="Geist"/>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THE TAKEAWAY</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1">
                <a:solidFill>
                  <a:srgbClr val="0E7C66"/>
                </a:solidFill>
                <a:latin typeface="Instrument Serif"/>
              </a:rPr>
              <a:t>ChatGPT</a:t>
            </a:r>
            <a:r>
              <a:rPr sz="3200" b="0" i="0">
                <a:solidFill>
                  <a:srgbClr val="0B1F1A"/>
                </a:solidFill>
                <a:latin typeface="Instrument Serif"/>
              </a:rPr>
              <a:t> sent 55% of your AI leads.</a:t>
            </a:r>
          </a:p>
        </p:txBody>
      </p:sp>
      <p:sp>
        <p:nvSpPr>
          <p:cNvPr id="4" name="Rectangle 3"/>
          <p:cNvSpPr/>
          <p:nvPr/>
        </p:nvSpPr>
        <p:spPr>
          <a:xfrm>
            <a:off x="566928" y="1475232"/>
            <a:ext cx="2641016" cy="237744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72414" y="1480718"/>
            <a:ext cx="2630043" cy="1474013"/>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6" name="Connector 5"/>
          <p:cNvCxnSpPr/>
          <p:nvPr/>
        </p:nvCxnSpPr>
        <p:spPr>
          <a:xfrm>
            <a:off x="566928" y="2949245"/>
            <a:ext cx="2641016"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68096" y="1612392"/>
            <a:ext cx="2238680" cy="1291133"/>
          </a:xfrm>
          <a:prstGeom prst="rect">
            <a:avLst/>
          </a:prstGeom>
          <a:noFill/>
        </p:spPr>
        <p:txBody>
          <a:bodyPr wrap="square" lIns="0" rIns="0" tIns="0" bIns="0" anchor="b">
            <a:noAutofit/>
          </a:bodyPr>
          <a:lstStyle/>
          <a:p>
            <a:pPr algn="l"/>
            <a:r>
              <a:rPr sz="4600" b="0" i="1">
                <a:solidFill>
                  <a:srgbClr val="0B1F1A"/>
                </a:solidFill>
                <a:latin typeface="Instrument Serif"/>
              </a:rPr>
              <a:t>60</a:t>
            </a:r>
          </a:p>
        </p:txBody>
      </p:sp>
      <p:sp>
        <p:nvSpPr>
          <p:cNvPr id="8" name="TextBox 7"/>
          <p:cNvSpPr txBox="1"/>
          <p:nvPr/>
        </p:nvSpPr>
        <p:spPr>
          <a:xfrm>
            <a:off x="768096" y="3022397"/>
            <a:ext cx="1415720" cy="793699"/>
          </a:xfrm>
          <a:prstGeom prst="rect">
            <a:avLst/>
          </a:prstGeom>
          <a:noFill/>
        </p:spPr>
        <p:txBody>
          <a:bodyPr wrap="square" lIns="0" rIns="0" tIns="0" bIns="0" anchor="ctr">
            <a:noAutofit/>
          </a:bodyPr>
          <a:lstStyle/>
          <a:p>
            <a:pPr algn="l"/>
            <a:r>
              <a:rPr sz="850" b="0" i="0" spc="160">
                <a:solidFill>
                  <a:srgbClr val="0E7C66"/>
                </a:solidFill>
                <a:latin typeface="Geist Mono"/>
              </a:rPr>
              <a:t>AI LEADS</a:t>
            </a:r>
          </a:p>
        </p:txBody>
      </p:sp>
      <p:sp>
        <p:nvSpPr>
          <p:cNvPr id="9" name="TextBox 8"/>
          <p:cNvSpPr txBox="1"/>
          <p:nvPr/>
        </p:nvSpPr>
        <p:spPr>
          <a:xfrm>
            <a:off x="1909496" y="3022397"/>
            <a:ext cx="1097280" cy="793699"/>
          </a:xfrm>
          <a:prstGeom prst="rect">
            <a:avLst/>
          </a:prstGeom>
          <a:noFill/>
        </p:spPr>
        <p:txBody>
          <a:bodyPr wrap="square" lIns="0" rIns="0" tIns="0" bIns="0" anchor="ctr">
            <a:noAutofit/>
          </a:bodyPr>
          <a:lstStyle/>
          <a:p>
            <a:pPr algn="r"/>
            <a:r>
              <a:rPr sz="850" b="0" i="0">
                <a:solidFill>
                  <a:srgbClr val="1D7A4A"/>
                </a:solidFill>
                <a:latin typeface="Geist Mono"/>
              </a:rPr>
              <a:t>▲ +43%</a:t>
            </a:r>
          </a:p>
        </p:txBody>
      </p:sp>
      <p:sp>
        <p:nvSpPr>
          <p:cNvPr id="10" name="Rectangle 9"/>
          <p:cNvSpPr/>
          <p:nvPr/>
        </p:nvSpPr>
        <p:spPr>
          <a:xfrm>
            <a:off x="3372536" y="1475232"/>
            <a:ext cx="2641016" cy="237744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3378022" y="1480718"/>
            <a:ext cx="2630043" cy="1474013"/>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12" name="Connector 11"/>
          <p:cNvCxnSpPr/>
          <p:nvPr/>
        </p:nvCxnSpPr>
        <p:spPr>
          <a:xfrm>
            <a:off x="3372536" y="2949245"/>
            <a:ext cx="2641016"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573704" y="1612392"/>
            <a:ext cx="2238680" cy="1291133"/>
          </a:xfrm>
          <a:prstGeom prst="rect">
            <a:avLst/>
          </a:prstGeom>
          <a:noFill/>
        </p:spPr>
        <p:txBody>
          <a:bodyPr wrap="square" lIns="0" rIns="0" tIns="0" bIns="0" anchor="b">
            <a:noAutofit/>
          </a:bodyPr>
          <a:lstStyle/>
          <a:p>
            <a:pPr algn="l"/>
            <a:r>
              <a:rPr sz="4600" b="0" i="1">
                <a:solidFill>
                  <a:srgbClr val="0B1F1A"/>
                </a:solidFill>
                <a:latin typeface="Instrument Serif"/>
              </a:rPr>
              <a:t>5.4%</a:t>
            </a:r>
          </a:p>
        </p:txBody>
      </p:sp>
      <p:sp>
        <p:nvSpPr>
          <p:cNvPr id="14" name="TextBox 13"/>
          <p:cNvSpPr txBox="1"/>
          <p:nvPr/>
        </p:nvSpPr>
        <p:spPr>
          <a:xfrm>
            <a:off x="3573704" y="3022397"/>
            <a:ext cx="1415720" cy="793699"/>
          </a:xfrm>
          <a:prstGeom prst="rect">
            <a:avLst/>
          </a:prstGeom>
          <a:noFill/>
        </p:spPr>
        <p:txBody>
          <a:bodyPr wrap="square" lIns="0" rIns="0" tIns="0" bIns="0" anchor="ctr">
            <a:noAutofit/>
          </a:bodyPr>
          <a:lstStyle/>
          <a:p>
            <a:pPr algn="l"/>
            <a:r>
              <a:rPr sz="850" b="0" i="0" spc="160">
                <a:solidFill>
                  <a:srgbClr val="0E7C66"/>
                </a:solidFill>
                <a:latin typeface="Geist Mono"/>
              </a:rPr>
              <a:t>SHARE OF ALL LEADS</a:t>
            </a:r>
          </a:p>
        </p:txBody>
      </p:sp>
      <p:sp>
        <p:nvSpPr>
          <p:cNvPr id="15" name="TextBox 14"/>
          <p:cNvSpPr txBox="1"/>
          <p:nvPr/>
        </p:nvSpPr>
        <p:spPr>
          <a:xfrm>
            <a:off x="4715104" y="3022397"/>
            <a:ext cx="1097280" cy="793699"/>
          </a:xfrm>
          <a:prstGeom prst="rect">
            <a:avLst/>
          </a:prstGeom>
          <a:noFill/>
        </p:spPr>
        <p:txBody>
          <a:bodyPr wrap="square" lIns="0" rIns="0" tIns="0" bIns="0" anchor="ctr">
            <a:noAutofit/>
          </a:bodyPr>
          <a:lstStyle/>
          <a:p>
            <a:pPr algn="r"/>
            <a:r>
              <a:rPr sz="850" b="0" i="0">
                <a:solidFill>
                  <a:srgbClr val="1D7A4A"/>
                </a:solidFill>
                <a:latin typeface="Geist Mono"/>
              </a:rPr>
              <a:t>▲ +1 pt</a:t>
            </a:r>
          </a:p>
        </p:txBody>
      </p:sp>
      <p:sp>
        <p:nvSpPr>
          <p:cNvPr id="16" name="Rectangle 15"/>
          <p:cNvSpPr/>
          <p:nvPr/>
        </p:nvSpPr>
        <p:spPr>
          <a:xfrm>
            <a:off x="6178144" y="1475232"/>
            <a:ext cx="2641016" cy="237744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6183630" y="1480718"/>
            <a:ext cx="2630043" cy="1474013"/>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18" name="Connector 17"/>
          <p:cNvCxnSpPr/>
          <p:nvPr/>
        </p:nvCxnSpPr>
        <p:spPr>
          <a:xfrm>
            <a:off x="6178144" y="2949245"/>
            <a:ext cx="2641015"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379312" y="1612392"/>
            <a:ext cx="2238680" cy="1291133"/>
          </a:xfrm>
          <a:prstGeom prst="rect">
            <a:avLst/>
          </a:prstGeom>
          <a:noFill/>
        </p:spPr>
        <p:txBody>
          <a:bodyPr wrap="square" lIns="0" rIns="0" tIns="0" bIns="0" anchor="b">
            <a:noAutofit/>
          </a:bodyPr>
          <a:lstStyle/>
          <a:p>
            <a:pPr algn="l"/>
            <a:r>
              <a:rPr sz="4600" b="0" i="1">
                <a:solidFill>
                  <a:srgbClr val="0B1F1A"/>
                </a:solidFill>
                <a:latin typeface="Instrument Serif"/>
              </a:rPr>
              <a:t>29%</a:t>
            </a:r>
          </a:p>
        </p:txBody>
      </p:sp>
      <p:sp>
        <p:nvSpPr>
          <p:cNvPr id="20" name="TextBox 19"/>
          <p:cNvSpPr txBox="1"/>
          <p:nvPr/>
        </p:nvSpPr>
        <p:spPr>
          <a:xfrm>
            <a:off x="6379312" y="3022397"/>
            <a:ext cx="1415720" cy="793699"/>
          </a:xfrm>
          <a:prstGeom prst="rect">
            <a:avLst/>
          </a:prstGeom>
          <a:noFill/>
        </p:spPr>
        <p:txBody>
          <a:bodyPr wrap="square" lIns="0" rIns="0" tIns="0" bIns="0" anchor="ctr">
            <a:noAutofit/>
          </a:bodyPr>
          <a:lstStyle/>
          <a:p>
            <a:pPr algn="l"/>
            <a:r>
              <a:rPr sz="850" b="0" i="0" spc="160">
                <a:solidFill>
                  <a:srgbClr val="0E7C66"/>
                </a:solidFill>
                <a:latin typeface="Geist Mono"/>
              </a:rPr>
              <a:t>SHARE OF ORGANIC</a:t>
            </a:r>
          </a:p>
        </p:txBody>
      </p:sp>
      <p:sp>
        <p:nvSpPr>
          <p:cNvPr id="21" name="TextBox 20"/>
          <p:cNvSpPr txBox="1"/>
          <p:nvPr/>
        </p:nvSpPr>
        <p:spPr>
          <a:xfrm>
            <a:off x="7520711" y="3022397"/>
            <a:ext cx="1097280" cy="793699"/>
          </a:xfrm>
          <a:prstGeom prst="rect">
            <a:avLst/>
          </a:prstGeom>
          <a:noFill/>
        </p:spPr>
        <p:txBody>
          <a:bodyPr wrap="square" lIns="0" rIns="0" tIns="0" bIns="0" anchor="ctr">
            <a:noAutofit/>
          </a:bodyPr>
          <a:lstStyle/>
          <a:p>
            <a:pPr algn="r"/>
            <a:r>
              <a:rPr sz="850" b="0" i="0">
                <a:solidFill>
                  <a:srgbClr val="1D7A4A"/>
                </a:solidFill>
                <a:latin typeface="Geist Mono"/>
              </a:rPr>
              <a:t>▲ +5 pts</a:t>
            </a:r>
          </a:p>
        </p:txBody>
      </p:sp>
      <p:sp>
        <p:nvSpPr>
          <p:cNvPr id="22" name="Rectangle 21"/>
          <p:cNvSpPr/>
          <p:nvPr/>
        </p:nvSpPr>
        <p:spPr>
          <a:xfrm>
            <a:off x="8983751" y="1475232"/>
            <a:ext cx="2641016" cy="237744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8989238" y="1480718"/>
            <a:ext cx="2630043" cy="1474013"/>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24" name="Connector 23"/>
          <p:cNvCxnSpPr/>
          <p:nvPr/>
        </p:nvCxnSpPr>
        <p:spPr>
          <a:xfrm>
            <a:off x="8983751" y="2949245"/>
            <a:ext cx="2641016"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9184919" y="1612392"/>
            <a:ext cx="2238680" cy="1291133"/>
          </a:xfrm>
          <a:prstGeom prst="rect">
            <a:avLst/>
          </a:prstGeom>
          <a:noFill/>
        </p:spPr>
        <p:txBody>
          <a:bodyPr wrap="square" lIns="0" rIns="0" tIns="0" bIns="0" anchor="b">
            <a:noAutofit/>
          </a:bodyPr>
          <a:lstStyle/>
          <a:p>
            <a:pPr algn="l"/>
            <a:r>
              <a:rPr sz="4600" b="0" i="1">
                <a:solidFill>
                  <a:srgbClr val="0B1F1A"/>
                </a:solidFill>
                <a:latin typeface="Instrument Serif"/>
              </a:rPr>
              <a:t>78</a:t>
            </a:r>
          </a:p>
        </p:txBody>
      </p:sp>
      <p:sp>
        <p:nvSpPr>
          <p:cNvPr id="26" name="TextBox 25"/>
          <p:cNvSpPr txBox="1"/>
          <p:nvPr/>
        </p:nvSpPr>
        <p:spPr>
          <a:xfrm>
            <a:off x="9184919" y="3022397"/>
            <a:ext cx="1415720" cy="793699"/>
          </a:xfrm>
          <a:prstGeom prst="rect">
            <a:avLst/>
          </a:prstGeom>
          <a:noFill/>
        </p:spPr>
        <p:txBody>
          <a:bodyPr wrap="square" lIns="0" rIns="0" tIns="0" bIns="0" anchor="ctr">
            <a:noAutofit/>
          </a:bodyPr>
          <a:lstStyle/>
          <a:p>
            <a:pPr algn="l"/>
            <a:r>
              <a:rPr sz="850" b="0" i="0" spc="160">
                <a:solidFill>
                  <a:srgbClr val="0E7C66"/>
                </a:solidFill>
                <a:latin typeface="Geist Mono"/>
              </a:rPr>
              <a:t>AI-STARTED JOURNEYS</a:t>
            </a:r>
          </a:p>
        </p:txBody>
      </p:sp>
      <p:sp>
        <p:nvSpPr>
          <p:cNvPr id="27" name="TextBox 26"/>
          <p:cNvSpPr txBox="1"/>
          <p:nvPr/>
        </p:nvSpPr>
        <p:spPr>
          <a:xfrm>
            <a:off x="10326319" y="3022397"/>
            <a:ext cx="1097280" cy="793699"/>
          </a:xfrm>
          <a:prstGeom prst="rect">
            <a:avLst/>
          </a:prstGeom>
          <a:noFill/>
        </p:spPr>
        <p:txBody>
          <a:bodyPr wrap="square" lIns="0" rIns="0" tIns="0" bIns="0" anchor="ctr">
            <a:noAutofit/>
          </a:bodyPr>
          <a:lstStyle/>
          <a:p>
            <a:pPr algn="r"/>
            <a:r>
              <a:rPr sz="850" b="0" i="0">
                <a:solidFill>
                  <a:srgbClr val="5A6B64"/>
                </a:solidFill>
                <a:latin typeface="Geist Mono"/>
              </a:rPr>
              <a:t>Flat vs August</a:t>
            </a:r>
          </a:p>
        </p:txBody>
      </p:sp>
      <p:sp>
        <p:nvSpPr>
          <p:cNvPr id="28" name="TextBox 27"/>
          <p:cNvSpPr txBox="1"/>
          <p:nvPr/>
        </p:nvSpPr>
        <p:spPr>
          <a:xfrm>
            <a:off x="566928" y="4126992"/>
            <a:ext cx="11057839" cy="822960"/>
          </a:xfrm>
          <a:prstGeom prst="rect">
            <a:avLst/>
          </a:prstGeom>
          <a:noFill/>
        </p:spPr>
        <p:txBody>
          <a:bodyPr wrap="square" lIns="0" rIns="0" tIns="0" bIns="0" anchor="t">
            <a:noAutofit/>
          </a:bodyPr>
          <a:lstStyle/>
          <a:p>
            <a:pPr algn="l">
              <a:lnSpc>
                <a:spcPct val="115000"/>
              </a:lnSpc>
            </a:pPr>
            <a:r>
              <a:rPr sz="1400" b="0" i="0">
                <a:solidFill>
                  <a:srgbClr val="5A6B64"/>
                </a:solidFill>
                <a:latin typeface="Geist"/>
              </a:rPr>
              <a:t>Perplexity and Gemini follow with 10 and 7.</a:t>
            </a:r>
          </a:p>
          <a:p>
            <a:pPr algn="l">
              <a:lnSpc>
                <a:spcPct val="115000"/>
              </a:lnSpc>
              <a:spcBef>
                <a:spcPts val="770"/>
              </a:spcBef>
            </a:pPr>
            <a:r>
              <a:rPr sz="1400" b="0" i="0">
                <a:solidFill>
                  <a:srgbClr val="5A6B64"/>
                </a:solidFill>
                <a:latin typeface="Geist"/>
              </a:rPr>
              <a:t>AI leads grew every month, from 16 in April to 60 in September.</a:t>
            </a:r>
          </a:p>
        </p:txBody>
      </p:sp>
      <p:sp>
        <p:nvSpPr>
          <p:cNvPr id="29" name="TextBox 28"/>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Leads from AI assistants, Northwind Dental</a:t>
            </a:r>
          </a:p>
        </p:txBody>
      </p:sp>
      <p:sp>
        <p:nvSpPr>
          <p:cNvPr id="30" name="TextBox 29"/>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2 / 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WHICH ASSISTANTS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Where your </a:t>
            </a:r>
            <a:r>
              <a:rPr sz="3200" b="0" i="1">
                <a:solidFill>
                  <a:srgbClr val="0E7C66"/>
                </a:solidFill>
                <a:latin typeface="Instrument Serif"/>
              </a:rPr>
              <a:t>AI leads</a:t>
            </a:r>
            <a:r>
              <a:rPr sz="3200" b="0" i="0">
                <a:solidFill>
                  <a:srgbClr val="0B1F1A"/>
                </a:solidFill>
                <a:latin typeface="Instrument Serif"/>
              </a:rPr>
              <a:t> come from.</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5A6B64"/>
                </a:solidFill>
                <a:latin typeface="Geist"/>
              </a:rPr>
              <a:t>The assistant behind each converting visit, from UTM Grabber Premium's organic source and referrer fields.</a:t>
            </a:r>
          </a:p>
        </p:txBody>
      </p:sp>
      <p:sp>
        <p:nvSpPr>
          <p:cNvPr id="5" name="Rounded Rectangle 4"/>
          <p:cNvSpPr/>
          <p:nvPr/>
        </p:nvSpPr>
        <p:spPr>
          <a:xfrm>
            <a:off x="566928" y="1804416"/>
            <a:ext cx="7086600" cy="4431792"/>
          </a:xfrm>
          <a:prstGeom prst="roundRect">
            <a:avLst>
              <a:gd name="adj" fmla="val 82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2124456"/>
            <a:ext cx="817880" cy="274320"/>
          </a:xfrm>
          <a:prstGeom prst="rect">
            <a:avLst/>
          </a:prstGeom>
          <a:noFill/>
        </p:spPr>
        <p:txBody>
          <a:bodyPr wrap="square" lIns="0" rIns="0" tIns="0" bIns="0" anchor="ctr">
            <a:noAutofit/>
          </a:bodyPr>
          <a:lstStyle/>
          <a:p>
            <a:pPr algn="l"/>
            <a:r>
              <a:rPr sz="1200" b="1" i="0">
                <a:solidFill>
                  <a:srgbClr val="0B1F1A"/>
                </a:solidFill>
                <a:latin typeface="Geist"/>
              </a:rPr>
              <a:t>ChatGPT</a:t>
            </a:r>
          </a:p>
        </p:txBody>
      </p:sp>
      <p:sp>
        <p:nvSpPr>
          <p:cNvPr id="7" name="Rectangle 6"/>
          <p:cNvSpPr/>
          <p:nvPr/>
        </p:nvSpPr>
        <p:spPr>
          <a:xfrm>
            <a:off x="1704848" y="2170176"/>
            <a:ext cx="4577080" cy="182880"/>
          </a:xfrm>
          <a:prstGeom prst="rect">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391656" y="2124456"/>
            <a:ext cx="640080" cy="274320"/>
          </a:xfrm>
          <a:prstGeom prst="rect">
            <a:avLst/>
          </a:prstGeom>
          <a:noFill/>
        </p:spPr>
        <p:txBody>
          <a:bodyPr wrap="square" lIns="0" rIns="0" tIns="0" bIns="0" anchor="ctr">
            <a:noAutofit/>
          </a:bodyPr>
          <a:lstStyle/>
          <a:p>
            <a:pPr algn="l"/>
            <a:r>
              <a:rPr sz="1200" b="1" i="0">
                <a:solidFill>
                  <a:srgbClr val="0B1F1A"/>
                </a:solidFill>
                <a:latin typeface="Geist"/>
              </a:rPr>
              <a:t>33</a:t>
            </a:r>
          </a:p>
        </p:txBody>
      </p:sp>
      <p:sp>
        <p:nvSpPr>
          <p:cNvPr id="9" name="TextBox 8"/>
          <p:cNvSpPr txBox="1"/>
          <p:nvPr/>
        </p:nvSpPr>
        <p:spPr>
          <a:xfrm>
            <a:off x="6673596" y="2124456"/>
            <a:ext cx="548640" cy="274320"/>
          </a:xfrm>
          <a:prstGeom prst="rect">
            <a:avLst/>
          </a:prstGeom>
          <a:noFill/>
        </p:spPr>
        <p:txBody>
          <a:bodyPr wrap="square" lIns="0" rIns="0" tIns="0" bIns="0" anchor="ctr">
            <a:noAutofit/>
          </a:bodyPr>
          <a:lstStyle/>
          <a:p>
            <a:pPr algn="l"/>
            <a:r>
              <a:rPr sz="1000" b="0" i="0">
                <a:solidFill>
                  <a:srgbClr val="5A6B64"/>
                </a:solidFill>
                <a:latin typeface="Geist"/>
              </a:rPr>
              <a:t>55%</a:t>
            </a:r>
          </a:p>
        </p:txBody>
      </p:sp>
      <p:sp>
        <p:nvSpPr>
          <p:cNvPr id="10" name="TextBox 9"/>
          <p:cNvSpPr txBox="1"/>
          <p:nvPr/>
        </p:nvSpPr>
        <p:spPr>
          <a:xfrm>
            <a:off x="795528" y="2581656"/>
            <a:ext cx="817880" cy="274320"/>
          </a:xfrm>
          <a:prstGeom prst="rect">
            <a:avLst/>
          </a:prstGeom>
          <a:noFill/>
        </p:spPr>
        <p:txBody>
          <a:bodyPr wrap="square" lIns="0" rIns="0" tIns="0" bIns="0" anchor="ctr">
            <a:noAutofit/>
          </a:bodyPr>
          <a:lstStyle/>
          <a:p>
            <a:pPr algn="l"/>
            <a:r>
              <a:rPr sz="1200" b="0" i="0">
                <a:solidFill>
                  <a:srgbClr val="0B1F1A"/>
                </a:solidFill>
                <a:latin typeface="Geist"/>
              </a:rPr>
              <a:t>Perplexity</a:t>
            </a:r>
          </a:p>
        </p:txBody>
      </p:sp>
      <p:sp>
        <p:nvSpPr>
          <p:cNvPr id="11" name="Rectangle 10"/>
          <p:cNvSpPr/>
          <p:nvPr/>
        </p:nvSpPr>
        <p:spPr>
          <a:xfrm>
            <a:off x="1704848" y="2627376"/>
            <a:ext cx="1386994" cy="182880"/>
          </a:xfrm>
          <a:prstGeom prst="rect">
            <a:avLst/>
          </a:prstGeom>
          <a:solidFill>
            <a:srgbClr val="C9C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391656" y="2581656"/>
            <a:ext cx="640080" cy="274320"/>
          </a:xfrm>
          <a:prstGeom prst="rect">
            <a:avLst/>
          </a:prstGeom>
          <a:noFill/>
        </p:spPr>
        <p:txBody>
          <a:bodyPr wrap="square" lIns="0" rIns="0" tIns="0" bIns="0" anchor="ctr">
            <a:noAutofit/>
          </a:bodyPr>
          <a:lstStyle/>
          <a:p>
            <a:pPr algn="l"/>
            <a:r>
              <a:rPr sz="1200" b="1" i="0">
                <a:solidFill>
                  <a:srgbClr val="0B1F1A"/>
                </a:solidFill>
                <a:latin typeface="Geist"/>
              </a:rPr>
              <a:t>10</a:t>
            </a:r>
          </a:p>
        </p:txBody>
      </p:sp>
      <p:sp>
        <p:nvSpPr>
          <p:cNvPr id="13" name="TextBox 12"/>
          <p:cNvSpPr txBox="1"/>
          <p:nvPr/>
        </p:nvSpPr>
        <p:spPr>
          <a:xfrm>
            <a:off x="6648196" y="2581656"/>
            <a:ext cx="548640" cy="274320"/>
          </a:xfrm>
          <a:prstGeom prst="rect">
            <a:avLst/>
          </a:prstGeom>
          <a:noFill/>
        </p:spPr>
        <p:txBody>
          <a:bodyPr wrap="square" lIns="0" rIns="0" tIns="0" bIns="0" anchor="ctr">
            <a:noAutofit/>
          </a:bodyPr>
          <a:lstStyle/>
          <a:p>
            <a:pPr algn="l"/>
            <a:r>
              <a:rPr sz="1000" b="0" i="0">
                <a:solidFill>
                  <a:srgbClr val="5A6B64"/>
                </a:solidFill>
                <a:latin typeface="Geist"/>
              </a:rPr>
              <a:t>17%</a:t>
            </a:r>
          </a:p>
        </p:txBody>
      </p:sp>
      <p:sp>
        <p:nvSpPr>
          <p:cNvPr id="14" name="TextBox 13"/>
          <p:cNvSpPr txBox="1"/>
          <p:nvPr/>
        </p:nvSpPr>
        <p:spPr>
          <a:xfrm>
            <a:off x="795528" y="3038856"/>
            <a:ext cx="817880" cy="274320"/>
          </a:xfrm>
          <a:prstGeom prst="rect">
            <a:avLst/>
          </a:prstGeom>
          <a:noFill/>
        </p:spPr>
        <p:txBody>
          <a:bodyPr wrap="square" lIns="0" rIns="0" tIns="0" bIns="0" anchor="ctr">
            <a:noAutofit/>
          </a:bodyPr>
          <a:lstStyle/>
          <a:p>
            <a:pPr algn="l"/>
            <a:r>
              <a:rPr sz="1200" b="0" i="0">
                <a:solidFill>
                  <a:srgbClr val="0B1F1A"/>
                </a:solidFill>
                <a:latin typeface="Geist"/>
              </a:rPr>
              <a:t>Gemini</a:t>
            </a:r>
          </a:p>
        </p:txBody>
      </p:sp>
      <p:sp>
        <p:nvSpPr>
          <p:cNvPr id="15" name="Rectangle 14"/>
          <p:cNvSpPr/>
          <p:nvPr/>
        </p:nvSpPr>
        <p:spPr>
          <a:xfrm>
            <a:off x="1704848" y="3084576"/>
            <a:ext cx="970896" cy="182880"/>
          </a:xfrm>
          <a:prstGeom prst="rect">
            <a:avLst/>
          </a:prstGeom>
          <a:solidFill>
            <a:srgbClr val="C9C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391656" y="3038856"/>
            <a:ext cx="640080" cy="274320"/>
          </a:xfrm>
          <a:prstGeom prst="rect">
            <a:avLst/>
          </a:prstGeom>
          <a:noFill/>
        </p:spPr>
        <p:txBody>
          <a:bodyPr wrap="square" lIns="0" rIns="0" tIns="0" bIns="0" anchor="ctr">
            <a:noAutofit/>
          </a:bodyPr>
          <a:lstStyle/>
          <a:p>
            <a:pPr algn="l"/>
            <a:r>
              <a:rPr sz="1200" b="1" i="0">
                <a:solidFill>
                  <a:srgbClr val="0B1F1A"/>
                </a:solidFill>
                <a:latin typeface="Geist"/>
              </a:rPr>
              <a:t>7</a:t>
            </a:r>
          </a:p>
        </p:txBody>
      </p:sp>
      <p:sp>
        <p:nvSpPr>
          <p:cNvPr id="17" name="TextBox 16"/>
          <p:cNvSpPr txBox="1"/>
          <p:nvPr/>
        </p:nvSpPr>
        <p:spPr>
          <a:xfrm>
            <a:off x="6563106" y="3038856"/>
            <a:ext cx="548640" cy="274320"/>
          </a:xfrm>
          <a:prstGeom prst="rect">
            <a:avLst/>
          </a:prstGeom>
          <a:noFill/>
        </p:spPr>
        <p:txBody>
          <a:bodyPr wrap="square" lIns="0" rIns="0" tIns="0" bIns="0" anchor="ctr">
            <a:noAutofit/>
          </a:bodyPr>
          <a:lstStyle/>
          <a:p>
            <a:pPr algn="l"/>
            <a:r>
              <a:rPr sz="1000" b="0" i="0">
                <a:solidFill>
                  <a:srgbClr val="5A6B64"/>
                </a:solidFill>
                <a:latin typeface="Geist"/>
              </a:rPr>
              <a:t>12%</a:t>
            </a:r>
          </a:p>
        </p:txBody>
      </p:sp>
      <p:sp>
        <p:nvSpPr>
          <p:cNvPr id="18" name="TextBox 17"/>
          <p:cNvSpPr txBox="1"/>
          <p:nvPr/>
        </p:nvSpPr>
        <p:spPr>
          <a:xfrm>
            <a:off x="795528" y="3496056"/>
            <a:ext cx="817880" cy="274320"/>
          </a:xfrm>
          <a:prstGeom prst="rect">
            <a:avLst/>
          </a:prstGeom>
          <a:noFill/>
        </p:spPr>
        <p:txBody>
          <a:bodyPr wrap="square" lIns="0" rIns="0" tIns="0" bIns="0" anchor="ctr">
            <a:noAutofit/>
          </a:bodyPr>
          <a:lstStyle/>
          <a:p>
            <a:pPr algn="l"/>
            <a:r>
              <a:rPr sz="1200" b="0" i="0">
                <a:solidFill>
                  <a:srgbClr val="0B1F1A"/>
                </a:solidFill>
                <a:latin typeface="Geist"/>
              </a:rPr>
              <a:t>Copilot</a:t>
            </a:r>
          </a:p>
        </p:txBody>
      </p:sp>
      <p:sp>
        <p:nvSpPr>
          <p:cNvPr id="19" name="Rectangle 18"/>
          <p:cNvSpPr/>
          <p:nvPr/>
        </p:nvSpPr>
        <p:spPr>
          <a:xfrm>
            <a:off x="1704848" y="3541776"/>
            <a:ext cx="832196" cy="182880"/>
          </a:xfrm>
          <a:prstGeom prst="rect">
            <a:avLst/>
          </a:prstGeom>
          <a:solidFill>
            <a:srgbClr val="C9C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6391656" y="3496056"/>
            <a:ext cx="640080" cy="274320"/>
          </a:xfrm>
          <a:prstGeom prst="rect">
            <a:avLst/>
          </a:prstGeom>
          <a:noFill/>
        </p:spPr>
        <p:txBody>
          <a:bodyPr wrap="square" lIns="0" rIns="0" tIns="0" bIns="0" anchor="ctr">
            <a:noAutofit/>
          </a:bodyPr>
          <a:lstStyle/>
          <a:p>
            <a:pPr algn="l"/>
            <a:r>
              <a:rPr sz="1200" b="1" i="0">
                <a:solidFill>
                  <a:srgbClr val="0B1F1A"/>
                </a:solidFill>
                <a:latin typeface="Geist"/>
              </a:rPr>
              <a:t>6</a:t>
            </a:r>
          </a:p>
        </p:txBody>
      </p:sp>
      <p:sp>
        <p:nvSpPr>
          <p:cNvPr id="21" name="TextBox 20"/>
          <p:cNvSpPr txBox="1"/>
          <p:nvPr/>
        </p:nvSpPr>
        <p:spPr>
          <a:xfrm>
            <a:off x="6575806" y="3496056"/>
            <a:ext cx="548640" cy="274320"/>
          </a:xfrm>
          <a:prstGeom prst="rect">
            <a:avLst/>
          </a:prstGeom>
          <a:noFill/>
        </p:spPr>
        <p:txBody>
          <a:bodyPr wrap="square" lIns="0" rIns="0" tIns="0" bIns="0" anchor="ctr">
            <a:noAutofit/>
          </a:bodyPr>
          <a:lstStyle/>
          <a:p>
            <a:pPr algn="l"/>
            <a:r>
              <a:rPr sz="1000" b="0" i="0">
                <a:solidFill>
                  <a:srgbClr val="5A6B64"/>
                </a:solidFill>
                <a:latin typeface="Geist"/>
              </a:rPr>
              <a:t>10%</a:t>
            </a:r>
          </a:p>
        </p:txBody>
      </p:sp>
      <p:sp>
        <p:nvSpPr>
          <p:cNvPr id="22" name="TextBox 21"/>
          <p:cNvSpPr txBox="1"/>
          <p:nvPr/>
        </p:nvSpPr>
        <p:spPr>
          <a:xfrm>
            <a:off x="795528" y="3953256"/>
            <a:ext cx="817880" cy="274320"/>
          </a:xfrm>
          <a:prstGeom prst="rect">
            <a:avLst/>
          </a:prstGeom>
          <a:noFill/>
        </p:spPr>
        <p:txBody>
          <a:bodyPr wrap="square" lIns="0" rIns="0" tIns="0" bIns="0" anchor="ctr">
            <a:noAutofit/>
          </a:bodyPr>
          <a:lstStyle/>
          <a:p>
            <a:pPr algn="l"/>
            <a:r>
              <a:rPr sz="1200" b="0" i="0">
                <a:solidFill>
                  <a:srgbClr val="0B1F1A"/>
                </a:solidFill>
                <a:latin typeface="Geist"/>
              </a:rPr>
              <a:t>Claude</a:t>
            </a:r>
          </a:p>
        </p:txBody>
      </p:sp>
      <p:sp>
        <p:nvSpPr>
          <p:cNvPr id="23" name="Rectangle 22"/>
          <p:cNvSpPr/>
          <p:nvPr/>
        </p:nvSpPr>
        <p:spPr>
          <a:xfrm>
            <a:off x="1704848" y="3998976"/>
            <a:ext cx="554798" cy="182880"/>
          </a:xfrm>
          <a:prstGeom prst="rect">
            <a:avLst/>
          </a:prstGeom>
          <a:solidFill>
            <a:srgbClr val="C9C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391656" y="3953256"/>
            <a:ext cx="640080" cy="274320"/>
          </a:xfrm>
          <a:prstGeom prst="rect">
            <a:avLst/>
          </a:prstGeom>
          <a:noFill/>
        </p:spPr>
        <p:txBody>
          <a:bodyPr wrap="square" lIns="0" rIns="0" tIns="0" bIns="0" anchor="ctr">
            <a:noAutofit/>
          </a:bodyPr>
          <a:lstStyle/>
          <a:p>
            <a:pPr algn="l"/>
            <a:r>
              <a:rPr sz="1200" b="1" i="0">
                <a:solidFill>
                  <a:srgbClr val="0B1F1A"/>
                </a:solidFill>
                <a:latin typeface="Geist"/>
              </a:rPr>
              <a:t>4</a:t>
            </a:r>
          </a:p>
        </p:txBody>
      </p:sp>
      <p:sp>
        <p:nvSpPr>
          <p:cNvPr id="25" name="TextBox 24"/>
          <p:cNvSpPr txBox="1"/>
          <p:nvPr/>
        </p:nvSpPr>
        <p:spPr>
          <a:xfrm>
            <a:off x="6578346" y="3953256"/>
            <a:ext cx="548640" cy="274320"/>
          </a:xfrm>
          <a:prstGeom prst="rect">
            <a:avLst/>
          </a:prstGeom>
          <a:noFill/>
        </p:spPr>
        <p:txBody>
          <a:bodyPr wrap="square" lIns="0" rIns="0" tIns="0" bIns="0" anchor="ctr">
            <a:noAutofit/>
          </a:bodyPr>
          <a:lstStyle/>
          <a:p>
            <a:pPr algn="l"/>
            <a:r>
              <a:rPr sz="1000" b="0" i="0">
                <a:solidFill>
                  <a:srgbClr val="5A6B64"/>
                </a:solidFill>
                <a:latin typeface="Geist"/>
              </a:rPr>
              <a:t>7%</a:t>
            </a:r>
          </a:p>
        </p:txBody>
      </p:sp>
      <p:sp>
        <p:nvSpPr>
          <p:cNvPr id="26" name="TextBox 25"/>
          <p:cNvSpPr txBox="1"/>
          <p:nvPr/>
        </p:nvSpPr>
        <p:spPr>
          <a:xfrm>
            <a:off x="795528" y="5788152"/>
            <a:ext cx="6629400" cy="237744"/>
          </a:xfrm>
          <a:prstGeom prst="rect">
            <a:avLst/>
          </a:prstGeom>
          <a:noFill/>
        </p:spPr>
        <p:txBody>
          <a:bodyPr wrap="square" lIns="0" rIns="0" tIns="0" bIns="0" anchor="t">
            <a:noAutofit/>
          </a:bodyPr>
          <a:lstStyle/>
          <a:p>
            <a:pPr algn="ctr"/>
            <a:r>
              <a:rPr sz="1000" b="0" i="0">
                <a:solidFill>
                  <a:srgbClr val="5A6B64"/>
                </a:solidFill>
                <a:latin typeface="Geist"/>
              </a:rPr>
              <a:t>AI-assistant leads by assistant</a:t>
            </a:r>
          </a:p>
        </p:txBody>
      </p:sp>
      <p:sp>
        <p:nvSpPr>
          <p:cNvPr id="27" name="Rectangle 26"/>
          <p:cNvSpPr/>
          <p:nvPr/>
        </p:nvSpPr>
        <p:spPr>
          <a:xfrm>
            <a:off x="7836408" y="1804416"/>
            <a:ext cx="3788359" cy="4431792"/>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41894" y="1809902"/>
            <a:ext cx="3777386" cy="132588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29" name="Connector 28"/>
          <p:cNvCxnSpPr/>
          <p:nvPr/>
        </p:nvCxnSpPr>
        <p:spPr>
          <a:xfrm>
            <a:off x="7836408" y="3130296"/>
            <a:ext cx="378835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092440" y="2060448"/>
            <a:ext cx="3276295" cy="228600"/>
          </a:xfrm>
          <a:prstGeom prst="rect">
            <a:avLst/>
          </a:prstGeom>
          <a:noFill/>
        </p:spPr>
        <p:txBody>
          <a:bodyPr wrap="square" lIns="0" rIns="0" tIns="0" bIns="0" anchor="t">
            <a:noAutofit/>
          </a:bodyPr>
          <a:lstStyle/>
          <a:p>
            <a:pPr algn="l"/>
            <a:r>
              <a:rPr sz="850" b="0" i="0" spc="180">
                <a:solidFill>
                  <a:srgbClr val="0E7C66"/>
                </a:solidFill>
                <a:latin typeface="Geist Mono"/>
              </a:rPr>
              <a:t>THE LEADER</a:t>
            </a:r>
          </a:p>
        </p:txBody>
      </p:sp>
      <p:sp>
        <p:nvSpPr>
          <p:cNvPr id="31" name="TextBox 30"/>
          <p:cNvSpPr txBox="1"/>
          <p:nvPr/>
        </p:nvSpPr>
        <p:spPr>
          <a:xfrm>
            <a:off x="8092440" y="2353056"/>
            <a:ext cx="3276295" cy="645160"/>
          </a:xfrm>
          <a:prstGeom prst="rect">
            <a:avLst/>
          </a:prstGeom>
          <a:noFill/>
        </p:spPr>
        <p:txBody>
          <a:bodyPr wrap="square" lIns="0" rIns="0" tIns="0" bIns="0" anchor="t">
            <a:noAutofit/>
          </a:bodyPr>
          <a:lstStyle/>
          <a:p>
            <a:pPr algn="l">
              <a:lnSpc>
                <a:spcPct val="105000"/>
              </a:lnSpc>
            </a:pPr>
            <a:r>
              <a:rPr sz="2000" b="0" i="1">
                <a:solidFill>
                  <a:srgbClr val="0E7C66"/>
                </a:solidFill>
                <a:latin typeface="Instrument Serif"/>
              </a:rPr>
              <a:t>ChatGPT</a:t>
            </a:r>
            <a:r>
              <a:rPr sz="2000" b="0" i="0">
                <a:solidFill>
                  <a:srgbClr val="0B1F1A"/>
                </a:solidFill>
                <a:latin typeface="Instrument Serif"/>
              </a:rPr>
              <a:t> sends more than the rest combined.</a:t>
            </a:r>
          </a:p>
        </p:txBody>
      </p:sp>
      <p:sp>
        <p:nvSpPr>
          <p:cNvPr id="32" name="TextBox 31"/>
          <p:cNvSpPr txBox="1"/>
          <p:nvPr/>
        </p:nvSpPr>
        <p:spPr>
          <a:xfrm>
            <a:off x="8092440" y="3313176"/>
            <a:ext cx="3276295" cy="2667000"/>
          </a:xfrm>
          <a:prstGeom prst="rect">
            <a:avLst/>
          </a:prstGeom>
          <a:noFill/>
        </p:spPr>
        <p:txBody>
          <a:bodyPr wrap="square" lIns="0" rIns="0" tIns="0" bIns="0" anchor="t">
            <a:noAutofit/>
          </a:bodyPr>
          <a:lstStyle/>
          <a:p>
            <a:pPr algn="l">
              <a:lnSpc>
                <a:spcPct val="118000"/>
              </a:lnSpc>
            </a:pPr>
            <a:r>
              <a:rPr sz="1300" b="0" i="0">
                <a:solidFill>
                  <a:srgbClr val="5A6B64"/>
                </a:solidFill>
                <a:latin typeface="Geist"/>
              </a:rPr>
              <a:t>ChatGPT sent 33 of 60 AI leads (55%).</a:t>
            </a:r>
          </a:p>
          <a:p>
            <a:pPr algn="l">
              <a:lnSpc>
                <a:spcPct val="118000"/>
              </a:lnSpc>
              <a:spcBef>
                <a:spcPts val="715"/>
              </a:spcBef>
            </a:pPr>
            <a:r>
              <a:rPr sz="1300" b="0" i="0">
                <a:solidFill>
                  <a:srgbClr val="5A6B64"/>
                </a:solidFill>
                <a:latin typeface="Geist"/>
              </a:rPr>
              <a:t>ChatGPT moved the most: +10 leads against August.</a:t>
            </a:r>
          </a:p>
        </p:txBody>
      </p:sp>
      <p:sp>
        <p:nvSpPr>
          <p:cNvPr id="33" name="TextBox 3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Leads from AI assistants, Northwind Dental</a:t>
            </a:r>
          </a:p>
        </p:txBody>
      </p:sp>
      <p:sp>
        <p:nvSpPr>
          <p:cNvPr id="34" name="TextBox 3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3 / 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THE TREND</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AI referrals are </a:t>
            </a:r>
            <a:r>
              <a:rPr sz="3200" b="0" i="1">
                <a:solidFill>
                  <a:srgbClr val="0E7C66"/>
                </a:solidFill>
                <a:latin typeface="Instrument Serif"/>
              </a:rPr>
              <a:t>growing</a:t>
            </a:r>
            <a:r>
              <a:rPr sz="3200" b="0" i="0">
                <a:solidFill>
                  <a:srgbClr val="0B1F1A"/>
                </a:solidFill>
                <a:latin typeface="Instrument Serif"/>
              </a:rPr>
              <a:t> week by week.</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5A6B64"/>
                </a:solidFill>
                <a:latin typeface="Geist"/>
              </a:rPr>
              <a:t>Weeks run to Sep 30; a part week at the start is left out.</a:t>
            </a:r>
          </a:p>
        </p:txBody>
      </p:sp>
      <p:sp>
        <p:nvSpPr>
          <p:cNvPr id="5" name="Rounded Rectangle 4"/>
          <p:cNvSpPr/>
          <p:nvPr/>
        </p:nvSpPr>
        <p:spPr>
          <a:xfrm>
            <a:off x="566928" y="1804416"/>
            <a:ext cx="11057839" cy="4431792"/>
          </a:xfrm>
          <a:prstGeom prst="roundRect">
            <a:avLst>
              <a:gd name="adj" fmla="val 82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2033016"/>
            <a:ext cx="10600639" cy="292608"/>
          </a:xfrm>
          <a:prstGeom prst="rect">
            <a:avLst/>
          </a:prstGeom>
          <a:noFill/>
        </p:spPr>
        <p:txBody>
          <a:bodyPr wrap="square" lIns="0" rIns="0" tIns="0" bIns="0" anchor="t">
            <a:noAutofit/>
          </a:bodyPr>
          <a:lstStyle/>
          <a:p>
            <a:pPr algn="l"/>
            <a:r>
              <a:rPr sz="1400" b="0" i="0">
                <a:solidFill>
                  <a:srgbClr val="0B1F1A"/>
                </a:solidFill>
                <a:latin typeface="Instrument Serif"/>
              </a:rPr>
              <a:t>AI leads per </a:t>
            </a:r>
            <a:r>
              <a:rPr sz="1400" b="0" i="1">
                <a:solidFill>
                  <a:srgbClr val="0E7C66"/>
                </a:solidFill>
                <a:latin typeface="Instrument Serif"/>
              </a:rPr>
              <a:t>week</a:t>
            </a:r>
          </a:p>
        </p:txBody>
      </p:sp>
      <p:graphicFrame>
        <p:nvGraphicFramePr>
          <p:cNvPr id="7" name="Chart 6"/>
          <p:cNvGraphicFramePr>
            <a:graphicFrameLocks noGrp="1"/>
          </p:cNvGraphicFramePr>
          <p:nvPr/>
        </p:nvGraphicFramePr>
        <p:xfrm>
          <a:off x="795528" y="2417064"/>
          <a:ext cx="10600639" cy="3316224"/>
        </p:xfrm>
        <a:graphic>
          <a:graphicData uri="http://schemas.openxmlformats.org/drawingml/2006/chart">
            <c:chart xmlns:c="http://schemas.openxmlformats.org/drawingml/2006/chart" r:id="rId2"/>
          </a:graphicData>
        </a:graphic>
      </p:graphicFrame>
      <p:sp>
        <p:nvSpPr>
          <p:cNvPr id="8" name="TextBox 7"/>
          <p:cNvSpPr txBox="1"/>
          <p:nvPr/>
        </p:nvSpPr>
        <p:spPr>
          <a:xfrm>
            <a:off x="795528" y="5788152"/>
            <a:ext cx="10600639" cy="237744"/>
          </a:xfrm>
          <a:prstGeom prst="rect">
            <a:avLst/>
          </a:prstGeom>
          <a:noFill/>
        </p:spPr>
        <p:txBody>
          <a:bodyPr wrap="square" lIns="0" rIns="0" tIns="0" bIns="0" anchor="t">
            <a:noAutofit/>
          </a:bodyPr>
          <a:lstStyle/>
          <a:p>
            <a:pPr algn="ctr"/>
            <a:r>
              <a:rPr sz="1000" b="0" i="0">
                <a:solidFill>
                  <a:srgbClr val="5A6B64"/>
                </a:solidFill>
                <a:latin typeface="Geist"/>
              </a:rPr>
              <a:t>AI-assistant leads per week, Apr 2 to Sep 30. Peak of 21 in the week of Sep 17.</a:t>
            </a:r>
          </a:p>
        </p:txBody>
      </p:sp>
      <p:sp>
        <p:nvSpPr>
          <p:cNvPr id="9" name="TextBox 8"/>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Leads from AI assistants, Northwind Dental</a:t>
            </a:r>
          </a:p>
        </p:txBody>
      </p:sp>
      <p:sp>
        <p:nvSpPr>
          <p:cNvPr id="10" name="TextBox 9"/>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4 / 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LANDING PAGES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The </a:t>
            </a:r>
            <a:r>
              <a:rPr sz="3200" b="0" i="1">
                <a:solidFill>
                  <a:srgbClr val="0E7C66"/>
                </a:solidFill>
                <a:latin typeface="Instrument Serif"/>
              </a:rPr>
              <a:t>pages</a:t>
            </a:r>
            <a:r>
              <a:rPr sz="3200" b="0" i="0">
                <a:solidFill>
                  <a:srgbClr val="0B1F1A"/>
                </a:solidFill>
                <a:latin typeface="Instrument Serif"/>
              </a:rPr>
              <a:t> AI assistants send people to.</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5A6B64"/>
                </a:solidFill>
                <a:latin typeface="Geist"/>
              </a:rPr>
              <a:t>The page each AI-referred visitor landed on before filling in a form.</a:t>
            </a:r>
          </a:p>
        </p:txBody>
      </p:sp>
      <p:sp>
        <p:nvSpPr>
          <p:cNvPr id="5" name="TextBox 4"/>
          <p:cNvSpPr txBox="1"/>
          <p:nvPr/>
        </p:nvSpPr>
        <p:spPr>
          <a:xfrm>
            <a:off x="566928" y="1758696"/>
            <a:ext cx="11057839" cy="274320"/>
          </a:xfrm>
          <a:prstGeom prst="rect">
            <a:avLst/>
          </a:prstGeom>
          <a:noFill/>
        </p:spPr>
        <p:txBody>
          <a:bodyPr wrap="square" lIns="0" rIns="0" tIns="0" bIns="0" anchor="t">
            <a:noAutofit/>
          </a:bodyPr>
          <a:lstStyle/>
          <a:p>
            <a:pPr algn="l"/>
            <a:r>
              <a:rPr sz="1400" b="0" i="0">
                <a:solidFill>
                  <a:srgbClr val="0B1F1A"/>
                </a:solidFill>
                <a:latin typeface="Instrument Serif"/>
              </a:rPr>
              <a:t>Landing pages for </a:t>
            </a:r>
            <a:r>
              <a:rPr sz="1400" b="0" i="1">
                <a:solidFill>
                  <a:srgbClr val="0E7C66"/>
                </a:solidFill>
                <a:latin typeface="Instrument Serif"/>
              </a:rPr>
              <a:t>AI leads</a:t>
            </a:r>
          </a:p>
        </p:txBody>
      </p:sp>
      <p:graphicFrame>
        <p:nvGraphicFramePr>
          <p:cNvPr id="6" name="Table 5"/>
          <p:cNvGraphicFramePr>
            <a:graphicFrameLocks noGrp="1"/>
          </p:cNvGraphicFramePr>
          <p:nvPr/>
        </p:nvGraphicFramePr>
        <p:xfrm>
          <a:off x="566928" y="2170176"/>
          <a:ext cx="11057839" cy="2852928"/>
        </p:xfrm>
        <a:graphic>
          <a:graphicData uri="http://schemas.openxmlformats.org/drawingml/2006/table">
            <a:tbl>
              <a:tblPr firstRow="0" bandRow="0" firstCol="0" lastRow="0" lastCol="0" bandCol="0">
                <a:tableStyleId>{2D5ABB26-0587-4C30-8999-92F81FD0307C}</a:tableStyleId>
              </a:tblPr>
              <a:tblGrid>
                <a:gridCol w="568689"/>
                <a:gridCol w="2527506"/>
                <a:gridCol w="2527506"/>
                <a:gridCol w="1263753"/>
                <a:gridCol w="1263753"/>
                <a:gridCol w="2906632"/>
              </a:tblGrid>
              <a:tr h="475488">
                <a:tc>
                  <a:txBody>
                    <a:bodyPr wrap="none"/>
                    <a:lstStyle/>
                    <a:p>
                      <a:pPr algn="l"/>
                      <a:r>
                        <a:rPr sz="950" b="0" i="0" spc="120">
                          <a:solidFill>
                            <a:srgbClr val="5A6B64"/>
                          </a:solidFill>
                          <a:latin typeface="Geist Mono"/>
                        </a:rPr>
                        <a:t>#</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l"/>
                      <a:r>
                        <a:rPr sz="950" b="0" i="0" spc="120">
                          <a:solidFill>
                            <a:srgbClr val="5A6B64"/>
                          </a:solidFill>
                          <a:latin typeface="Geist Mono"/>
                        </a:rPr>
                        <a:t>PAGE</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l"/>
                      <a:r>
                        <a:rPr sz="950" b="0" i="0" spc="120">
                          <a:solidFill>
                            <a:srgbClr val="5A6B64"/>
                          </a:solidFill>
                          <a:latin typeface="Geist Mono"/>
                        </a:rPr>
                        <a:t>AI LEADS</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SHARE OF AI</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SHARE OF ALL</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l"/>
                      <a:r>
                        <a:rPr sz="950" b="0" i="0" spc="120">
                          <a:solidFill>
                            <a:srgbClr val="5A6B64"/>
                          </a:solidFill>
                          <a:latin typeface="Geist Mono"/>
                        </a:rPr>
                        <a:t>TOP ASSISTANT</a:t>
                      </a:r>
                    </a:p>
                  </a:txBody>
                  <a:tcPr marL="91440" marR="91440" marT="18288" marB="18288" anchor="ctr">
                    <a:lnL w="0">
                      <a:noFill/>
                    </a:lnL>
                    <a:lnR w="0">
                      <a:noFill/>
                    </a:lnR>
                    <a:lnT w="0">
                      <a:noFill/>
                    </a:lnT>
                    <a:lnB w="9525">
                      <a:solidFill>
                        <a:srgbClr val="E2E4EA"/>
                      </a:solidFill>
                    </a:lnB>
                    <a:solidFill>
                      <a:srgbClr val="EEF7F4"/>
                    </a:solidFill>
                  </a:tcPr>
                </a:tc>
              </a:tr>
              <a:tr h="475488">
                <a:tc>
                  <a:txBody>
                    <a:bodyPr wrap="none"/>
                    <a:lstStyle/>
                    <a:p>
                      <a:pPr algn="l"/>
                      <a:r>
                        <a:rPr sz="1100" b="0" i="1">
                          <a:solidFill>
                            <a:srgbClr val="5A6B64"/>
                          </a:solidFill>
                          <a:latin typeface="Instrument Serif"/>
                        </a:rPr>
                        <a:t>1</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l"/>
                      <a:r>
                        <a:rPr sz="1100" b="0" i="0">
                          <a:solidFill>
                            <a:srgbClr val="5A6B64"/>
                          </a:solidFill>
                          <a:latin typeface="Geist Mono"/>
                        </a:rPr>
                        <a:t>/</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28%</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23%</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l"/>
                      <a:r>
                        <a:rPr sz="1100" b="1" i="0">
                          <a:solidFill>
                            <a:srgbClr val="0B1F1A"/>
                          </a:solidFill>
                          <a:latin typeface="Geist"/>
                        </a:rPr>
                        <a:t>ChatGPT</a:t>
                      </a:r>
                    </a:p>
                  </a:txBody>
                  <a:tcPr marL="91440" marR="91440" marT="18288" marB="18288" anchor="ctr">
                    <a:lnL w="0">
                      <a:noFill/>
                    </a:lnL>
                    <a:lnR w="0">
                      <a:noFill/>
                    </a:lnR>
                    <a:lnT w="0">
                      <a:noFill/>
                    </a:lnT>
                    <a:lnB w="9525">
                      <a:solidFill>
                        <a:srgbClr val="0160BF"/>
                      </a:solidFill>
                    </a:lnB>
                    <a:solidFill>
                      <a:srgbClr val="EEF7F4"/>
                    </a:solidFill>
                  </a:tcPr>
                </a:tc>
              </a:tr>
              <a:tr h="475488">
                <a:tc>
                  <a:txBody>
                    <a:bodyPr wrap="none"/>
                    <a:lstStyle/>
                    <a:p>
                      <a:pPr algn="l"/>
                      <a:r>
                        <a:rPr sz="1100" b="0" i="1">
                          <a:solidFill>
                            <a:srgbClr val="5A6B64"/>
                          </a:solidFill>
                          <a:latin typeface="Instrument Serif"/>
                        </a:rPr>
                        <a:t>2</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5A6B64"/>
                          </a:solidFill>
                          <a:latin typeface="Geist Mono"/>
                        </a:rPr>
                        <a:t>/emergency-dentist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23%</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14%</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1" i="0">
                          <a:solidFill>
                            <a:srgbClr val="0B1F1A"/>
                          </a:solidFill>
                          <a:latin typeface="Geist"/>
                        </a:rPr>
                        <a:t>ChatGPT</a:t>
                      </a:r>
                    </a:p>
                  </a:txBody>
                  <a:tcPr marL="91440" marR="91440" marT="18288" marB="18288" anchor="ctr">
                    <a:lnL w="0">
                      <a:noFill/>
                    </a:lnL>
                    <a:lnR w="0">
                      <a:noFill/>
                    </a:lnR>
                    <a:lnT w="0">
                      <a:noFill/>
                    </a:lnT>
                    <a:lnB w="9525">
                      <a:solidFill>
                        <a:srgbClr val="0160BF"/>
                      </a:solidFill>
                    </a:lnB>
                    <a:solidFill>
                      <a:srgbClr val="FFFFFF"/>
                    </a:solidFill>
                  </a:tcPr>
                </a:tc>
              </a:tr>
              <a:tr h="475488">
                <a:tc>
                  <a:txBody>
                    <a:bodyPr wrap="none"/>
                    <a:lstStyle/>
                    <a:p>
                      <a:pPr algn="l"/>
                      <a:r>
                        <a:rPr sz="1100" b="0" i="1">
                          <a:solidFill>
                            <a:srgbClr val="5A6B64"/>
                          </a:solidFill>
                          <a:latin typeface="Instrument Serif"/>
                        </a:rPr>
                        <a:t>3</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5A6B64"/>
                          </a:solidFill>
                          <a:latin typeface="Geist Mono"/>
                        </a:rPr>
                        <a:t>/dental-implants</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22%</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5%</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1" i="0">
                          <a:solidFill>
                            <a:srgbClr val="0B1F1A"/>
                          </a:solidFill>
                          <a:latin typeface="Geist"/>
                        </a:rPr>
                        <a:t>ChatGPT</a:t>
                      </a:r>
                    </a:p>
                  </a:txBody>
                  <a:tcPr marL="91440" marR="91440" marT="18288" marB="18288" anchor="ctr">
                    <a:lnL w="0">
                      <a:noFill/>
                    </a:lnL>
                    <a:lnR w="0">
                      <a:noFill/>
                    </a:lnR>
                    <a:lnT w="0">
                      <a:noFill/>
                    </a:lnT>
                    <a:lnB w="9525">
                      <a:solidFill>
                        <a:srgbClr val="0160BF"/>
                      </a:solidFill>
                    </a:lnB>
                    <a:solidFill>
                      <a:srgbClr val="FFFFFF"/>
                    </a:solidFill>
                  </a:tcPr>
                </a:tc>
              </a:tr>
              <a:tr h="475488">
                <a:tc>
                  <a:txBody>
                    <a:bodyPr wrap="none"/>
                    <a:lstStyle/>
                    <a:p>
                      <a:pPr algn="l"/>
                      <a:r>
                        <a:rPr sz="1100" b="0" i="1">
                          <a:solidFill>
                            <a:srgbClr val="5A6B64"/>
                          </a:solidFill>
                          <a:latin typeface="Instrument Serif"/>
                        </a:rPr>
                        <a:t>4</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5A6B64"/>
                          </a:solidFill>
                          <a:latin typeface="Geist Mono"/>
                        </a:rPr>
                        <a:t>/insurance</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15%</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3%</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1" i="0">
                          <a:solidFill>
                            <a:srgbClr val="0B1F1A"/>
                          </a:solidFill>
                          <a:latin typeface="Geist"/>
                        </a:rPr>
                        <a:t>ChatGPT</a:t>
                      </a:r>
                    </a:p>
                  </a:txBody>
                  <a:tcPr marL="91440" marR="91440" marT="18288" marB="18288" anchor="ctr">
                    <a:lnL w="0">
                      <a:noFill/>
                    </a:lnL>
                    <a:lnR w="0">
                      <a:noFill/>
                    </a:lnR>
                    <a:lnT w="0">
                      <a:noFill/>
                    </a:lnT>
                    <a:lnB w="9525">
                      <a:solidFill>
                        <a:srgbClr val="0160BF"/>
                      </a:solidFill>
                    </a:lnB>
                    <a:solidFill>
                      <a:srgbClr val="FFFFFF"/>
                    </a:solidFill>
                  </a:tcPr>
                </a:tc>
              </a:tr>
              <a:tr h="475488">
                <a:tc>
                  <a:txBody>
                    <a:bodyPr wrap="none"/>
                    <a:lstStyle/>
                    <a:p>
                      <a:pPr algn="l"/>
                      <a:r>
                        <a:rPr sz="1100" b="0" i="1">
                          <a:solidFill>
                            <a:srgbClr val="5A6B64"/>
                          </a:solidFill>
                          <a:latin typeface="Instrument Serif"/>
                        </a:rPr>
                        <a:t>5</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5A6B64"/>
                          </a:solidFill>
                          <a:latin typeface="Geist Mono"/>
                        </a:rPr>
                        <a:t>/invisalign</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12%</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7%</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1" i="0">
                          <a:solidFill>
                            <a:srgbClr val="0B1F1A"/>
                          </a:solidFill>
                          <a:latin typeface="Geist"/>
                        </a:rPr>
                        <a:t>ChatGPT</a:t>
                      </a:r>
                    </a:p>
                  </a:txBody>
                  <a:tcPr marL="91440" marR="91440" marT="18288" marB="18288" anchor="ctr">
                    <a:lnL w="0">
                      <a:noFill/>
                    </a:lnL>
                    <a:lnR w="0">
                      <a:noFill/>
                    </a:lnR>
                    <a:lnT w="0">
                      <a:noFill/>
                    </a:lnT>
                    <a:lnB w="9525">
                      <a:solidFill>
                        <a:srgbClr val="0160BF"/>
                      </a:solidFill>
                    </a:lnB>
                    <a:solidFill>
                      <a:srgbClr val="FFFFFF"/>
                    </a:solidFill>
                  </a:tcPr>
                </a:tc>
              </a:tr>
            </a:tbl>
          </a:graphicData>
        </a:graphic>
      </p:graphicFrame>
      <p:sp>
        <p:nvSpPr>
          <p:cNvPr id="7" name="TextBox 6"/>
          <p:cNvSpPr txBox="1"/>
          <p:nvPr/>
        </p:nvSpPr>
        <p:spPr>
          <a:xfrm>
            <a:off x="3754563" y="2764536"/>
            <a:ext cx="502920" cy="237744"/>
          </a:xfrm>
          <a:prstGeom prst="rect">
            <a:avLst/>
          </a:prstGeom>
          <a:noFill/>
        </p:spPr>
        <p:txBody>
          <a:bodyPr wrap="square" lIns="0" rIns="0" tIns="0" bIns="0" anchor="ctr">
            <a:noAutofit/>
          </a:bodyPr>
          <a:lstStyle/>
          <a:p>
            <a:pPr algn="r"/>
            <a:r>
              <a:rPr sz="1100" b="1" i="0">
                <a:solidFill>
                  <a:srgbClr val="0B1F1A"/>
                </a:solidFill>
                <a:latin typeface="Geist"/>
              </a:rPr>
              <a:t>17</a:t>
            </a:r>
          </a:p>
        </p:txBody>
      </p:sp>
      <p:sp>
        <p:nvSpPr>
          <p:cNvPr id="8" name="Rounded Rectangle 7"/>
          <p:cNvSpPr/>
          <p:nvPr/>
        </p:nvSpPr>
        <p:spPr>
          <a:xfrm>
            <a:off x="4348923" y="2837688"/>
            <a:ext cx="1750266"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48923" y="2837688"/>
            <a:ext cx="1750266"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754563" y="3240024"/>
            <a:ext cx="502920" cy="237744"/>
          </a:xfrm>
          <a:prstGeom prst="rect">
            <a:avLst/>
          </a:prstGeom>
          <a:noFill/>
        </p:spPr>
        <p:txBody>
          <a:bodyPr wrap="square" lIns="0" rIns="0" tIns="0" bIns="0" anchor="ctr">
            <a:noAutofit/>
          </a:bodyPr>
          <a:lstStyle/>
          <a:p>
            <a:pPr algn="r"/>
            <a:r>
              <a:rPr sz="1100" b="1" i="0">
                <a:solidFill>
                  <a:srgbClr val="0B1F1A"/>
                </a:solidFill>
                <a:latin typeface="Geist"/>
              </a:rPr>
              <a:t>14</a:t>
            </a:r>
          </a:p>
        </p:txBody>
      </p:sp>
      <p:sp>
        <p:nvSpPr>
          <p:cNvPr id="11" name="Rounded Rectangle 10"/>
          <p:cNvSpPr/>
          <p:nvPr/>
        </p:nvSpPr>
        <p:spPr>
          <a:xfrm>
            <a:off x="4348923" y="3313176"/>
            <a:ext cx="1750266"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348923" y="3313176"/>
            <a:ext cx="1441396"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754563" y="3715512"/>
            <a:ext cx="502920" cy="237744"/>
          </a:xfrm>
          <a:prstGeom prst="rect">
            <a:avLst/>
          </a:prstGeom>
          <a:noFill/>
        </p:spPr>
        <p:txBody>
          <a:bodyPr wrap="square" lIns="0" rIns="0" tIns="0" bIns="0" anchor="ctr">
            <a:noAutofit/>
          </a:bodyPr>
          <a:lstStyle/>
          <a:p>
            <a:pPr algn="r"/>
            <a:r>
              <a:rPr sz="1100" b="1" i="0">
                <a:solidFill>
                  <a:srgbClr val="0B1F1A"/>
                </a:solidFill>
                <a:latin typeface="Geist"/>
              </a:rPr>
              <a:t>13</a:t>
            </a:r>
          </a:p>
        </p:txBody>
      </p:sp>
      <p:sp>
        <p:nvSpPr>
          <p:cNvPr id="14" name="Rounded Rectangle 13"/>
          <p:cNvSpPr/>
          <p:nvPr/>
        </p:nvSpPr>
        <p:spPr>
          <a:xfrm>
            <a:off x="4348923" y="3788664"/>
            <a:ext cx="1750266"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4348923" y="3788664"/>
            <a:ext cx="1338439"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754563" y="4191000"/>
            <a:ext cx="502920" cy="237744"/>
          </a:xfrm>
          <a:prstGeom prst="rect">
            <a:avLst/>
          </a:prstGeom>
          <a:noFill/>
        </p:spPr>
        <p:txBody>
          <a:bodyPr wrap="square" lIns="0" rIns="0" tIns="0" bIns="0" anchor="ctr">
            <a:noAutofit/>
          </a:bodyPr>
          <a:lstStyle/>
          <a:p>
            <a:pPr algn="r"/>
            <a:r>
              <a:rPr sz="1100" b="1" i="0">
                <a:solidFill>
                  <a:srgbClr val="0B1F1A"/>
                </a:solidFill>
                <a:latin typeface="Geist"/>
              </a:rPr>
              <a:t>9</a:t>
            </a:r>
          </a:p>
        </p:txBody>
      </p:sp>
      <p:sp>
        <p:nvSpPr>
          <p:cNvPr id="17" name="Rounded Rectangle 16"/>
          <p:cNvSpPr/>
          <p:nvPr/>
        </p:nvSpPr>
        <p:spPr>
          <a:xfrm>
            <a:off x="4348923" y="4264152"/>
            <a:ext cx="1750266"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4348923" y="4264152"/>
            <a:ext cx="926611"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3754563" y="4666488"/>
            <a:ext cx="502920" cy="237744"/>
          </a:xfrm>
          <a:prstGeom prst="rect">
            <a:avLst/>
          </a:prstGeom>
          <a:noFill/>
        </p:spPr>
        <p:txBody>
          <a:bodyPr wrap="square" lIns="0" rIns="0" tIns="0" bIns="0" anchor="ctr">
            <a:noAutofit/>
          </a:bodyPr>
          <a:lstStyle/>
          <a:p>
            <a:pPr algn="r"/>
            <a:r>
              <a:rPr sz="1100" b="1" i="0">
                <a:solidFill>
                  <a:srgbClr val="0B1F1A"/>
                </a:solidFill>
                <a:latin typeface="Geist"/>
              </a:rPr>
              <a:t>7</a:t>
            </a:r>
          </a:p>
        </p:txBody>
      </p:sp>
      <p:sp>
        <p:nvSpPr>
          <p:cNvPr id="20" name="Rounded Rectangle 19"/>
          <p:cNvSpPr/>
          <p:nvPr/>
        </p:nvSpPr>
        <p:spPr>
          <a:xfrm>
            <a:off x="4348923" y="4739640"/>
            <a:ext cx="1750266"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4348923" y="4739640"/>
            <a:ext cx="720698"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5A6B64"/>
                </a:solidFill>
                <a:latin typeface="Geist"/>
              </a:rPr>
              <a:t>/dental-implants takes 22% of AI leads but 5% of all leads: assistants favor it.</a:t>
            </a:r>
          </a:p>
        </p:txBody>
      </p:sp>
      <p:sp>
        <p:nvSpPr>
          <p:cNvPr id="23" name="TextBox 2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Leads from AI assistants, Northwind Dental</a:t>
            </a:r>
          </a:p>
        </p:txBody>
      </p:sp>
      <p:sp>
        <p:nvSpPr>
          <p:cNvPr id="24" name="TextBox 2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5 / 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LEAD QUALITY</a:t>
            </a:r>
          </a:p>
        </p:txBody>
      </p:sp>
      <p:sp>
        <p:nvSpPr>
          <p:cNvPr id="3" name="TextBox 2"/>
          <p:cNvSpPr txBox="1"/>
          <p:nvPr/>
        </p:nvSpPr>
        <p:spPr>
          <a:xfrm>
            <a:off x="566928" y="713232"/>
            <a:ext cx="11057839" cy="103022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Each AI lead is worth </a:t>
            </a:r>
            <a:r>
              <a:rPr sz="3200" b="0" i="1">
                <a:solidFill>
                  <a:srgbClr val="0E7C66"/>
                </a:solidFill>
                <a:latin typeface="Instrument Serif"/>
              </a:rPr>
              <a:t>$68</a:t>
            </a:r>
            <a:r>
              <a:rPr sz="3200" b="0" i="0">
                <a:solidFill>
                  <a:srgbClr val="0B1F1A"/>
                </a:solidFill>
                <a:latin typeface="Instrument Serif"/>
              </a:rPr>
              <a:t>, against $203 from Google organic.</a:t>
            </a:r>
          </a:p>
        </p:txBody>
      </p:sp>
      <p:sp>
        <p:nvSpPr>
          <p:cNvPr id="4" name="TextBox 3"/>
          <p:cNvSpPr txBox="1"/>
          <p:nvPr/>
        </p:nvSpPr>
        <p:spPr>
          <a:xfrm>
            <a:off x="566928" y="1780032"/>
            <a:ext cx="8778240" cy="365760"/>
          </a:xfrm>
          <a:prstGeom prst="rect">
            <a:avLst/>
          </a:prstGeom>
          <a:noFill/>
        </p:spPr>
        <p:txBody>
          <a:bodyPr wrap="square" lIns="0" rIns="0" tIns="0" bIns="0" anchor="t">
            <a:noAutofit/>
          </a:bodyPr>
          <a:lstStyle/>
          <a:p>
            <a:pPr algn="l"/>
            <a:r>
              <a:rPr sz="1250" b="0" i="0">
                <a:solidFill>
                  <a:srgbClr val="5A6B64"/>
                </a:solidFill>
                <a:latin typeface="Geist"/>
              </a:rPr>
              <a:t>AI-referred leads against Google organic leads in the same period.</a:t>
            </a:r>
          </a:p>
        </p:txBody>
      </p:sp>
      <p:sp>
        <p:nvSpPr>
          <p:cNvPr id="5" name="Rounded Rectangle 4"/>
          <p:cNvSpPr/>
          <p:nvPr/>
        </p:nvSpPr>
        <p:spPr>
          <a:xfrm>
            <a:off x="566928" y="2292096"/>
            <a:ext cx="11057839" cy="2834640"/>
          </a:xfrm>
          <a:prstGeom prst="roundRect">
            <a:avLst>
              <a:gd name="adj" fmla="val 1290"/>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5993740" y="2593848"/>
            <a:ext cx="118872" cy="118872"/>
          </a:xfrm>
          <a:prstGeom prst="roundRect">
            <a:avLst>
              <a:gd name="adj" fmla="val 2307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3493008" y="2511552"/>
            <a:ext cx="3791560" cy="292608"/>
          </a:xfrm>
          <a:prstGeom prst="rect">
            <a:avLst/>
          </a:prstGeom>
          <a:noFill/>
        </p:spPr>
        <p:txBody>
          <a:bodyPr wrap="square" lIns="0" rIns="0" tIns="0" bIns="0" anchor="t">
            <a:noAutofit/>
          </a:bodyPr>
          <a:lstStyle/>
          <a:p>
            <a:pPr algn="r"/>
            <a:r>
              <a:rPr sz="1500" b="1" i="0">
                <a:solidFill>
                  <a:srgbClr val="0B1F1A"/>
                </a:solidFill>
                <a:latin typeface="Instrument Serif"/>
              </a:rPr>
              <a:t>AI assistants</a:t>
            </a:r>
          </a:p>
        </p:txBody>
      </p:sp>
      <p:sp>
        <p:nvSpPr>
          <p:cNvPr id="8" name="Rounded Rectangle 7"/>
          <p:cNvSpPr/>
          <p:nvPr/>
        </p:nvSpPr>
        <p:spPr>
          <a:xfrm>
            <a:off x="7741768" y="2593848"/>
            <a:ext cx="118872" cy="118872"/>
          </a:xfrm>
          <a:prstGeom prst="roundRect">
            <a:avLst>
              <a:gd name="adj" fmla="val 2307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2080" y="2511552"/>
            <a:ext cx="3928720" cy="292608"/>
          </a:xfrm>
          <a:prstGeom prst="rect">
            <a:avLst/>
          </a:prstGeom>
          <a:noFill/>
        </p:spPr>
        <p:txBody>
          <a:bodyPr wrap="square" lIns="0" rIns="0" tIns="0" bIns="0" anchor="t">
            <a:noAutofit/>
          </a:bodyPr>
          <a:lstStyle/>
          <a:p>
            <a:pPr algn="l"/>
            <a:r>
              <a:rPr sz="1500" b="1" i="0">
                <a:solidFill>
                  <a:srgbClr val="0B1F1A"/>
                </a:solidFill>
                <a:latin typeface="Instrument Serif"/>
              </a:rPr>
              <a:t>Google organic</a:t>
            </a:r>
          </a:p>
        </p:txBody>
      </p:sp>
      <p:cxnSp>
        <p:nvCxnSpPr>
          <p:cNvPr id="10" name="Connector 9"/>
          <p:cNvCxnSpPr/>
          <p:nvPr/>
        </p:nvCxnSpPr>
        <p:spPr>
          <a:xfrm>
            <a:off x="841248" y="2941320"/>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41248" y="2977896"/>
            <a:ext cx="2651760" cy="365760"/>
          </a:xfrm>
          <a:prstGeom prst="rect">
            <a:avLst/>
          </a:prstGeom>
          <a:noFill/>
        </p:spPr>
        <p:txBody>
          <a:bodyPr wrap="square" lIns="0" rIns="0" tIns="0" bIns="0" anchor="ctr">
            <a:noAutofit/>
          </a:bodyPr>
          <a:lstStyle/>
          <a:p>
            <a:pPr algn="l"/>
            <a:r>
              <a:rPr sz="1200" b="0" i="0">
                <a:solidFill>
                  <a:srgbClr val="5A6B64"/>
                </a:solidFill>
                <a:latin typeface="Geist"/>
              </a:rPr>
              <a:t>Leads</a:t>
            </a:r>
          </a:p>
        </p:txBody>
      </p:sp>
      <p:sp>
        <p:nvSpPr>
          <p:cNvPr id="12" name="TextBox 11"/>
          <p:cNvSpPr txBox="1"/>
          <p:nvPr/>
        </p:nvSpPr>
        <p:spPr>
          <a:xfrm>
            <a:off x="3493008" y="2977896"/>
            <a:ext cx="1005840" cy="365760"/>
          </a:xfrm>
          <a:prstGeom prst="rect">
            <a:avLst/>
          </a:prstGeom>
          <a:noFill/>
        </p:spPr>
        <p:txBody>
          <a:bodyPr wrap="square" lIns="0" rIns="0" tIns="0" bIns="0" anchor="ctr">
            <a:noAutofit/>
          </a:bodyPr>
          <a:lstStyle/>
          <a:p>
            <a:pPr algn="l"/>
            <a:r>
              <a:rPr sz="1250" b="1" i="0">
                <a:solidFill>
                  <a:srgbClr val="0B1F1A"/>
                </a:solidFill>
                <a:latin typeface="Geist"/>
              </a:rPr>
              <a:t>60</a:t>
            </a:r>
          </a:p>
        </p:txBody>
      </p:sp>
      <p:sp>
        <p:nvSpPr>
          <p:cNvPr id="13" name="Rounded Rectangle 12"/>
          <p:cNvSpPr/>
          <p:nvPr/>
        </p:nvSpPr>
        <p:spPr>
          <a:xfrm>
            <a:off x="4544568" y="31059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6024482" y="3105912"/>
            <a:ext cx="1305806"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604608" y="31059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7604608" y="3105912"/>
            <a:ext cx="2785720"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0481767" y="2977896"/>
            <a:ext cx="1188720" cy="365760"/>
          </a:xfrm>
          <a:prstGeom prst="rect">
            <a:avLst/>
          </a:prstGeom>
          <a:noFill/>
        </p:spPr>
        <p:txBody>
          <a:bodyPr wrap="square" lIns="0" rIns="0" tIns="0" bIns="0" anchor="ctr">
            <a:noAutofit/>
          </a:bodyPr>
          <a:lstStyle/>
          <a:p>
            <a:pPr algn="l"/>
            <a:r>
              <a:rPr sz="1250" b="1" i="0">
                <a:solidFill>
                  <a:srgbClr val="0B1F1A"/>
                </a:solidFill>
                <a:latin typeface="Geist"/>
              </a:rPr>
              <a:t>128</a:t>
            </a:r>
          </a:p>
        </p:txBody>
      </p:sp>
      <p:cxnSp>
        <p:nvCxnSpPr>
          <p:cNvPr id="18" name="Connector 17"/>
          <p:cNvCxnSpPr/>
          <p:nvPr/>
        </p:nvCxnSpPr>
        <p:spPr>
          <a:xfrm>
            <a:off x="841248" y="3398520"/>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41248" y="3435096"/>
            <a:ext cx="2651760" cy="365760"/>
          </a:xfrm>
          <a:prstGeom prst="rect">
            <a:avLst/>
          </a:prstGeom>
          <a:noFill/>
        </p:spPr>
        <p:txBody>
          <a:bodyPr wrap="square" lIns="0" rIns="0" tIns="0" bIns="0" anchor="ctr">
            <a:noAutofit/>
          </a:bodyPr>
          <a:lstStyle/>
          <a:p>
            <a:pPr algn="l"/>
            <a:r>
              <a:rPr sz="1200" b="0" i="0">
                <a:solidFill>
                  <a:srgbClr val="5A6B64"/>
                </a:solidFill>
                <a:latin typeface="Geist"/>
              </a:rPr>
              <a:t>Became customers</a:t>
            </a:r>
          </a:p>
        </p:txBody>
      </p:sp>
      <p:sp>
        <p:nvSpPr>
          <p:cNvPr id="20" name="TextBox 19"/>
          <p:cNvSpPr txBox="1"/>
          <p:nvPr/>
        </p:nvSpPr>
        <p:spPr>
          <a:xfrm>
            <a:off x="3493008" y="3435096"/>
            <a:ext cx="1005840" cy="365760"/>
          </a:xfrm>
          <a:prstGeom prst="rect">
            <a:avLst/>
          </a:prstGeom>
          <a:noFill/>
        </p:spPr>
        <p:txBody>
          <a:bodyPr wrap="square" lIns="0" rIns="0" tIns="0" bIns="0" anchor="ctr">
            <a:noAutofit/>
          </a:bodyPr>
          <a:lstStyle/>
          <a:p>
            <a:pPr algn="l"/>
            <a:r>
              <a:rPr sz="1250" b="1" i="0">
                <a:solidFill>
                  <a:srgbClr val="0B1F1A"/>
                </a:solidFill>
                <a:latin typeface="Geist"/>
              </a:rPr>
              <a:t>22%</a:t>
            </a:r>
          </a:p>
        </p:txBody>
      </p:sp>
      <p:sp>
        <p:nvSpPr>
          <p:cNvPr id="21" name="Rounded Rectangle 20"/>
          <p:cNvSpPr/>
          <p:nvPr/>
        </p:nvSpPr>
        <p:spPr>
          <a:xfrm>
            <a:off x="4544568" y="35631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4915626" y="3563112"/>
            <a:ext cx="2414662"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7604608" y="35631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7604608" y="3563112"/>
            <a:ext cx="2785720"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10481767" y="3435096"/>
            <a:ext cx="1188720" cy="365760"/>
          </a:xfrm>
          <a:prstGeom prst="rect">
            <a:avLst/>
          </a:prstGeom>
          <a:noFill/>
        </p:spPr>
        <p:txBody>
          <a:bodyPr wrap="square" lIns="0" rIns="0" tIns="0" bIns="0" anchor="ctr">
            <a:noAutofit/>
          </a:bodyPr>
          <a:lstStyle/>
          <a:p>
            <a:pPr algn="l"/>
            <a:r>
              <a:rPr sz="1250" b="1" i="0">
                <a:solidFill>
                  <a:srgbClr val="0B1F1A"/>
                </a:solidFill>
                <a:latin typeface="Geist"/>
              </a:rPr>
              <a:t>25% ✓</a:t>
            </a:r>
          </a:p>
        </p:txBody>
      </p:sp>
      <p:cxnSp>
        <p:nvCxnSpPr>
          <p:cNvPr id="26" name="Connector 25"/>
          <p:cNvCxnSpPr/>
          <p:nvPr/>
        </p:nvCxnSpPr>
        <p:spPr>
          <a:xfrm>
            <a:off x="841248" y="3855720"/>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41248" y="3892296"/>
            <a:ext cx="2651760" cy="365760"/>
          </a:xfrm>
          <a:prstGeom prst="rect">
            <a:avLst/>
          </a:prstGeom>
          <a:noFill/>
        </p:spPr>
        <p:txBody>
          <a:bodyPr wrap="square" lIns="0" rIns="0" tIns="0" bIns="0" anchor="ctr">
            <a:noAutofit/>
          </a:bodyPr>
          <a:lstStyle/>
          <a:p>
            <a:pPr algn="l"/>
            <a:r>
              <a:rPr sz="1200" b="0" i="0">
                <a:solidFill>
                  <a:srgbClr val="5A6B64"/>
                </a:solidFill>
                <a:latin typeface="Geist"/>
              </a:rPr>
              <a:t>Revenue per lead</a:t>
            </a:r>
          </a:p>
        </p:txBody>
      </p:sp>
      <p:sp>
        <p:nvSpPr>
          <p:cNvPr id="28" name="TextBox 27"/>
          <p:cNvSpPr txBox="1"/>
          <p:nvPr/>
        </p:nvSpPr>
        <p:spPr>
          <a:xfrm>
            <a:off x="3493008" y="3892296"/>
            <a:ext cx="1005840" cy="365760"/>
          </a:xfrm>
          <a:prstGeom prst="rect">
            <a:avLst/>
          </a:prstGeom>
          <a:noFill/>
        </p:spPr>
        <p:txBody>
          <a:bodyPr wrap="square" lIns="0" rIns="0" tIns="0" bIns="0" anchor="ctr">
            <a:noAutofit/>
          </a:bodyPr>
          <a:lstStyle/>
          <a:p>
            <a:pPr algn="l"/>
            <a:r>
              <a:rPr sz="1250" b="1" i="0">
                <a:solidFill>
                  <a:srgbClr val="0B1F1A"/>
                </a:solidFill>
                <a:latin typeface="Geist"/>
              </a:rPr>
              <a:t>$68</a:t>
            </a:r>
          </a:p>
        </p:txBody>
      </p:sp>
      <p:sp>
        <p:nvSpPr>
          <p:cNvPr id="29" name="Rounded Rectangle 28"/>
          <p:cNvSpPr/>
          <p:nvPr/>
        </p:nvSpPr>
        <p:spPr>
          <a:xfrm>
            <a:off x="4544568" y="40203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6392868" y="4020312"/>
            <a:ext cx="937420"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7604608" y="40203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ounded Rectangle 31"/>
          <p:cNvSpPr/>
          <p:nvPr/>
        </p:nvSpPr>
        <p:spPr>
          <a:xfrm>
            <a:off x="7604608" y="4020312"/>
            <a:ext cx="2785720"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10481767" y="3892296"/>
            <a:ext cx="1188720" cy="365760"/>
          </a:xfrm>
          <a:prstGeom prst="rect">
            <a:avLst/>
          </a:prstGeom>
          <a:noFill/>
        </p:spPr>
        <p:txBody>
          <a:bodyPr wrap="square" lIns="0" rIns="0" tIns="0" bIns="0" anchor="ctr">
            <a:noAutofit/>
          </a:bodyPr>
          <a:lstStyle/>
          <a:p>
            <a:pPr algn="l"/>
            <a:r>
              <a:rPr sz="1250" b="1" i="0">
                <a:solidFill>
                  <a:srgbClr val="0B1F1A"/>
                </a:solidFill>
                <a:latin typeface="Geist"/>
              </a:rPr>
              <a:t>$203 ✓</a:t>
            </a:r>
          </a:p>
        </p:txBody>
      </p:sp>
      <p:cxnSp>
        <p:nvCxnSpPr>
          <p:cNvPr id="34" name="Connector 33"/>
          <p:cNvCxnSpPr/>
          <p:nvPr/>
        </p:nvCxnSpPr>
        <p:spPr>
          <a:xfrm>
            <a:off x="841248" y="4312920"/>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41248" y="4349496"/>
            <a:ext cx="2651760" cy="365760"/>
          </a:xfrm>
          <a:prstGeom prst="rect">
            <a:avLst/>
          </a:prstGeom>
          <a:noFill/>
        </p:spPr>
        <p:txBody>
          <a:bodyPr wrap="square" lIns="0" rIns="0" tIns="0" bIns="0" anchor="ctr">
            <a:noAutofit/>
          </a:bodyPr>
          <a:lstStyle/>
          <a:p>
            <a:pPr algn="l"/>
            <a:r>
              <a:rPr sz="1200" b="0" i="0">
                <a:solidFill>
                  <a:srgbClr val="5A6B64"/>
                </a:solidFill>
                <a:latin typeface="Geist"/>
              </a:rPr>
              <a:t>Average sale</a:t>
            </a:r>
          </a:p>
        </p:txBody>
      </p:sp>
      <p:sp>
        <p:nvSpPr>
          <p:cNvPr id="36" name="TextBox 35"/>
          <p:cNvSpPr txBox="1"/>
          <p:nvPr/>
        </p:nvSpPr>
        <p:spPr>
          <a:xfrm>
            <a:off x="3493008" y="4349496"/>
            <a:ext cx="1005840" cy="365760"/>
          </a:xfrm>
          <a:prstGeom prst="rect">
            <a:avLst/>
          </a:prstGeom>
          <a:noFill/>
        </p:spPr>
        <p:txBody>
          <a:bodyPr wrap="square" lIns="0" rIns="0" tIns="0" bIns="0" anchor="ctr">
            <a:noAutofit/>
          </a:bodyPr>
          <a:lstStyle/>
          <a:p>
            <a:pPr algn="l"/>
            <a:r>
              <a:rPr sz="1250" b="1" i="0">
                <a:solidFill>
                  <a:srgbClr val="0B1F1A"/>
                </a:solidFill>
                <a:latin typeface="Geist"/>
              </a:rPr>
              <a:t>$315</a:t>
            </a:r>
          </a:p>
        </p:txBody>
      </p:sp>
      <p:sp>
        <p:nvSpPr>
          <p:cNvPr id="37" name="Rounded Rectangle 36"/>
          <p:cNvSpPr/>
          <p:nvPr/>
        </p:nvSpPr>
        <p:spPr>
          <a:xfrm>
            <a:off x="4544568" y="44775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6248673" y="4477512"/>
            <a:ext cx="1081615"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Rounded Rectangle 38"/>
          <p:cNvSpPr/>
          <p:nvPr/>
        </p:nvSpPr>
        <p:spPr>
          <a:xfrm>
            <a:off x="7604608" y="4477512"/>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Rounded Rectangle 39"/>
          <p:cNvSpPr/>
          <p:nvPr/>
        </p:nvSpPr>
        <p:spPr>
          <a:xfrm>
            <a:off x="7604608" y="4477512"/>
            <a:ext cx="2785720"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10481767" y="4349496"/>
            <a:ext cx="1188720" cy="365760"/>
          </a:xfrm>
          <a:prstGeom prst="rect">
            <a:avLst/>
          </a:prstGeom>
          <a:noFill/>
        </p:spPr>
        <p:txBody>
          <a:bodyPr wrap="square" lIns="0" rIns="0" tIns="0" bIns="0" anchor="ctr">
            <a:noAutofit/>
          </a:bodyPr>
          <a:lstStyle/>
          <a:p>
            <a:pPr algn="l"/>
            <a:r>
              <a:rPr sz="1250" b="1" i="0">
                <a:solidFill>
                  <a:srgbClr val="0B1F1A"/>
                </a:solidFill>
                <a:latin typeface="Geist"/>
              </a:rPr>
              <a:t>$810 ✓</a:t>
            </a:r>
          </a:p>
        </p:txBody>
      </p:sp>
      <p:sp>
        <p:nvSpPr>
          <p:cNvPr id="42" name="TextBox 41"/>
          <p:cNvSpPr txBox="1"/>
          <p:nvPr/>
        </p:nvSpPr>
        <p:spPr>
          <a:xfrm>
            <a:off x="841248" y="4824984"/>
            <a:ext cx="10509199" cy="237744"/>
          </a:xfrm>
          <a:prstGeom prst="rect">
            <a:avLst/>
          </a:prstGeom>
          <a:noFill/>
        </p:spPr>
        <p:txBody>
          <a:bodyPr wrap="square" lIns="0" rIns="0" tIns="0" bIns="0" anchor="t">
            <a:noAutofit/>
          </a:bodyPr>
          <a:lstStyle/>
          <a:p>
            <a:pPr algn="l"/>
            <a:r>
              <a:rPr sz="1050" b="0" i="0">
                <a:solidFill>
                  <a:srgbClr val="5A6B64"/>
                </a:solidFill>
                <a:latin typeface="Geist"/>
              </a:rPr>
              <a:t>Customers and revenue come from 93 CRM deals matched to these leads by email (each person counted once); open deals don't count yet.</a:t>
            </a:r>
          </a:p>
        </p:txBody>
      </p:sp>
      <p:sp>
        <p:nvSpPr>
          <p:cNvPr id="43" name="TextBox 4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Leads from AI assistants, Northwind Dental</a:t>
            </a:r>
          </a:p>
        </p:txBody>
      </p:sp>
      <p:sp>
        <p:nvSpPr>
          <p:cNvPr id="44" name="TextBox 4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6 / 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NEXT STEPS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Make your pages easy for </a:t>
            </a:r>
            <a:r>
              <a:rPr sz="3200" b="0" i="1">
                <a:solidFill>
                  <a:srgbClr val="0E7C66"/>
                </a:solidFill>
                <a:latin typeface="Instrument Serif"/>
              </a:rPr>
              <a:t>AI assistants</a:t>
            </a:r>
            <a:r>
              <a:rPr sz="3200" b="0" i="0">
                <a:solidFill>
                  <a:srgbClr val="0B1F1A"/>
                </a:solidFill>
                <a:latin typeface="Instrument Serif"/>
              </a:rPr>
              <a:t> to cite.</a:t>
            </a:r>
          </a:p>
        </p:txBody>
      </p:sp>
      <p:sp>
        <p:nvSpPr>
          <p:cNvPr id="4" name="Rectangle 3"/>
          <p:cNvSpPr/>
          <p:nvPr/>
        </p:nvSpPr>
        <p:spPr>
          <a:xfrm>
            <a:off x="566928" y="1475232"/>
            <a:ext cx="5437480" cy="219456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72414" y="1480718"/>
            <a:ext cx="5426507" cy="91440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6" name="Connector 5"/>
          <p:cNvCxnSpPr/>
          <p:nvPr/>
        </p:nvCxnSpPr>
        <p:spPr>
          <a:xfrm>
            <a:off x="566928" y="2389632"/>
            <a:ext cx="5437480"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04672" y="1658112"/>
            <a:ext cx="4961992" cy="201168"/>
          </a:xfrm>
          <a:prstGeom prst="rect">
            <a:avLst/>
          </a:prstGeom>
          <a:noFill/>
        </p:spPr>
        <p:txBody>
          <a:bodyPr wrap="square" lIns="0" rIns="0" tIns="0" bIns="0" anchor="t">
            <a:noAutofit/>
          </a:bodyPr>
          <a:lstStyle/>
          <a:p>
            <a:pPr algn="l"/>
            <a:r>
              <a:rPr sz="850" b="0" i="0" spc="160">
                <a:solidFill>
                  <a:srgbClr val="0E7C66"/>
                </a:solidFill>
                <a:latin typeface="Geist Mono"/>
              </a:rPr>
              <a:t>THIS MONTH</a:t>
            </a:r>
          </a:p>
        </p:txBody>
      </p:sp>
      <p:sp>
        <p:nvSpPr>
          <p:cNvPr id="8" name="TextBox 7"/>
          <p:cNvSpPr txBox="1"/>
          <p:nvPr/>
        </p:nvSpPr>
        <p:spPr>
          <a:xfrm>
            <a:off x="804672" y="1886712"/>
            <a:ext cx="4961992" cy="457200"/>
          </a:xfrm>
          <a:prstGeom prst="rect">
            <a:avLst/>
          </a:prstGeom>
          <a:noFill/>
        </p:spPr>
        <p:txBody>
          <a:bodyPr wrap="square" lIns="0" rIns="0" tIns="0" bIns="0" anchor="t">
            <a:noAutofit/>
          </a:bodyPr>
          <a:lstStyle/>
          <a:p>
            <a:pPr algn="l"/>
            <a:r>
              <a:rPr sz="1700" b="0" i="0">
                <a:solidFill>
                  <a:srgbClr val="0B1F1A"/>
                </a:solidFill>
                <a:latin typeface="Instrument Serif"/>
              </a:rPr>
              <a:t>Put clear answers and prices on </a:t>
            </a:r>
            <a:r>
              <a:rPr sz="1700" b="0" i="1">
                <a:solidFill>
                  <a:srgbClr val="0E7C66"/>
                </a:solidFill>
                <a:latin typeface="Instrument Serif"/>
              </a:rPr>
              <a:t>your home page</a:t>
            </a:r>
          </a:p>
        </p:txBody>
      </p:sp>
      <p:sp>
        <p:nvSpPr>
          <p:cNvPr id="9" name="TextBox 8"/>
          <p:cNvSpPr txBox="1"/>
          <p:nvPr/>
        </p:nvSpPr>
        <p:spPr>
          <a:xfrm>
            <a:off x="804672" y="2535936"/>
            <a:ext cx="4961992" cy="822960"/>
          </a:xfrm>
          <a:prstGeom prst="rect">
            <a:avLst/>
          </a:prstGeom>
          <a:noFill/>
        </p:spPr>
        <p:txBody>
          <a:bodyPr wrap="square" lIns="0" rIns="0" tIns="0" bIns="0" anchor="t">
            <a:noAutofit/>
          </a:bodyPr>
          <a:lstStyle/>
          <a:p>
            <a:pPr algn="l"/>
            <a:r>
              <a:rPr sz="1150" b="0" i="0">
                <a:solidFill>
                  <a:srgbClr val="0B1F1A"/>
                </a:solidFill>
                <a:latin typeface="Geist"/>
              </a:rPr>
              <a:t>Your home page received 17 of your 60 AI leads. Assistants quote pages that answer the question in the first lines: what it costs, how long it takes, who it is for.</a:t>
            </a:r>
          </a:p>
        </p:txBody>
      </p:sp>
      <p:sp>
        <p:nvSpPr>
          <p:cNvPr id="10" name="TextBox 9"/>
          <p:cNvSpPr txBox="1"/>
          <p:nvPr/>
        </p:nvSpPr>
        <p:spPr>
          <a:xfrm>
            <a:off x="804672" y="3340608"/>
            <a:ext cx="913892" cy="219456"/>
          </a:xfrm>
          <a:prstGeom prst="rect">
            <a:avLst/>
          </a:prstGeom>
          <a:noFill/>
        </p:spPr>
        <p:txBody>
          <a:bodyPr wrap="square" lIns="0" rIns="0" tIns="0" bIns="0" anchor="ctr">
            <a:noAutofit/>
          </a:bodyPr>
          <a:lstStyle/>
          <a:p>
            <a:pPr algn="l"/>
            <a:r>
              <a:rPr sz="900" b="1" i="0">
                <a:solidFill>
                  <a:srgbClr val="C4353A"/>
                </a:solidFill>
                <a:latin typeface="Geist"/>
              </a:rPr>
              <a:t>High impact</a:t>
            </a:r>
          </a:p>
        </p:txBody>
      </p:sp>
      <p:sp>
        <p:nvSpPr>
          <p:cNvPr id="11" name="TextBox 10"/>
          <p:cNvSpPr txBox="1"/>
          <p:nvPr/>
        </p:nvSpPr>
        <p:spPr>
          <a:xfrm>
            <a:off x="1810004" y="3340608"/>
            <a:ext cx="1042162" cy="219456"/>
          </a:xfrm>
          <a:prstGeom prst="rect">
            <a:avLst/>
          </a:prstGeom>
          <a:noFill/>
        </p:spPr>
        <p:txBody>
          <a:bodyPr wrap="square" lIns="0" rIns="0" tIns="0" bIns="0" anchor="ctr">
            <a:noAutofit/>
          </a:bodyPr>
          <a:lstStyle/>
          <a:p>
            <a:pPr algn="l"/>
            <a:r>
              <a:rPr sz="900" b="1" i="0">
                <a:solidFill>
                  <a:srgbClr val="5A6B64"/>
                </a:solidFill>
                <a:latin typeface="Geist"/>
              </a:rPr>
              <a:t>Medium effort</a:t>
            </a:r>
          </a:p>
        </p:txBody>
      </p:sp>
      <p:sp>
        <p:nvSpPr>
          <p:cNvPr id="12" name="Rectangle 11"/>
          <p:cNvSpPr/>
          <p:nvPr/>
        </p:nvSpPr>
        <p:spPr>
          <a:xfrm>
            <a:off x="6187288" y="1475232"/>
            <a:ext cx="5437480" cy="219456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6192774" y="1480718"/>
            <a:ext cx="5426507" cy="91440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14" name="Connector 13"/>
          <p:cNvCxnSpPr/>
          <p:nvPr/>
        </p:nvCxnSpPr>
        <p:spPr>
          <a:xfrm>
            <a:off x="6187288" y="2389632"/>
            <a:ext cx="543747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425032" y="1658112"/>
            <a:ext cx="4961992" cy="201168"/>
          </a:xfrm>
          <a:prstGeom prst="rect">
            <a:avLst/>
          </a:prstGeom>
          <a:noFill/>
        </p:spPr>
        <p:txBody>
          <a:bodyPr wrap="square" lIns="0" rIns="0" tIns="0" bIns="0" anchor="t">
            <a:noAutofit/>
          </a:bodyPr>
          <a:lstStyle/>
          <a:p>
            <a:pPr algn="l"/>
            <a:r>
              <a:rPr sz="850" b="0" i="0" spc="160">
                <a:solidFill>
                  <a:srgbClr val="0E7C66"/>
                </a:solidFill>
                <a:latin typeface="Geist Mono"/>
              </a:rPr>
              <a:t>THIS QUARTER</a:t>
            </a:r>
          </a:p>
        </p:txBody>
      </p:sp>
      <p:sp>
        <p:nvSpPr>
          <p:cNvPr id="16" name="TextBox 15"/>
          <p:cNvSpPr txBox="1"/>
          <p:nvPr/>
        </p:nvSpPr>
        <p:spPr>
          <a:xfrm>
            <a:off x="6425032" y="1886712"/>
            <a:ext cx="4961992" cy="457200"/>
          </a:xfrm>
          <a:prstGeom prst="rect">
            <a:avLst/>
          </a:prstGeom>
          <a:noFill/>
        </p:spPr>
        <p:txBody>
          <a:bodyPr wrap="square" lIns="0" rIns="0" tIns="0" bIns="0" anchor="t">
            <a:noAutofit/>
          </a:bodyPr>
          <a:lstStyle/>
          <a:p>
            <a:pPr algn="l"/>
            <a:r>
              <a:rPr sz="1700" b="0" i="0">
                <a:solidFill>
                  <a:srgbClr val="0B1F1A"/>
                </a:solidFill>
                <a:latin typeface="Instrument Serif"/>
              </a:rPr>
              <a:t>Point assistants at your </a:t>
            </a:r>
            <a:r>
              <a:rPr sz="1700" b="0" i="1">
                <a:solidFill>
                  <a:srgbClr val="0E7C66"/>
                </a:solidFill>
                <a:latin typeface="Instrument Serif"/>
              </a:rPr>
              <a:t>bigger</a:t>
            </a:r>
            <a:r>
              <a:rPr sz="1700" b="0" i="0">
                <a:solidFill>
                  <a:srgbClr val="0B1F1A"/>
                </a:solidFill>
                <a:latin typeface="Instrument Serif"/>
              </a:rPr>
              <a:t> services</a:t>
            </a:r>
          </a:p>
        </p:txBody>
      </p:sp>
      <p:sp>
        <p:nvSpPr>
          <p:cNvPr id="17" name="TextBox 16"/>
          <p:cNvSpPr txBox="1"/>
          <p:nvPr/>
        </p:nvSpPr>
        <p:spPr>
          <a:xfrm>
            <a:off x="6425032" y="2535936"/>
            <a:ext cx="4961992" cy="822960"/>
          </a:xfrm>
          <a:prstGeom prst="rect">
            <a:avLst/>
          </a:prstGeom>
          <a:noFill/>
        </p:spPr>
        <p:txBody>
          <a:bodyPr wrap="square" lIns="0" rIns="0" tIns="0" bIns="0" anchor="t">
            <a:noAutofit/>
          </a:bodyPr>
          <a:lstStyle/>
          <a:p>
            <a:pPr algn="l"/>
            <a:r>
              <a:rPr sz="1150" b="0" i="0">
                <a:solidFill>
                  <a:srgbClr val="0B1F1A"/>
                </a:solidFill>
                <a:latin typeface="Geist"/>
              </a:rPr>
              <a:t>AI leads bring $68 each against $203 from Google organic; their average sale is $315 against $810. Write clear answer pages for your higher-value services so assistants cite those too.</a:t>
            </a:r>
          </a:p>
        </p:txBody>
      </p:sp>
      <p:sp>
        <p:nvSpPr>
          <p:cNvPr id="18" name="TextBox 17"/>
          <p:cNvSpPr txBox="1"/>
          <p:nvPr/>
        </p:nvSpPr>
        <p:spPr>
          <a:xfrm>
            <a:off x="6425032" y="3340608"/>
            <a:ext cx="913892" cy="219456"/>
          </a:xfrm>
          <a:prstGeom prst="rect">
            <a:avLst/>
          </a:prstGeom>
          <a:noFill/>
        </p:spPr>
        <p:txBody>
          <a:bodyPr wrap="square" lIns="0" rIns="0" tIns="0" bIns="0" anchor="ctr">
            <a:noAutofit/>
          </a:bodyPr>
          <a:lstStyle/>
          <a:p>
            <a:pPr algn="l"/>
            <a:r>
              <a:rPr sz="900" b="1" i="0">
                <a:solidFill>
                  <a:srgbClr val="C4353A"/>
                </a:solidFill>
                <a:latin typeface="Geist"/>
              </a:rPr>
              <a:t>High impact</a:t>
            </a:r>
          </a:p>
        </p:txBody>
      </p:sp>
      <p:sp>
        <p:nvSpPr>
          <p:cNvPr id="19" name="TextBox 18"/>
          <p:cNvSpPr txBox="1"/>
          <p:nvPr/>
        </p:nvSpPr>
        <p:spPr>
          <a:xfrm>
            <a:off x="7430364" y="3340608"/>
            <a:ext cx="1042162" cy="219456"/>
          </a:xfrm>
          <a:prstGeom prst="rect">
            <a:avLst/>
          </a:prstGeom>
          <a:noFill/>
        </p:spPr>
        <p:txBody>
          <a:bodyPr wrap="square" lIns="0" rIns="0" tIns="0" bIns="0" anchor="ctr">
            <a:noAutofit/>
          </a:bodyPr>
          <a:lstStyle/>
          <a:p>
            <a:pPr algn="l"/>
            <a:r>
              <a:rPr sz="900" b="1" i="0">
                <a:solidFill>
                  <a:srgbClr val="5A6B64"/>
                </a:solidFill>
                <a:latin typeface="Geist"/>
              </a:rPr>
              <a:t>Medium effort</a:t>
            </a:r>
          </a:p>
        </p:txBody>
      </p:sp>
      <p:sp>
        <p:nvSpPr>
          <p:cNvPr id="20" name="Rectangle 19"/>
          <p:cNvSpPr/>
          <p:nvPr/>
        </p:nvSpPr>
        <p:spPr>
          <a:xfrm>
            <a:off x="566928" y="3852672"/>
            <a:ext cx="5437480" cy="219456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572414" y="3858158"/>
            <a:ext cx="5426507" cy="91440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22" name="Connector 21"/>
          <p:cNvCxnSpPr/>
          <p:nvPr/>
        </p:nvCxnSpPr>
        <p:spPr>
          <a:xfrm>
            <a:off x="566928" y="4767072"/>
            <a:ext cx="5437480"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804672" y="4035552"/>
            <a:ext cx="4961992" cy="201168"/>
          </a:xfrm>
          <a:prstGeom prst="rect">
            <a:avLst/>
          </a:prstGeom>
          <a:noFill/>
        </p:spPr>
        <p:txBody>
          <a:bodyPr wrap="square" lIns="0" rIns="0" tIns="0" bIns="0" anchor="t">
            <a:noAutofit/>
          </a:bodyPr>
          <a:lstStyle/>
          <a:p>
            <a:pPr algn="l"/>
            <a:r>
              <a:rPr sz="850" b="0" i="0" spc="160">
                <a:solidFill>
                  <a:srgbClr val="0E7C66"/>
                </a:solidFill>
                <a:latin typeface="Geist Mono"/>
              </a:rPr>
              <a:t>THIS QUARTER</a:t>
            </a:r>
          </a:p>
        </p:txBody>
      </p:sp>
      <p:sp>
        <p:nvSpPr>
          <p:cNvPr id="24" name="TextBox 23"/>
          <p:cNvSpPr txBox="1"/>
          <p:nvPr/>
        </p:nvSpPr>
        <p:spPr>
          <a:xfrm>
            <a:off x="804672" y="4264152"/>
            <a:ext cx="4961992" cy="457200"/>
          </a:xfrm>
          <a:prstGeom prst="rect">
            <a:avLst/>
          </a:prstGeom>
          <a:noFill/>
        </p:spPr>
        <p:txBody>
          <a:bodyPr wrap="square" lIns="0" rIns="0" tIns="0" bIns="0" anchor="t">
            <a:noAutofit/>
          </a:bodyPr>
          <a:lstStyle/>
          <a:p>
            <a:pPr algn="l"/>
            <a:r>
              <a:rPr sz="1700" b="0" i="0">
                <a:solidFill>
                  <a:srgbClr val="0B1F1A"/>
                </a:solidFill>
                <a:latin typeface="Instrument Serif"/>
              </a:rPr>
              <a:t>Publish a </a:t>
            </a:r>
            <a:r>
              <a:rPr sz="1700" b="0" i="1">
                <a:solidFill>
                  <a:srgbClr val="0E7C66"/>
                </a:solidFill>
                <a:latin typeface="Instrument Serif"/>
              </a:rPr>
              <a:t>pricing and FAQ</a:t>
            </a:r>
            <a:r>
              <a:rPr sz="1700" b="0" i="0">
                <a:solidFill>
                  <a:srgbClr val="0B1F1A"/>
                </a:solidFill>
                <a:latin typeface="Instrument Serif"/>
              </a:rPr>
              <a:t> page</a:t>
            </a:r>
          </a:p>
        </p:txBody>
      </p:sp>
      <p:sp>
        <p:nvSpPr>
          <p:cNvPr id="25" name="TextBox 24"/>
          <p:cNvSpPr txBox="1"/>
          <p:nvPr/>
        </p:nvSpPr>
        <p:spPr>
          <a:xfrm>
            <a:off x="804672" y="4913376"/>
            <a:ext cx="4961992" cy="822960"/>
          </a:xfrm>
          <a:prstGeom prst="rect">
            <a:avLst/>
          </a:prstGeom>
          <a:noFill/>
        </p:spPr>
        <p:txBody>
          <a:bodyPr wrap="square" lIns="0" rIns="0" tIns="0" bIns="0" anchor="t">
            <a:noAutofit/>
          </a:bodyPr>
          <a:lstStyle/>
          <a:p>
            <a:pPr algn="l"/>
            <a:r>
              <a:rPr sz="1150" b="0" i="0">
                <a:solidFill>
                  <a:srgbClr val="0B1F1A"/>
                </a:solidFill>
                <a:latin typeface="Geist"/>
              </a:rPr>
              <a:t>Not one of the 11 pages that brought leads is a pricing or FAQ page. Assistants answer cost and how-to questions; a page with real numbers gives them something to cite.</a:t>
            </a:r>
          </a:p>
        </p:txBody>
      </p:sp>
      <p:sp>
        <p:nvSpPr>
          <p:cNvPr id="26" name="TextBox 25"/>
          <p:cNvSpPr txBox="1"/>
          <p:nvPr/>
        </p:nvSpPr>
        <p:spPr>
          <a:xfrm>
            <a:off x="804672" y="5718048"/>
            <a:ext cx="913892" cy="219456"/>
          </a:xfrm>
          <a:prstGeom prst="rect">
            <a:avLst/>
          </a:prstGeom>
          <a:noFill/>
        </p:spPr>
        <p:txBody>
          <a:bodyPr wrap="square" lIns="0" rIns="0" tIns="0" bIns="0" anchor="ctr">
            <a:noAutofit/>
          </a:bodyPr>
          <a:lstStyle/>
          <a:p>
            <a:pPr algn="l"/>
            <a:r>
              <a:rPr sz="900" b="1" i="0">
                <a:solidFill>
                  <a:srgbClr val="C4353A"/>
                </a:solidFill>
                <a:latin typeface="Geist"/>
              </a:rPr>
              <a:t>High impact</a:t>
            </a:r>
          </a:p>
        </p:txBody>
      </p:sp>
      <p:sp>
        <p:nvSpPr>
          <p:cNvPr id="27" name="TextBox 26"/>
          <p:cNvSpPr txBox="1"/>
          <p:nvPr/>
        </p:nvSpPr>
        <p:spPr>
          <a:xfrm>
            <a:off x="1810004" y="5718048"/>
            <a:ext cx="1042162" cy="219456"/>
          </a:xfrm>
          <a:prstGeom prst="rect">
            <a:avLst/>
          </a:prstGeom>
          <a:noFill/>
        </p:spPr>
        <p:txBody>
          <a:bodyPr wrap="square" lIns="0" rIns="0" tIns="0" bIns="0" anchor="ctr">
            <a:noAutofit/>
          </a:bodyPr>
          <a:lstStyle/>
          <a:p>
            <a:pPr algn="l"/>
            <a:r>
              <a:rPr sz="900" b="1" i="0">
                <a:solidFill>
                  <a:srgbClr val="5A6B64"/>
                </a:solidFill>
                <a:latin typeface="Geist"/>
              </a:rPr>
              <a:t>Medium effort</a:t>
            </a:r>
          </a:p>
        </p:txBody>
      </p:sp>
      <p:sp>
        <p:nvSpPr>
          <p:cNvPr id="28" name="Rectangle 27"/>
          <p:cNvSpPr/>
          <p:nvPr/>
        </p:nvSpPr>
        <p:spPr>
          <a:xfrm>
            <a:off x="6187288" y="3852672"/>
            <a:ext cx="5437480" cy="219456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ectangle 28"/>
          <p:cNvSpPr/>
          <p:nvPr/>
        </p:nvSpPr>
        <p:spPr>
          <a:xfrm>
            <a:off x="6192774" y="3858158"/>
            <a:ext cx="5426507" cy="91440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30" name="Connector 29"/>
          <p:cNvCxnSpPr/>
          <p:nvPr/>
        </p:nvCxnSpPr>
        <p:spPr>
          <a:xfrm>
            <a:off x="6187288" y="4767072"/>
            <a:ext cx="543747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425032" y="4035552"/>
            <a:ext cx="4961992" cy="201168"/>
          </a:xfrm>
          <a:prstGeom prst="rect">
            <a:avLst/>
          </a:prstGeom>
          <a:noFill/>
        </p:spPr>
        <p:txBody>
          <a:bodyPr wrap="square" lIns="0" rIns="0" tIns="0" bIns="0" anchor="t">
            <a:noAutofit/>
          </a:bodyPr>
          <a:lstStyle/>
          <a:p>
            <a:pPr algn="l"/>
            <a:r>
              <a:rPr sz="850" b="0" i="0" spc="160">
                <a:solidFill>
                  <a:srgbClr val="0E7C66"/>
                </a:solidFill>
                <a:latin typeface="Geist Mono"/>
              </a:rPr>
              <a:t>MONTHLY</a:t>
            </a:r>
          </a:p>
        </p:txBody>
      </p:sp>
      <p:sp>
        <p:nvSpPr>
          <p:cNvPr id="32" name="TextBox 31"/>
          <p:cNvSpPr txBox="1"/>
          <p:nvPr/>
        </p:nvSpPr>
        <p:spPr>
          <a:xfrm>
            <a:off x="6425032" y="4264152"/>
            <a:ext cx="4961992" cy="457200"/>
          </a:xfrm>
          <a:prstGeom prst="rect">
            <a:avLst/>
          </a:prstGeom>
          <a:noFill/>
        </p:spPr>
        <p:txBody>
          <a:bodyPr wrap="square" lIns="0" rIns="0" tIns="0" bIns="0" anchor="t">
            <a:noAutofit/>
          </a:bodyPr>
          <a:lstStyle/>
          <a:p>
            <a:pPr algn="l"/>
            <a:r>
              <a:rPr sz="1700" b="0" i="0">
                <a:solidFill>
                  <a:srgbClr val="0B1F1A"/>
                </a:solidFill>
                <a:latin typeface="Instrument Serif"/>
              </a:rPr>
              <a:t>Check what </a:t>
            </a:r>
            <a:r>
              <a:rPr sz="1700" b="0" i="1">
                <a:solidFill>
                  <a:srgbClr val="0E7C66"/>
                </a:solidFill>
                <a:latin typeface="Instrument Serif"/>
              </a:rPr>
              <a:t>ChatGPT</a:t>
            </a:r>
            <a:r>
              <a:rPr sz="1700" b="0" i="0">
                <a:solidFill>
                  <a:srgbClr val="0B1F1A"/>
                </a:solidFill>
                <a:latin typeface="Instrument Serif"/>
              </a:rPr>
              <a:t> says about you</a:t>
            </a:r>
          </a:p>
        </p:txBody>
      </p:sp>
      <p:sp>
        <p:nvSpPr>
          <p:cNvPr id="33" name="TextBox 32"/>
          <p:cNvSpPr txBox="1"/>
          <p:nvPr/>
        </p:nvSpPr>
        <p:spPr>
          <a:xfrm>
            <a:off x="6425032" y="4913376"/>
            <a:ext cx="4961992" cy="822960"/>
          </a:xfrm>
          <a:prstGeom prst="rect">
            <a:avLst/>
          </a:prstGeom>
          <a:noFill/>
        </p:spPr>
        <p:txBody>
          <a:bodyPr wrap="square" lIns="0" rIns="0" tIns="0" bIns="0" anchor="t">
            <a:noAutofit/>
          </a:bodyPr>
          <a:lstStyle/>
          <a:p>
            <a:pPr algn="l"/>
            <a:r>
              <a:rPr sz="1150" b="0" i="0">
                <a:solidFill>
                  <a:srgbClr val="0B1F1A"/>
                </a:solidFill>
                <a:latin typeface="Geist"/>
              </a:rPr>
              <a:t>ChatGPT sent 33 of 60 AI leads. Ask it, and the next two assistants, your customers' top three questions each month and note whether you are named and which page is cited.</a:t>
            </a:r>
          </a:p>
        </p:txBody>
      </p:sp>
      <p:sp>
        <p:nvSpPr>
          <p:cNvPr id="34" name="TextBox 33"/>
          <p:cNvSpPr txBox="1"/>
          <p:nvPr/>
        </p:nvSpPr>
        <p:spPr>
          <a:xfrm>
            <a:off x="6425032" y="5718048"/>
            <a:ext cx="1100582" cy="219456"/>
          </a:xfrm>
          <a:prstGeom prst="rect">
            <a:avLst/>
          </a:prstGeom>
          <a:noFill/>
        </p:spPr>
        <p:txBody>
          <a:bodyPr wrap="square" lIns="0" rIns="0" tIns="0" bIns="0" anchor="ctr">
            <a:noAutofit/>
          </a:bodyPr>
          <a:lstStyle/>
          <a:p>
            <a:pPr algn="l"/>
            <a:r>
              <a:rPr sz="900" b="1" i="0">
                <a:solidFill>
                  <a:srgbClr val="B26A00"/>
                </a:solidFill>
                <a:latin typeface="Geist"/>
              </a:rPr>
              <a:t>Medium impact</a:t>
            </a:r>
          </a:p>
        </p:txBody>
      </p:sp>
      <p:sp>
        <p:nvSpPr>
          <p:cNvPr id="35" name="TextBox 34"/>
          <p:cNvSpPr txBox="1"/>
          <p:nvPr/>
        </p:nvSpPr>
        <p:spPr>
          <a:xfrm>
            <a:off x="7617054" y="5718048"/>
            <a:ext cx="833882" cy="219456"/>
          </a:xfrm>
          <a:prstGeom prst="rect">
            <a:avLst/>
          </a:prstGeom>
          <a:noFill/>
        </p:spPr>
        <p:txBody>
          <a:bodyPr wrap="square" lIns="0" rIns="0" tIns="0" bIns="0" anchor="ctr">
            <a:noAutofit/>
          </a:bodyPr>
          <a:lstStyle/>
          <a:p>
            <a:pPr algn="l"/>
            <a:r>
              <a:rPr sz="900" b="1" i="0">
                <a:solidFill>
                  <a:srgbClr val="5A6B64"/>
                </a:solidFill>
                <a:latin typeface="Geist"/>
              </a:rPr>
              <a:t>Low effort</a:t>
            </a:r>
          </a:p>
        </p:txBody>
      </p:sp>
      <p:sp>
        <p:nvSpPr>
          <p:cNvPr id="36" name="TextBox 35"/>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Leads from AI assistants, Northwind Dental</a:t>
            </a:r>
          </a:p>
        </p:txBody>
      </p:sp>
      <p:sp>
        <p:nvSpPr>
          <p:cNvPr id="37" name="TextBox 36"/>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7 / 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914400"/>
            <a:ext cx="9144000" cy="228600"/>
          </a:xfrm>
          <a:prstGeom prst="rect">
            <a:avLst/>
          </a:prstGeom>
          <a:noFill/>
        </p:spPr>
        <p:txBody>
          <a:bodyPr wrap="square" lIns="0" rIns="0" tIns="0" bIns="0" anchor="t">
            <a:noAutofit/>
          </a:bodyPr>
          <a:lstStyle/>
          <a:p>
            <a:pPr algn="l"/>
            <a:r>
              <a:rPr sz="950" b="0" i="0" spc="180">
                <a:solidFill>
                  <a:srgbClr val="0E7C66"/>
                </a:solidFill>
                <a:latin typeface="Geist Mono"/>
              </a:rPr>
              <a:t>AI REFERRALS IN ONE LINE</a:t>
            </a:r>
          </a:p>
        </p:txBody>
      </p:sp>
      <p:sp>
        <p:nvSpPr>
          <p:cNvPr id="3" name="TextBox 2"/>
          <p:cNvSpPr txBox="1"/>
          <p:nvPr/>
        </p:nvSpPr>
        <p:spPr>
          <a:xfrm>
            <a:off x="566928" y="1207008"/>
            <a:ext cx="11057839" cy="1227328"/>
          </a:xfrm>
          <a:prstGeom prst="rect">
            <a:avLst/>
          </a:prstGeom>
          <a:noFill/>
        </p:spPr>
        <p:txBody>
          <a:bodyPr wrap="square" lIns="0" rIns="0" tIns="0" bIns="0" anchor="t">
            <a:noAutofit/>
          </a:bodyPr>
          <a:lstStyle/>
          <a:p>
            <a:pPr algn="ctr">
              <a:lnSpc>
                <a:spcPct val="102000"/>
              </a:lnSpc>
            </a:pPr>
            <a:r>
              <a:rPr sz="4000" b="0" i="0">
                <a:solidFill>
                  <a:srgbClr val="0B1F1A"/>
                </a:solidFill>
                <a:latin typeface="Instrument Serif"/>
              </a:rPr>
              <a:t>Next: put clear answers on </a:t>
            </a:r>
            <a:r>
              <a:rPr sz="4000" b="0" i="1">
                <a:solidFill>
                  <a:srgbClr val="0E7C66"/>
                </a:solidFill>
                <a:latin typeface="Instrument Serif"/>
              </a:rPr>
              <a:t>your home page</a:t>
            </a:r>
            <a:r>
              <a:rPr sz="4000" b="0" i="0">
                <a:solidFill>
                  <a:srgbClr val="0B1F1A"/>
                </a:solidFill>
                <a:latin typeface="Instrument Serif"/>
              </a:rPr>
              <a:t>. It took 17 of your AI leads.</a:t>
            </a:r>
          </a:p>
        </p:txBody>
      </p:sp>
      <p:cxnSp>
        <p:nvCxnSpPr>
          <p:cNvPr id="4" name="Connector 3"/>
          <p:cNvCxnSpPr/>
          <p:nvPr/>
        </p:nvCxnSpPr>
        <p:spPr>
          <a:xfrm>
            <a:off x="566928" y="4700016"/>
            <a:ext cx="1105783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66928" y="4773168"/>
            <a:ext cx="5486400" cy="219456"/>
          </a:xfrm>
          <a:prstGeom prst="rect">
            <a:avLst/>
          </a:prstGeom>
          <a:noFill/>
        </p:spPr>
        <p:txBody>
          <a:bodyPr wrap="square" lIns="0" rIns="0" tIns="0" bIns="0" anchor="t">
            <a:noAutofit/>
          </a:bodyPr>
          <a:lstStyle/>
          <a:p>
            <a:pPr algn="l"/>
            <a:r>
              <a:rPr sz="1000" b="1" i="0">
                <a:solidFill>
                  <a:srgbClr val="5A6B64"/>
                </a:solidFill>
                <a:latin typeface="Geist"/>
              </a:rPr>
              <a:t>How we built this report</a:t>
            </a:r>
          </a:p>
        </p:txBody>
      </p:sp>
      <p:sp>
        <p:nvSpPr>
          <p:cNvPr id="6" name="TextBox 5"/>
          <p:cNvSpPr txBox="1"/>
          <p:nvPr/>
        </p:nvSpPr>
        <p:spPr>
          <a:xfrm>
            <a:off x="566928" y="5020056"/>
            <a:ext cx="11057839" cy="1261872"/>
          </a:xfrm>
          <a:prstGeom prst="rect">
            <a:avLst/>
          </a:prstGeom>
          <a:noFill/>
        </p:spPr>
        <p:txBody>
          <a:bodyPr wrap="square" lIns="0" rIns="0" tIns="0" bIns="0" anchor="t">
            <a:noAutofit/>
          </a:bodyPr>
          <a:lstStyle/>
          <a:p>
            <a:pPr algn="l">
              <a:lnSpc>
                <a:spcPct val="100000"/>
              </a:lnSpc>
            </a:pPr>
            <a:r>
              <a:rPr sz="950" b="0" i="0">
                <a:solidFill>
                  <a:srgbClr val="5A6B64"/>
                </a:solidFill>
                <a:latin typeface="Geist"/>
              </a:rPr>
              <a:t>AI leads: the converting visit came from an AI assistant (ChatGPT, Claude, Copilot, Gemini, Perplexity), read from UTM Grabber Premium's organic source and referrer domain fields and from utm_source tags such as chatgpt.com.</a:t>
            </a:r>
          </a:p>
          <a:p>
            <a:pPr algn="l">
              <a:lnSpc>
                <a:spcPct val="100000"/>
              </a:lnSpc>
              <a:spcBef>
                <a:spcPts val="522"/>
              </a:spcBef>
            </a:pPr>
            <a:r>
              <a:rPr sz="950" b="0" i="0">
                <a:solidFill>
                  <a:srgbClr val="5A6B64"/>
                </a:solidFill>
                <a:latin typeface="Geist"/>
              </a:rPr>
              <a:t>Found through: organic source (60).</a:t>
            </a:r>
          </a:p>
          <a:p>
            <a:pPr algn="l">
              <a:lnSpc>
                <a:spcPct val="100000"/>
              </a:lnSpc>
              <a:spcBef>
                <a:spcPts val="522"/>
              </a:spcBef>
            </a:pPr>
            <a:r>
              <a:rPr sz="950" b="0" i="0">
                <a:solidFill>
                  <a:srgbClr val="5A6B64"/>
                </a:solidFill>
                <a:latin typeface="Geist"/>
              </a:rPr>
              <a:t>Share of organic: AI leads divided by the 210 leads whose last touch was unpaid search or an AI assistant.</a:t>
            </a:r>
          </a:p>
          <a:p>
            <a:pPr algn="l">
              <a:lnSpc>
                <a:spcPct val="100000"/>
              </a:lnSpc>
              <a:spcBef>
                <a:spcPts val="522"/>
              </a:spcBef>
            </a:pPr>
            <a:r>
              <a:rPr sz="950" b="0" i="0">
                <a:solidFill>
                  <a:srgbClr val="5A6B64"/>
                </a:solidFill>
                <a:latin typeface="Geist"/>
              </a:rPr>
              <a:t>AI-started journeys: the first visit (UTM Grabber Premium's first-touch fields) came from an AI assistant and the lead converted later through another channel.</a:t>
            </a:r>
          </a:p>
          <a:p>
            <a:pPr algn="l">
              <a:lnSpc>
                <a:spcPct val="100000"/>
              </a:lnSpc>
              <a:spcBef>
                <a:spcPts val="522"/>
              </a:spcBef>
            </a:pPr>
            <a:r>
              <a:rPr sz="950" b="0" i="0">
                <a:solidFill>
                  <a:srgbClr val="5A6B64"/>
                </a:solidFill>
                <a:latin typeface="Geist"/>
              </a:rPr>
              <a:t>Customers and revenue come from 93 CRM deals matched to these leads by email (each person counted once); open deals don't count yet.</a:t>
            </a:r>
          </a:p>
          <a:p>
            <a:pPr algn="l">
              <a:lnSpc>
                <a:spcPct val="100000"/>
              </a:lnSpc>
              <a:spcBef>
                <a:spcPts val="522"/>
              </a:spcBef>
            </a:pPr>
            <a:r>
              <a:rPr sz="950" b="0" i="0">
                <a:solidFill>
                  <a:srgbClr val="5A6B64"/>
                </a:solidFill>
                <a:latin typeface="Geist"/>
              </a:rPr>
              <a:t>Some assistant apps pass no referrer, so their visits look direct. Treat these counts as a floor.</a:t>
            </a:r>
          </a:p>
        </p:txBody>
      </p:sp>
      <p:sp>
        <p:nvSpPr>
          <p:cNvPr id="7" name="TextBox 6"/>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Leads from AI assistants, Northwind Dental</a:t>
            </a:r>
          </a:p>
        </p:txBody>
      </p:sp>
      <p:sp>
        <p:nvSpPr>
          <p:cNvPr id="8" name="TextBox 7"/>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8 /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