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embeddedFontLst>
    <p:embeddedFont>
      <p:font typeface="Rubik" charset="0"/>
      <p:regular r:id="rId14"/>
      <p:bold r:id="rId15"/>
    </p:embeddedFont>
    <p:embeddedFont>
      <p:font typeface="Work Sans" charset="0"/>
      <p:regular r:id="rId16"/>
      <p:bold r:id="rId17"/>
    </p:embeddedFont>
    <p:embeddedFont>
      <p:font typeface="IBM Plex Mono" charset="0"/>
      <p:regular r:id="rId1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font" Target="fonts/font1.fntdata"/><Relationship Id="rId15" Type="http://schemas.openxmlformats.org/officeDocument/2006/relationships/font" Target="fonts/font2.fntdata"/><Relationship Id="rId16" Type="http://schemas.openxmlformats.org/officeDocument/2006/relationships/font" Target="fonts/font3.fntdata"/><Relationship Id="rId17" Type="http://schemas.openxmlformats.org/officeDocument/2006/relationships/font" Target="fonts/font4.fntdata"/><Relationship Id="rId18" Type="http://schemas.openxmlformats.org/officeDocument/2006/relationships/font" Target="fonts/font5.fntdata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9184" y="329184"/>
            <a:ext cx="11533327" cy="6199632"/>
          </a:xfrm>
          <a:prstGeom prst="roundRect">
            <a:avLst>
              <a:gd name="adj" fmla="val 5014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96112" y="713232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Rubik"/>
              </a:rPr>
              <a:t>Northwind Dental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6112" y="1261872"/>
            <a:ext cx="1462024" cy="310896"/>
          </a:xfrm>
          <a:prstGeom prst="roundRect">
            <a:avLst>
              <a:gd name="adj" fmla="val 50000"/>
            </a:avLst>
          </a:prstGeom>
          <a:solidFill>
            <a:srgbClr val="4690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96112" y="1261872"/>
            <a:ext cx="1462024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Work Sans"/>
              </a:rPr>
              <a:t>Agency portfolio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467864" y="1261872"/>
            <a:ext cx="1469644" cy="310896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7DAF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2467864" y="1261872"/>
            <a:ext cx="1469644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Work Sans"/>
              </a:rPr>
              <a:t>September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1837944"/>
            <a:ext cx="8595360" cy="16591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8000"/>
              </a:lnSpc>
            </a:pPr>
            <a:r>
              <a:rPr sz="5000" b="0" i="0">
                <a:solidFill>
                  <a:srgbClr val="FFFFFF"/>
                </a:solidFill>
                <a:latin typeface="Rubik"/>
              </a:rPr>
              <a:t>The portfolio grew 12% to </a:t>
            </a:r>
            <a:r>
              <a:rPr sz="5000" b="1" i="0">
                <a:solidFill>
                  <a:srgbClr val="FFFFFF"/>
                </a:solidFill>
                <a:latin typeface="Rubik"/>
              </a:rPr>
              <a:t>1,292 leads</a:t>
            </a:r>
            <a:r>
              <a:rPr sz="5000" b="0" i="0">
                <a:solidFill>
                  <a:srgbClr val="FFFFFF"/>
                </a:solidFill>
                <a:latin typeface="Rubik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6112" y="3606800"/>
            <a:ext cx="7863840" cy="9144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500" b="0" i="0">
                <a:solidFill>
                  <a:srgbClr val="CFE1DB"/>
                </a:solidFill>
                <a:latin typeface="Work Sans"/>
              </a:rPr>
              <a:t>1 client grew and 1 slipped against August. Fernhill Fitness Studio is the biggest client with 44% of portfolio leads. Saltmarsh Family Law slipped the most: 108 leads, down from 150.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6112" y="5477256"/>
            <a:ext cx="23774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CFE1DB"/>
                </a:solidFill>
                <a:latin typeface="Work Sans"/>
              </a:rPr>
              <a:t>Prepared by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6112" y="5678424"/>
            <a:ext cx="237744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Work Sans"/>
              </a:rPr>
              <a:t>Brightline Agency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182112" y="5522976"/>
            <a:ext cx="330123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Oval 12"/>
          <p:cNvSpPr/>
          <p:nvPr/>
        </p:nvSpPr>
        <p:spPr>
          <a:xfrm>
            <a:off x="3296412" y="5628132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456432" y="5522976"/>
            <a:ext cx="302691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UTM Grabber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25442" y="5522976"/>
            <a:ext cx="330123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1,292 leads across 4 clients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574790" y="5522976"/>
            <a:ext cx="259892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Oval 16"/>
          <p:cNvSpPr/>
          <p:nvPr/>
        </p:nvSpPr>
        <p:spPr>
          <a:xfrm>
            <a:off x="6689090" y="5628132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49110" y="5522976"/>
            <a:ext cx="23246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Sample data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69860" y="5522976"/>
            <a:ext cx="25989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At a glance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The numbers that matter.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2641016" cy="237744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68096" y="165811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Portfolio leads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1969008"/>
            <a:ext cx="2238680" cy="584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000" b="1" i="0">
                <a:solidFill>
                  <a:srgbClr val="141821"/>
                </a:solidFill>
                <a:latin typeface="Rubik"/>
              </a:rPr>
              <a:t>1,292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68096" y="2574544"/>
            <a:ext cx="1699768" cy="274320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877824" y="2574544"/>
            <a:ext cx="155346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0B7A3B"/>
                </a:solidFill>
                <a:latin typeface="Work Sans"/>
              </a:rPr>
              <a:t>↑ Up 12% from August</a:t>
            </a:r>
          </a:p>
        </p:txBody>
      </p:sp>
      <p:sp>
        <p:nvSpPr>
          <p:cNvPr id="9" name="Freeform 8"/>
          <p:cNvSpPr/>
          <p:nvPr/>
        </p:nvSpPr>
        <p:spPr>
          <a:xfrm>
            <a:off x="768096" y="3148554"/>
            <a:ext cx="2238634" cy="502920"/>
          </a:xfrm>
          <a:custGeom>
            <a:avLst/>
            <a:gdLst/>
            <a:ahLst/>
            <a:cxnLst/>
            <a:rect l="l" t="t" r="r" b="b"/>
            <a:pathLst>
              <a:path w="24482" h="5500">
                <a:moveTo>
                  <a:pt x="0" y="1222"/>
                </a:moveTo>
                <a:lnTo>
                  <a:pt x="844" y="1833"/>
                </a:lnTo>
                <a:lnTo>
                  <a:pt x="1688" y="4074"/>
                </a:lnTo>
                <a:lnTo>
                  <a:pt x="2532" y="3463"/>
                </a:lnTo>
                <a:lnTo>
                  <a:pt x="3376" y="4074"/>
                </a:lnTo>
                <a:lnTo>
                  <a:pt x="4221" y="5500"/>
                </a:lnTo>
                <a:lnTo>
                  <a:pt x="5065" y="3870"/>
                </a:lnTo>
                <a:lnTo>
                  <a:pt x="5909" y="1833"/>
                </a:lnTo>
                <a:lnTo>
                  <a:pt x="6753" y="2037"/>
                </a:lnTo>
                <a:lnTo>
                  <a:pt x="7598" y="713"/>
                </a:lnTo>
                <a:lnTo>
                  <a:pt x="8442" y="2241"/>
                </a:lnTo>
                <a:lnTo>
                  <a:pt x="9286" y="4889"/>
                </a:lnTo>
                <a:lnTo>
                  <a:pt x="10130" y="5092"/>
                </a:lnTo>
                <a:lnTo>
                  <a:pt x="10974" y="3666"/>
                </a:lnTo>
                <a:lnTo>
                  <a:pt x="11819" y="509"/>
                </a:lnTo>
                <a:lnTo>
                  <a:pt x="12663" y="0"/>
                </a:lnTo>
                <a:lnTo>
                  <a:pt x="13507" y="611"/>
                </a:lnTo>
                <a:lnTo>
                  <a:pt x="14351" y="2546"/>
                </a:lnTo>
                <a:lnTo>
                  <a:pt x="15196" y="3666"/>
                </a:lnTo>
                <a:lnTo>
                  <a:pt x="16040" y="4685"/>
                </a:lnTo>
                <a:lnTo>
                  <a:pt x="16884" y="2444"/>
                </a:lnTo>
                <a:lnTo>
                  <a:pt x="17728" y="1629"/>
                </a:lnTo>
                <a:lnTo>
                  <a:pt x="18572" y="1120"/>
                </a:lnTo>
                <a:lnTo>
                  <a:pt x="19417" y="2444"/>
                </a:lnTo>
                <a:lnTo>
                  <a:pt x="20261" y="2750"/>
                </a:lnTo>
                <a:lnTo>
                  <a:pt x="21105" y="4074"/>
                </a:lnTo>
                <a:lnTo>
                  <a:pt x="21949" y="5092"/>
                </a:lnTo>
                <a:lnTo>
                  <a:pt x="22794" y="1222"/>
                </a:lnTo>
                <a:lnTo>
                  <a:pt x="23638" y="1935"/>
                </a:lnTo>
                <a:lnTo>
                  <a:pt x="24482" y="3055"/>
                </a:lnTo>
                <a:lnTo>
                  <a:pt x="24482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007D66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768096" y="3148554"/>
            <a:ext cx="2238634" cy="502920"/>
          </a:xfrm>
          <a:custGeom>
            <a:avLst/>
            <a:gdLst/>
            <a:ahLst/>
            <a:cxnLst/>
            <a:rect l="l" t="t" r="r" b="b"/>
            <a:pathLst>
              <a:path w="24482" h="5500">
                <a:moveTo>
                  <a:pt x="0" y="1222"/>
                </a:moveTo>
                <a:lnTo>
                  <a:pt x="844" y="1833"/>
                </a:lnTo>
                <a:lnTo>
                  <a:pt x="1688" y="4074"/>
                </a:lnTo>
                <a:lnTo>
                  <a:pt x="2532" y="3463"/>
                </a:lnTo>
                <a:lnTo>
                  <a:pt x="3376" y="4074"/>
                </a:lnTo>
                <a:lnTo>
                  <a:pt x="4221" y="5500"/>
                </a:lnTo>
                <a:lnTo>
                  <a:pt x="5065" y="3870"/>
                </a:lnTo>
                <a:lnTo>
                  <a:pt x="5909" y="1833"/>
                </a:lnTo>
                <a:lnTo>
                  <a:pt x="6753" y="2037"/>
                </a:lnTo>
                <a:lnTo>
                  <a:pt x="7598" y="713"/>
                </a:lnTo>
                <a:lnTo>
                  <a:pt x="8442" y="2241"/>
                </a:lnTo>
                <a:lnTo>
                  <a:pt x="9286" y="4889"/>
                </a:lnTo>
                <a:lnTo>
                  <a:pt x="10130" y="5092"/>
                </a:lnTo>
                <a:lnTo>
                  <a:pt x="10974" y="3666"/>
                </a:lnTo>
                <a:lnTo>
                  <a:pt x="11819" y="509"/>
                </a:lnTo>
                <a:lnTo>
                  <a:pt x="12663" y="0"/>
                </a:lnTo>
                <a:lnTo>
                  <a:pt x="13507" y="611"/>
                </a:lnTo>
                <a:lnTo>
                  <a:pt x="14351" y="2546"/>
                </a:lnTo>
                <a:lnTo>
                  <a:pt x="15196" y="3666"/>
                </a:lnTo>
                <a:lnTo>
                  <a:pt x="16040" y="4685"/>
                </a:lnTo>
                <a:lnTo>
                  <a:pt x="16884" y="2444"/>
                </a:lnTo>
                <a:lnTo>
                  <a:pt x="17728" y="1629"/>
                </a:lnTo>
                <a:lnTo>
                  <a:pt x="18572" y="1120"/>
                </a:lnTo>
                <a:lnTo>
                  <a:pt x="19417" y="2444"/>
                </a:lnTo>
                <a:lnTo>
                  <a:pt x="20261" y="2750"/>
                </a:lnTo>
                <a:lnTo>
                  <a:pt x="21105" y="4074"/>
                </a:lnTo>
                <a:lnTo>
                  <a:pt x="21949" y="5092"/>
                </a:lnTo>
                <a:lnTo>
                  <a:pt x="22794" y="1222"/>
                </a:lnTo>
                <a:lnTo>
                  <a:pt x="23638" y="1935"/>
                </a:lnTo>
                <a:lnTo>
                  <a:pt x="24482" y="3055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2965628" y="3386836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3372536" y="1475232"/>
            <a:ext cx="2641016" cy="237744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3573704" y="165811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Clients up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73704" y="1969008"/>
            <a:ext cx="2238680" cy="584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000" b="1" i="0">
                <a:solidFill>
                  <a:srgbClr val="141821"/>
                </a:solidFill>
                <a:latin typeface="Rubik"/>
              </a:rPr>
              <a:t>1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78144" y="1475232"/>
            <a:ext cx="2641016" cy="237744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6379312" y="165811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Clients down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79312" y="1969008"/>
            <a:ext cx="2238680" cy="584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000" b="1" i="0">
                <a:solidFill>
                  <a:srgbClr val="141821"/>
                </a:solidFill>
                <a:latin typeface="Rubik"/>
              </a:rPr>
              <a:t>1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983751" y="1475232"/>
            <a:ext cx="2641016" cy="237744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9184919" y="165811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Avg. tagging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84919" y="1969008"/>
            <a:ext cx="2238680" cy="584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000" b="1" i="0">
                <a:solidFill>
                  <a:srgbClr val="141821"/>
                </a:solidFill>
                <a:latin typeface="Rubik"/>
              </a:rPr>
              <a:t>55%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Agency portfolio, Northwind Dental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2 / 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The book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Every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client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at a glance.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C5464"/>
                </a:solidFill>
                <a:latin typeface="Work Sans"/>
              </a:rPr>
              <a:t>Leads this period, change against August, and how many leads arrived fully tagged.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758696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141821"/>
                </a:solidFill>
                <a:latin typeface="Rubik"/>
              </a:rPr>
              <a:t>Clients by </a:t>
            </a:r>
            <a:r>
              <a:rPr sz="1400" b="1" i="0">
                <a:solidFill>
                  <a:srgbClr val="0E7C66"/>
                </a:solidFill>
                <a:latin typeface="Rubik"/>
              </a:rPr>
              <a:t>leads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2170176"/>
          <a:ext cx="11057837" cy="2377440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462886"/>
                <a:gridCol w="2365863"/>
                <a:gridCol w="2057272"/>
                <a:gridCol w="1028636"/>
                <a:gridCol w="1234363"/>
                <a:gridCol w="2674454"/>
                <a:gridCol w="1234363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Client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Change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Tagged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Top source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Daily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Fernhill Fitness Studio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737B8B"/>
                          </a:solidFill>
                          <a:latin typeface="Work Sans"/>
                        </a:rPr>
                        <a:t>Flat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Google, 45%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Copperleaf Roofing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+66%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Google, 69%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Bluebird Pediatric Therapy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Google, 38%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Saltmarsh Family Law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C0322B"/>
                          </a:solidFill>
                          <a:latin typeface="Work Sans"/>
                        </a:rPr>
                        <a:t>▼ −28%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Google, 67%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487118" y="276453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572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081478" y="2837688"/>
            <a:ext cx="1280032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4081478" y="2837688"/>
            <a:ext cx="1280032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6573026" y="2773680"/>
            <a:ext cx="533400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573026" y="2773680"/>
            <a:ext cx="53340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A6100"/>
                </a:solidFill>
                <a:latin typeface="Work Sans"/>
              </a:rPr>
              <a:t>66%</a:t>
            </a:r>
          </a:p>
        </p:txBody>
      </p:sp>
      <p:sp>
        <p:nvSpPr>
          <p:cNvPr id="12" name="Freeform 11"/>
          <p:cNvSpPr/>
          <p:nvPr/>
        </p:nvSpPr>
        <p:spPr>
          <a:xfrm>
            <a:off x="10481767" y="2764506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700"/>
                </a:moveTo>
                <a:lnTo>
                  <a:pt x="380" y="1100"/>
                </a:lnTo>
                <a:lnTo>
                  <a:pt x="759" y="1800"/>
                </a:lnTo>
                <a:lnTo>
                  <a:pt x="1138" y="1900"/>
                </a:lnTo>
                <a:lnTo>
                  <a:pt x="1518" y="2100"/>
                </a:lnTo>
                <a:lnTo>
                  <a:pt x="1897" y="2600"/>
                </a:lnTo>
                <a:lnTo>
                  <a:pt x="2276" y="2200"/>
                </a:lnTo>
                <a:lnTo>
                  <a:pt x="2656" y="700"/>
                </a:lnTo>
                <a:lnTo>
                  <a:pt x="3035" y="300"/>
                </a:lnTo>
                <a:lnTo>
                  <a:pt x="3414" y="200"/>
                </a:lnTo>
                <a:lnTo>
                  <a:pt x="3793" y="1100"/>
                </a:lnTo>
                <a:lnTo>
                  <a:pt x="4173" y="2500"/>
                </a:lnTo>
                <a:lnTo>
                  <a:pt x="4552" y="2500"/>
                </a:lnTo>
                <a:lnTo>
                  <a:pt x="4931" y="1400"/>
                </a:lnTo>
                <a:lnTo>
                  <a:pt x="5311" y="300"/>
                </a:lnTo>
                <a:lnTo>
                  <a:pt x="5690" y="0"/>
                </a:lnTo>
                <a:lnTo>
                  <a:pt x="6069" y="1200"/>
                </a:lnTo>
                <a:lnTo>
                  <a:pt x="6449" y="1400"/>
                </a:lnTo>
                <a:lnTo>
                  <a:pt x="6828" y="1600"/>
                </a:lnTo>
                <a:lnTo>
                  <a:pt x="7207" y="2200"/>
                </a:lnTo>
                <a:lnTo>
                  <a:pt x="7587" y="900"/>
                </a:lnTo>
                <a:lnTo>
                  <a:pt x="7966" y="1400"/>
                </a:lnTo>
                <a:lnTo>
                  <a:pt x="8345" y="500"/>
                </a:lnTo>
                <a:lnTo>
                  <a:pt x="8724" y="1200"/>
                </a:lnTo>
                <a:lnTo>
                  <a:pt x="9104" y="1500"/>
                </a:lnTo>
                <a:lnTo>
                  <a:pt x="9483" y="2300"/>
                </a:lnTo>
                <a:lnTo>
                  <a:pt x="9862" y="2300"/>
                </a:lnTo>
                <a:lnTo>
                  <a:pt x="10242" y="800"/>
                </a:lnTo>
                <a:lnTo>
                  <a:pt x="10621" y="1200"/>
                </a:lnTo>
                <a:lnTo>
                  <a:pt x="11000" y="1900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1446536" y="2897124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487118" y="324002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398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081478" y="3313176"/>
            <a:ext cx="1280032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4081478" y="3313176"/>
            <a:ext cx="890652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6573026" y="3249168"/>
            <a:ext cx="525780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6573026" y="3249168"/>
            <a:ext cx="52578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A6100"/>
                </a:solidFill>
                <a:latin typeface="Work Sans"/>
              </a:rPr>
              <a:t>75%</a:t>
            </a:r>
          </a:p>
        </p:txBody>
      </p:sp>
      <p:sp>
        <p:nvSpPr>
          <p:cNvPr id="19" name="Freeform 18"/>
          <p:cNvSpPr/>
          <p:nvPr/>
        </p:nvSpPr>
        <p:spPr>
          <a:xfrm>
            <a:off x="10481767" y="3239994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1100"/>
                </a:moveTo>
                <a:lnTo>
                  <a:pt x="380" y="1200"/>
                </a:lnTo>
                <a:lnTo>
                  <a:pt x="759" y="2100"/>
                </a:lnTo>
                <a:lnTo>
                  <a:pt x="1138" y="1800"/>
                </a:lnTo>
                <a:lnTo>
                  <a:pt x="1518" y="2300"/>
                </a:lnTo>
                <a:lnTo>
                  <a:pt x="1897" y="2600"/>
                </a:lnTo>
                <a:lnTo>
                  <a:pt x="2276" y="1600"/>
                </a:lnTo>
                <a:lnTo>
                  <a:pt x="2656" y="1300"/>
                </a:lnTo>
                <a:lnTo>
                  <a:pt x="3035" y="1500"/>
                </a:lnTo>
                <a:lnTo>
                  <a:pt x="3414" y="1000"/>
                </a:lnTo>
                <a:lnTo>
                  <a:pt x="3793" y="1300"/>
                </a:lnTo>
                <a:lnTo>
                  <a:pt x="4173" y="2300"/>
                </a:lnTo>
                <a:lnTo>
                  <a:pt x="4552" y="2300"/>
                </a:lnTo>
                <a:lnTo>
                  <a:pt x="4931" y="1900"/>
                </a:lnTo>
                <a:lnTo>
                  <a:pt x="5311" y="1000"/>
                </a:lnTo>
                <a:lnTo>
                  <a:pt x="5690" y="800"/>
                </a:lnTo>
                <a:lnTo>
                  <a:pt x="6069" y="0"/>
                </a:lnTo>
                <a:lnTo>
                  <a:pt x="6449" y="1500"/>
                </a:lnTo>
                <a:lnTo>
                  <a:pt x="6828" y="1800"/>
                </a:lnTo>
                <a:lnTo>
                  <a:pt x="7207" y="2200"/>
                </a:lnTo>
                <a:lnTo>
                  <a:pt x="7587" y="1500"/>
                </a:lnTo>
                <a:lnTo>
                  <a:pt x="7966" y="700"/>
                </a:lnTo>
                <a:lnTo>
                  <a:pt x="8345" y="1400"/>
                </a:lnTo>
                <a:lnTo>
                  <a:pt x="8724" y="1800"/>
                </a:lnTo>
                <a:lnTo>
                  <a:pt x="9104" y="1600"/>
                </a:lnTo>
                <a:lnTo>
                  <a:pt x="9483" y="1500"/>
                </a:lnTo>
                <a:lnTo>
                  <a:pt x="9862" y="2500"/>
                </a:lnTo>
                <a:lnTo>
                  <a:pt x="10242" y="1400"/>
                </a:lnTo>
                <a:lnTo>
                  <a:pt x="10621" y="1500"/>
                </a:lnTo>
                <a:lnTo>
                  <a:pt x="11000" y="1700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1446536" y="3354324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487118" y="371551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214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081478" y="3788664"/>
            <a:ext cx="1280032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4081478" y="3788664"/>
            <a:ext cx="478893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6573026" y="3724656"/>
            <a:ext cx="510540" cy="219456"/>
          </a:xfrm>
          <a:prstGeom prst="roundRect">
            <a:avLst>
              <a:gd name="adj" fmla="val 50000"/>
            </a:avLst>
          </a:prstGeom>
          <a:solidFill>
            <a:srgbClr val="FD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6573026" y="3724656"/>
            <a:ext cx="51054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C0322B"/>
                </a:solidFill>
                <a:latin typeface="Work Sans"/>
              </a:rPr>
              <a:t>19%</a:t>
            </a:r>
          </a:p>
        </p:txBody>
      </p:sp>
      <p:sp>
        <p:nvSpPr>
          <p:cNvPr id="26" name="Freeform 25"/>
          <p:cNvSpPr/>
          <p:nvPr/>
        </p:nvSpPr>
        <p:spPr>
          <a:xfrm>
            <a:off x="10481767" y="3715482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520"/>
                </a:moveTo>
                <a:lnTo>
                  <a:pt x="380" y="1040"/>
                </a:lnTo>
                <a:lnTo>
                  <a:pt x="759" y="2340"/>
                </a:lnTo>
                <a:lnTo>
                  <a:pt x="1138" y="1040"/>
                </a:lnTo>
                <a:lnTo>
                  <a:pt x="1518" y="1040"/>
                </a:lnTo>
                <a:lnTo>
                  <a:pt x="1897" y="2340"/>
                </a:lnTo>
                <a:lnTo>
                  <a:pt x="2276" y="2340"/>
                </a:lnTo>
                <a:lnTo>
                  <a:pt x="2656" y="1300"/>
                </a:lnTo>
                <a:lnTo>
                  <a:pt x="3035" y="2600"/>
                </a:lnTo>
                <a:lnTo>
                  <a:pt x="3414" y="780"/>
                </a:lnTo>
                <a:lnTo>
                  <a:pt x="3793" y="1820"/>
                </a:lnTo>
                <a:lnTo>
                  <a:pt x="4173" y="2080"/>
                </a:lnTo>
                <a:lnTo>
                  <a:pt x="4552" y="2340"/>
                </a:lnTo>
                <a:lnTo>
                  <a:pt x="4931" y="2600"/>
                </a:lnTo>
                <a:lnTo>
                  <a:pt x="5311" y="780"/>
                </a:lnTo>
                <a:lnTo>
                  <a:pt x="5690" y="780"/>
                </a:lnTo>
                <a:lnTo>
                  <a:pt x="6069" y="1560"/>
                </a:lnTo>
                <a:lnTo>
                  <a:pt x="6449" y="1820"/>
                </a:lnTo>
                <a:lnTo>
                  <a:pt x="6828" y="2080"/>
                </a:lnTo>
                <a:lnTo>
                  <a:pt x="7207" y="1820"/>
                </a:lnTo>
                <a:lnTo>
                  <a:pt x="7587" y="2080"/>
                </a:lnTo>
                <a:lnTo>
                  <a:pt x="7966" y="2080"/>
                </a:lnTo>
                <a:lnTo>
                  <a:pt x="8345" y="520"/>
                </a:lnTo>
                <a:lnTo>
                  <a:pt x="8724" y="1040"/>
                </a:lnTo>
                <a:lnTo>
                  <a:pt x="9104" y="1300"/>
                </a:lnTo>
                <a:lnTo>
                  <a:pt x="9483" y="2600"/>
                </a:lnTo>
                <a:lnTo>
                  <a:pt x="9862" y="2340"/>
                </a:lnTo>
                <a:lnTo>
                  <a:pt x="10242" y="780"/>
                </a:lnTo>
                <a:lnTo>
                  <a:pt x="10621" y="0"/>
                </a:lnTo>
                <a:lnTo>
                  <a:pt x="11000" y="0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11446536" y="3674364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487118" y="419100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108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081478" y="4264152"/>
            <a:ext cx="1280032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4081478" y="4264152"/>
            <a:ext cx="241684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6573026" y="4200144"/>
            <a:ext cx="528320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6573026" y="4200144"/>
            <a:ext cx="52832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A6100"/>
                </a:solidFill>
                <a:latin typeface="Work Sans"/>
              </a:rPr>
              <a:t>58%</a:t>
            </a:r>
          </a:p>
        </p:txBody>
      </p:sp>
      <p:sp>
        <p:nvSpPr>
          <p:cNvPr id="33" name="Freeform 32"/>
          <p:cNvSpPr/>
          <p:nvPr/>
        </p:nvSpPr>
        <p:spPr>
          <a:xfrm>
            <a:off x="10481767" y="4190970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1625"/>
                </a:moveTo>
                <a:lnTo>
                  <a:pt x="380" y="1300"/>
                </a:lnTo>
                <a:lnTo>
                  <a:pt x="759" y="1625"/>
                </a:lnTo>
                <a:lnTo>
                  <a:pt x="1138" y="1950"/>
                </a:lnTo>
                <a:lnTo>
                  <a:pt x="1518" y="1625"/>
                </a:lnTo>
                <a:lnTo>
                  <a:pt x="1897" y="1950"/>
                </a:lnTo>
                <a:lnTo>
                  <a:pt x="2276" y="1300"/>
                </a:lnTo>
                <a:lnTo>
                  <a:pt x="2656" y="1950"/>
                </a:lnTo>
                <a:lnTo>
                  <a:pt x="3035" y="1625"/>
                </a:lnTo>
                <a:lnTo>
                  <a:pt x="3414" y="1625"/>
                </a:lnTo>
                <a:lnTo>
                  <a:pt x="3793" y="1300"/>
                </a:lnTo>
                <a:lnTo>
                  <a:pt x="4173" y="1625"/>
                </a:lnTo>
                <a:lnTo>
                  <a:pt x="4552" y="1950"/>
                </a:lnTo>
                <a:lnTo>
                  <a:pt x="4931" y="1950"/>
                </a:lnTo>
                <a:lnTo>
                  <a:pt x="5311" y="650"/>
                </a:lnTo>
                <a:lnTo>
                  <a:pt x="5690" y="650"/>
                </a:lnTo>
                <a:lnTo>
                  <a:pt x="6069" y="325"/>
                </a:lnTo>
                <a:lnTo>
                  <a:pt x="6449" y="650"/>
                </a:lnTo>
                <a:lnTo>
                  <a:pt x="6828" y="2275"/>
                </a:lnTo>
                <a:lnTo>
                  <a:pt x="7207" y="2600"/>
                </a:lnTo>
                <a:lnTo>
                  <a:pt x="7587" y="1625"/>
                </a:lnTo>
                <a:lnTo>
                  <a:pt x="7966" y="0"/>
                </a:lnTo>
                <a:lnTo>
                  <a:pt x="8345" y="975"/>
                </a:lnTo>
                <a:lnTo>
                  <a:pt x="8724" y="975"/>
                </a:lnTo>
                <a:lnTo>
                  <a:pt x="9104" y="1300"/>
                </a:lnTo>
                <a:lnTo>
                  <a:pt x="9483" y="1625"/>
                </a:lnTo>
                <a:lnTo>
                  <a:pt x="9862" y="1950"/>
                </a:lnTo>
                <a:lnTo>
                  <a:pt x="10242" y="0"/>
                </a:lnTo>
                <a:lnTo>
                  <a:pt x="10621" y="1625"/>
                </a:lnTo>
                <a:lnTo>
                  <a:pt x="11000" y="2275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11446536" y="4357878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Tagged: leads with source, medium and campaign. Green 80% or more, amber 50% to 79%, red under 50%. Highlighted: the client that slipped the most.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Agency portfolio, Northwind Dental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3 / 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The numbers side by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side</a:t>
            </a:r>
            <a:r>
              <a:rPr sz="3200" b="0" i="0">
                <a:solidFill>
                  <a:srgbClr val="141821"/>
                </a:solidFill>
                <a:latin typeface="Rubik"/>
              </a:rPr>
              <a:t>.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66928" y="1371600"/>
            <a:ext cx="2627300" cy="2926080"/>
          </a:xfrm>
          <a:prstGeom prst="roundRect">
            <a:avLst>
              <a:gd name="adj" fmla="val 6960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841248" y="1645920"/>
            <a:ext cx="207866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Best client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965960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1" i="0">
                <a:solidFill>
                  <a:srgbClr val="0B7A3B"/>
                </a:solidFill>
                <a:latin typeface="Rubik"/>
              </a:rPr>
              <a:t>+66%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8" y="2788920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141821"/>
                </a:solidFill>
                <a:latin typeface="Rubik"/>
              </a:rPr>
              <a:t>Copperleaf Roofing: 398 leads, up from 240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377108" y="1371600"/>
            <a:ext cx="2627300" cy="2926080"/>
          </a:xfrm>
          <a:prstGeom prst="roundRect">
            <a:avLst>
              <a:gd name="adj" fmla="val 6960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3651428" y="1645920"/>
            <a:ext cx="207866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Needs attention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1428" y="1965960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1" i="0">
                <a:solidFill>
                  <a:srgbClr val="C0322B"/>
                </a:solidFill>
                <a:latin typeface="Rubik"/>
              </a:rPr>
              <a:t>−28%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1428" y="2788920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141821"/>
                </a:solidFill>
                <a:latin typeface="Rubik"/>
              </a:rPr>
              <a:t>Saltmarsh Family Law: 108 leads, down from 150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87288" y="1371600"/>
            <a:ext cx="2627300" cy="2926080"/>
          </a:xfrm>
          <a:prstGeom prst="roundRect">
            <a:avLst>
              <a:gd name="adj" fmla="val 6960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461608" y="1645920"/>
            <a:ext cx="207866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Tagging gap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61608" y="1965960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1" i="0">
                <a:solidFill>
                  <a:srgbClr val="9A6100"/>
                </a:solidFill>
                <a:latin typeface="Rubik"/>
              </a:rPr>
              <a:t>19%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61608" y="2788920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141821"/>
                </a:solidFill>
                <a:latin typeface="Rubik"/>
              </a:rPr>
              <a:t>of leads from Bluebird Pediatric Therapy arrived fully tagged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997467" y="1371600"/>
            <a:ext cx="2627300" cy="2926080"/>
          </a:xfrm>
          <a:prstGeom prst="roundRect">
            <a:avLst>
              <a:gd name="adj" fmla="val 6960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9271787" y="1645920"/>
            <a:ext cx="207866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Biggest client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71787" y="1965960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1" i="0">
                <a:solidFill>
                  <a:srgbClr val="141821"/>
                </a:solidFill>
                <a:latin typeface="Rubik"/>
              </a:rPr>
              <a:t>44%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71787" y="2788920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141821"/>
                </a:solidFill>
                <a:latin typeface="Rubik"/>
              </a:rPr>
              <a:t>of portfolio leads come from Fernhill Fitness Studio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Agency portfolio, Northwind Dental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4 / 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Growth 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Which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clients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are growing.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C5464"/>
                </a:solidFill>
                <a:latin typeface="Work Sans"/>
              </a:rPr>
              <a:t>Across: leads this period. Up: change against August.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7223760" cy="4431792"/>
          </a:xfrm>
          <a:prstGeom prst="roundRect">
            <a:avLst>
              <a:gd name="adj" fmla="val 4126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033016"/>
            <a:ext cx="676656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141821"/>
                </a:solidFill>
                <a:latin typeface="Rubik"/>
              </a:rPr>
              <a:t>Volume vs </a:t>
            </a:r>
            <a:r>
              <a:rPr sz="1400" b="1" i="0">
                <a:solidFill>
                  <a:srgbClr val="0E7C66"/>
                </a:solidFill>
                <a:latin typeface="Rubik"/>
              </a:rPr>
              <a:t>growth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544828" y="5166360"/>
            <a:ext cx="5925820" cy="0"/>
          </a:xfrm>
          <a:prstGeom prst="line">
            <a:avLst/>
          </a:prstGeom>
          <a:ln w="9525">
            <a:solidFill>
              <a:srgbClr val="EE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069848" y="5074920"/>
            <a:ext cx="38354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737B8B"/>
                </a:solidFill>
                <a:latin typeface="Work Sans"/>
              </a:rPr>
              <a:t>−50%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544828" y="4625645"/>
            <a:ext cx="5925820" cy="0"/>
          </a:xfrm>
          <a:prstGeom prst="line">
            <a:avLst/>
          </a:prstGeom>
          <a:ln w="9525">
            <a:solidFill>
              <a:srgbClr val="EE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69848" y="4534205"/>
            <a:ext cx="38354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737B8B"/>
                </a:solidFill>
                <a:latin typeface="Work Sans"/>
              </a:rPr>
              <a:t>−25%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544828" y="4084930"/>
            <a:ext cx="5925820" cy="0"/>
          </a:xfrm>
          <a:prstGeom prst="line">
            <a:avLst/>
          </a:prstGeom>
          <a:ln w="9525">
            <a:solidFill>
              <a:srgbClr val="EE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069848" y="3993490"/>
            <a:ext cx="38354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737B8B"/>
                </a:solidFill>
                <a:latin typeface="Work Sans"/>
              </a:rPr>
              <a:t>0%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544828" y="3544214"/>
            <a:ext cx="5925820" cy="0"/>
          </a:xfrm>
          <a:prstGeom prst="line">
            <a:avLst/>
          </a:prstGeom>
          <a:ln w="9525">
            <a:solidFill>
              <a:srgbClr val="EE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069848" y="3452774"/>
            <a:ext cx="38354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737B8B"/>
                </a:solidFill>
                <a:latin typeface="Work Sans"/>
              </a:rPr>
              <a:t>25%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544828" y="3003499"/>
            <a:ext cx="5925820" cy="0"/>
          </a:xfrm>
          <a:prstGeom prst="line">
            <a:avLst/>
          </a:prstGeom>
          <a:ln w="9525">
            <a:solidFill>
              <a:srgbClr val="EE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069848" y="2912059"/>
            <a:ext cx="38354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737B8B"/>
                </a:solidFill>
                <a:latin typeface="Work Sans"/>
              </a:rPr>
              <a:t>50%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544828" y="2462784"/>
            <a:ext cx="5925820" cy="0"/>
          </a:xfrm>
          <a:prstGeom prst="line">
            <a:avLst/>
          </a:prstGeom>
          <a:ln w="9525">
            <a:solidFill>
              <a:srgbClr val="EE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069848" y="2371344"/>
            <a:ext cx="38354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737B8B"/>
                </a:solidFill>
                <a:latin typeface="Work Sans"/>
              </a:rPr>
              <a:t>75%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544828" y="2462784"/>
            <a:ext cx="0" cy="2703576"/>
          </a:xfrm>
          <a:prstGeom prst="line">
            <a:avLst/>
          </a:prstGeom>
          <a:ln w="9525">
            <a:solidFill>
              <a:srgbClr val="EE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179068" y="522122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737B8B"/>
                </a:solidFill>
                <a:latin typeface="Work Sans"/>
              </a:rPr>
              <a:t>0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3026283" y="2462784"/>
            <a:ext cx="0" cy="2703576"/>
          </a:xfrm>
          <a:prstGeom prst="line">
            <a:avLst/>
          </a:prstGeom>
          <a:ln w="9525">
            <a:solidFill>
              <a:srgbClr val="EE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660523" y="522122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737B8B"/>
                </a:solidFill>
                <a:latin typeface="Work Sans"/>
              </a:rPr>
              <a:t>200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4507738" y="2462784"/>
            <a:ext cx="0" cy="2703576"/>
          </a:xfrm>
          <a:prstGeom prst="line">
            <a:avLst/>
          </a:prstGeom>
          <a:ln w="9525">
            <a:solidFill>
              <a:srgbClr val="EE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141978" y="522122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737B8B"/>
                </a:solidFill>
                <a:latin typeface="Work Sans"/>
              </a:rPr>
              <a:t>400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5989193" y="2462784"/>
            <a:ext cx="0" cy="2703576"/>
          </a:xfrm>
          <a:prstGeom prst="line">
            <a:avLst/>
          </a:prstGeom>
          <a:ln w="9525">
            <a:solidFill>
              <a:srgbClr val="EE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623433" y="522122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737B8B"/>
                </a:solidFill>
                <a:latin typeface="Work Sans"/>
              </a:rPr>
              <a:t>600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70648" y="2462784"/>
            <a:ext cx="0" cy="2703576"/>
          </a:xfrm>
          <a:prstGeom prst="line">
            <a:avLst/>
          </a:prstGeom>
          <a:ln w="9525">
            <a:solidFill>
              <a:srgbClr val="EE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104888" y="522122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737B8B"/>
                </a:solidFill>
                <a:latin typeface="Work Sans"/>
              </a:rPr>
              <a:t>800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44828" y="5458968"/>
            <a:ext cx="592582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50" b="0" i="0">
                <a:solidFill>
                  <a:srgbClr val="4C5464"/>
                </a:solidFill>
                <a:latin typeface="Work Sans"/>
              </a:rPr>
              <a:t>Leads this period</a:t>
            </a:r>
          </a:p>
        </p:txBody>
      </p:sp>
      <p:sp>
        <p:nvSpPr>
          <p:cNvPr id="30" name="TextBox 29"/>
          <p:cNvSpPr txBox="1"/>
          <p:nvPr/>
        </p:nvSpPr>
        <p:spPr>
          <a:xfrm rot="16200000">
            <a:off x="292608" y="3704844"/>
            <a:ext cx="13716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50" b="0" i="0">
                <a:solidFill>
                  <a:srgbClr val="4C5464"/>
                </a:solidFill>
                <a:latin typeface="Work Sans"/>
              </a:rPr>
              <a:t>Change vs August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3811454" y="2462784"/>
            <a:ext cx="0" cy="2703576"/>
          </a:xfrm>
          <a:prstGeom prst="line">
            <a:avLst/>
          </a:prstGeom>
          <a:ln w="15875">
            <a:solidFill>
              <a:srgbClr val="CDD2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>
            <a:off x="1544828" y="4084930"/>
            <a:ext cx="5925820" cy="0"/>
          </a:xfrm>
          <a:prstGeom prst="line">
            <a:avLst/>
          </a:prstGeom>
          <a:ln w="15875">
            <a:solidFill>
              <a:srgbClr val="CDD2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5562333" y="3820054"/>
            <a:ext cx="438912" cy="438912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4299249" y="2468092"/>
            <a:ext cx="387350" cy="387350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2970896" y="3830675"/>
            <a:ext cx="318178" cy="318178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2213260" y="4558977"/>
            <a:ext cx="263108" cy="263108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046965" y="3948070"/>
            <a:ext cx="14808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C5464"/>
                </a:solidFill>
                <a:latin typeface="Work Sans"/>
              </a:rPr>
              <a:t>Fernhill Fitness Studio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732318" y="2570327"/>
            <a:ext cx="127508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C5464"/>
                </a:solidFill>
                <a:latin typeface="Work Sans"/>
              </a:rPr>
              <a:t>Copperleaf Roofing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334794" y="3898324"/>
            <a:ext cx="160274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C5464"/>
                </a:solidFill>
                <a:latin typeface="Work Sans"/>
              </a:rPr>
              <a:t>Bluebird Pediatric Ther…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522088" y="4599091"/>
            <a:ext cx="145415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C5464"/>
                </a:solidFill>
                <a:latin typeface="Work Sans"/>
              </a:rPr>
              <a:t>Saltmarsh Family Law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550408" y="2508504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000" b="0" i="0">
                <a:solidFill>
                  <a:srgbClr val="737B8B"/>
                </a:solidFill>
                <a:latin typeface="Work Sans"/>
              </a:rPr>
              <a:t>Growing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550408" y="4892040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000" b="0" i="0">
                <a:solidFill>
                  <a:srgbClr val="737B8B"/>
                </a:solidFill>
                <a:latin typeface="Work Sans"/>
              </a:rPr>
              <a:t>Big, slipping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636268" y="2508504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Small, growing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636268" y="4892040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At risk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95528" y="5788152"/>
            <a:ext cx="676656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The vertical line is the median client (306 leads).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7973568" y="1804416"/>
            <a:ext cx="3651199" cy="4431792"/>
          </a:xfrm>
          <a:prstGeom prst="roundRect">
            <a:avLst>
              <a:gd name="adj" fmla="val 5008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TextBox 46"/>
          <p:cNvSpPr txBox="1"/>
          <p:nvPr/>
        </p:nvSpPr>
        <p:spPr>
          <a:xfrm>
            <a:off x="8229600" y="2060448"/>
            <a:ext cx="313913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0E7C66"/>
                </a:solidFill>
                <a:latin typeface="Work Sans"/>
              </a:rPr>
              <a:t>Read the map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229600" y="2353056"/>
            <a:ext cx="3139135" cy="645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0E7C66"/>
                </a:solidFill>
                <a:latin typeface="Rubik"/>
              </a:rPr>
              <a:t>Copperleaf Roofing</a:t>
            </a:r>
            <a:r>
              <a:rPr sz="2000" b="0" i="0">
                <a:solidFill>
                  <a:srgbClr val="141821"/>
                </a:solidFill>
                <a:latin typeface="Rubik"/>
              </a:rPr>
              <a:t> is the account to grow.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229600" y="3107944"/>
            <a:ext cx="3139135" cy="28722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50" b="0" i="0">
                <a:solidFill>
                  <a:srgbClr val="4C5464"/>
                </a:solidFill>
                <a:latin typeface="Work Sans"/>
              </a:rPr>
              <a:t>Copperleaf Roofing grew 66% to 398 leads.</a:t>
            </a:r>
          </a:p>
          <a:p>
            <a:pPr algn="l">
              <a:lnSpc>
                <a:spcPct val="118000"/>
              </a:lnSpc>
              <a:spcBef>
                <a:spcPts val="742"/>
              </a:spcBef>
            </a:pPr>
            <a:r>
              <a:rPr sz="1350" b="0" i="0">
                <a:solidFill>
                  <a:srgbClr val="4C5464"/>
                </a:solidFill>
                <a:latin typeface="Work Sans"/>
              </a:rPr>
              <a:t>Saltmarsh Family Law fell 28% to 108 leads.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Agency portfolio, Northwind Dental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5 / 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Who to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call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first.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Oval 4"/>
          <p:cNvSpPr/>
          <p:nvPr/>
        </p:nvSpPr>
        <p:spPr>
          <a:xfrm>
            <a:off x="804672" y="171297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4672" y="171297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53312" y="171297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This week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3312" y="1932432"/>
            <a:ext cx="441335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Call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Saltmarsh Family Law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53312" y="2298192"/>
            <a:ext cx="4413352" cy="95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Leads fell 28% to 108 (from 150). Check paused campaigns, budget caps and form errors on saltmarshfamilylaw.com before the next report goes out.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353312" y="3322320"/>
            <a:ext cx="932942" cy="219456"/>
          </a:xfrm>
          <a:prstGeom prst="roundRect">
            <a:avLst>
              <a:gd name="adj" fmla="val 50000"/>
            </a:avLst>
          </a:prstGeom>
          <a:solidFill>
            <a:srgbClr val="FD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1353312" y="3322320"/>
            <a:ext cx="93294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C0322B"/>
                </a:solidFill>
                <a:latin typeface="Work Sans"/>
              </a:rPr>
              <a:t>High impact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377694" y="3322320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2377694" y="3322320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87288" y="147523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6425032" y="171297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25032" y="171297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73672" y="171297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This week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73672" y="1932432"/>
            <a:ext cx="4413352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Fix UTM tagging for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Bluebird Pediatric Therapy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73672" y="2572512"/>
            <a:ext cx="4413352" cy="6766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Only 19% of its leads arrived with source, medium and campaign, so its campaigns can't be credited. Run the UTM hygiene audit for them.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973672" y="3322320"/>
            <a:ext cx="1132332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6973672" y="3322320"/>
            <a:ext cx="11323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A6100"/>
                </a:solidFill>
                <a:latin typeface="Work Sans"/>
              </a:rPr>
              <a:t>Medium impact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97444" y="3322320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8197444" y="3322320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66928" y="385267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Oval 24"/>
          <p:cNvSpPr/>
          <p:nvPr/>
        </p:nvSpPr>
        <p:spPr>
          <a:xfrm>
            <a:off x="804672" y="409041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04672" y="409041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3312" y="409041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This month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53312" y="4309872"/>
            <a:ext cx="441335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Pitch more work to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Copperleaf Roofing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53312" y="4675632"/>
            <a:ext cx="4413352" cy="95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Leads grew 66% to 398. A growing account is the easiest one to expand.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353312" y="5699760"/>
            <a:ext cx="932942" cy="219456"/>
          </a:xfrm>
          <a:prstGeom prst="roundRect">
            <a:avLst>
              <a:gd name="adj" fmla="val 50000"/>
            </a:avLst>
          </a:prstGeom>
          <a:solidFill>
            <a:srgbClr val="FD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1353312" y="5699760"/>
            <a:ext cx="93294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C0322B"/>
                </a:solidFill>
                <a:latin typeface="Work Sans"/>
              </a:rPr>
              <a:t>High impact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377694" y="5699760"/>
            <a:ext cx="106756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2377694" y="5699760"/>
            <a:ext cx="10675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Medium effort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187288" y="385267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Oval 34"/>
          <p:cNvSpPr/>
          <p:nvPr/>
        </p:nvSpPr>
        <p:spPr>
          <a:xfrm>
            <a:off x="6425032" y="409041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25032" y="409041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973672" y="409041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This quarter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973672" y="4309872"/>
            <a:ext cx="4413352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Lower the portfolio's reliance on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Fernhill Fitness Studio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73672" y="4949952"/>
            <a:ext cx="4413352" cy="6766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It sends 44% of all leads. Grow two smaller accounts so one client's dip can't sink the month.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973672" y="5699760"/>
            <a:ext cx="1132332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6973672" y="5699760"/>
            <a:ext cx="11323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A6100"/>
                </a:solidFill>
                <a:latin typeface="Work Sans"/>
              </a:rPr>
              <a:t>Medium impact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8197444" y="5699760"/>
            <a:ext cx="86817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TextBox 42"/>
          <p:cNvSpPr txBox="1"/>
          <p:nvPr/>
        </p:nvSpPr>
        <p:spPr>
          <a:xfrm>
            <a:off x="8197444" y="5699760"/>
            <a:ext cx="86817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High effort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Agency portfolio, Northwind Dental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6 / 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9184" y="329184"/>
            <a:ext cx="11533327" cy="6199632"/>
          </a:xfrm>
          <a:prstGeom prst="roundRect">
            <a:avLst>
              <a:gd name="adj" fmla="val 5014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4124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The book in one line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" y="1207008"/>
            <a:ext cx="1050919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0" i="0">
                <a:solidFill>
                  <a:srgbClr val="141821"/>
                </a:solidFill>
                <a:latin typeface="Rubik"/>
              </a:rPr>
              <a:t>Next: call </a:t>
            </a:r>
            <a:r>
              <a:rPr sz="4000" b="1" i="0">
                <a:solidFill>
                  <a:srgbClr val="0E7C66"/>
                </a:solidFill>
                <a:latin typeface="Rubik"/>
              </a:rPr>
              <a:t>Saltmarsh Family Law</a:t>
            </a:r>
            <a:r>
              <a:rPr sz="4000" b="0" i="0">
                <a:solidFill>
                  <a:srgbClr val="141821"/>
                </a:solidFill>
                <a:latin typeface="Rubik"/>
              </a:rPr>
              <a:t>. Its leads fell 28% this period.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841248" y="28458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41248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Clients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4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3525698" y="28458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525698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Portfolio leads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25698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1,292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6210148" y="2845816"/>
            <a:ext cx="2455849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210148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vs August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0148" y="3229864"/>
            <a:ext cx="245585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1" i="0">
                <a:solidFill>
                  <a:srgbClr val="141821"/>
                </a:solidFill>
                <a:latin typeface="Rubik"/>
              </a:rPr>
              <a:t>1 up, 1 down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894597" y="28458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894597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Avg. tagging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94597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55%</a:t>
            </a:r>
          </a:p>
        </p:txBody>
      </p:sp>
      <p:sp>
        <p:nvSpPr>
          <p:cNvPr id="17" name="Oval 16"/>
          <p:cNvSpPr/>
          <p:nvPr/>
        </p:nvSpPr>
        <p:spPr>
          <a:xfrm>
            <a:off x="850392" y="4162552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69848" y="4080256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Fernhill Fitness Studio leads the book with 572 leads.</a:t>
            </a:r>
          </a:p>
        </p:txBody>
      </p:sp>
      <p:sp>
        <p:nvSpPr>
          <p:cNvPr id="19" name="Oval 18"/>
          <p:cNvSpPr/>
          <p:nvPr/>
        </p:nvSpPr>
        <p:spPr>
          <a:xfrm>
            <a:off x="850392" y="4510024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69848" y="4427728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Saltmarsh Family Law slipped from 150 to 108.</a:t>
            </a:r>
          </a:p>
        </p:txBody>
      </p:sp>
      <p:sp>
        <p:nvSpPr>
          <p:cNvPr id="21" name="Oval 20"/>
          <p:cNvSpPr/>
          <p:nvPr/>
        </p:nvSpPr>
        <p:spPr>
          <a:xfrm>
            <a:off x="850392" y="4857496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69848" y="4775200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Lowest tagging: Bluebird Pediatric Therapy at 19%.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841248" y="5394960"/>
            <a:ext cx="10509199" cy="0"/>
          </a:xfrm>
          <a:prstGeom prst="line">
            <a:avLst/>
          </a:prstGeom>
          <a:ln w="9525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841248" y="5468112"/>
            <a:ext cx="54864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1" i="0">
                <a:solidFill>
                  <a:srgbClr val="4C5464"/>
                </a:solidFill>
                <a:latin typeface="Work Sans"/>
              </a:rPr>
              <a:t>How we built this report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41248" y="5715000"/>
            <a:ext cx="10509199" cy="5669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737B8B"/>
                </a:solidFill>
                <a:latin typeface="Work Sans"/>
              </a:rPr>
              <a:t>Each client's leads come from its own UTM Grabber site, September 2026.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737B8B"/>
                </a:solidFill>
                <a:latin typeface="Work Sans"/>
              </a:rPr>
              <a:t>Change compares each client with August; a client counts as up or down when it moved by 5 leads and 10% or more.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737B8B"/>
                </a:solidFill>
                <a:latin typeface="Work Sans"/>
              </a:rPr>
              <a:t>Avg. tagging is the plain average of the clients' fully tagged shares.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Agency portfolio, Northwind Dental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7 / 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