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embeddedFontLst>
    <p:embeddedFont>
      <p:font typeface="IBM Plex Sans" charset="0"/>
      <p:regular r:id="rId14"/>
      <p:bold r:id="rId15"/>
    </p:embeddedFont>
    <p:embeddedFont>
      <p:font typeface="IBM Plex Sans Condensed" charset="0"/>
      <p:regular r:id="rId16"/>
      <p:bold r:id="rId17"/>
    </p:embeddedFont>
    <p:embeddedFont>
      <p:font typeface="IBM Plex Mono" charset="0"/>
      <p:regular r:id="rId1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font" Target="fonts/font1.fntdata"/><Relationship Id="rId15" Type="http://schemas.openxmlformats.org/officeDocument/2006/relationships/font" Target="fonts/font2.fntdata"/><Relationship Id="rId16" Type="http://schemas.openxmlformats.org/officeDocument/2006/relationships/font" Target="fonts/font3.fntdata"/><Relationship Id="rId17" Type="http://schemas.openxmlformats.org/officeDocument/2006/relationships/font" Target="fonts/font4.fntdata"/><Relationship Id="rId18" Type="http://schemas.openxmlformats.org/officeDocument/2006/relationships/font" Target="fonts/font5.fntdata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0161F"/>
                </a:solidFill>
                <a:latin typeface="IBM Plex Sans"/>
              </a:rPr>
              <a:t>Northwind Dental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5448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0E7C66"/>
                </a:solidFill>
                <a:latin typeface="IBM Plex Sans Condensed"/>
              </a:rPr>
              <a:t>Agency portfolio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09813" y="155448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0" i="0">
                <a:solidFill>
                  <a:srgbClr val="475262"/>
                </a:solidFill>
                <a:latin typeface="IBM Plex Sans Condensed"/>
              </a:rPr>
              <a:t>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938528"/>
            <a:ext cx="10789920" cy="719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10161F"/>
                </a:solidFill>
                <a:latin typeface="IBM Plex Sans"/>
              </a:rPr>
              <a:t>The portfolio grew 12% to 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1,292 leads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2767584"/>
            <a:ext cx="960120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rgbClr val="475262"/>
                </a:solidFill>
                <a:latin typeface="IBM Plex Sans"/>
              </a:rPr>
              <a:t>1 client grew and 1 slipped against August. Fernhill Fitness Studio is the biggest client with 44% of portfolio leads. Saltmarsh Family Law slipped the most: 108 leads, down from 150.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66928" y="5394960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66928" y="5559552"/>
            <a:ext cx="94742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4 clients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14348" y="5559552"/>
            <a:ext cx="117729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1,292 leads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91638" y="5559552"/>
            <a:ext cx="9042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30 days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5943600"/>
            <a:ext cx="312216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Oval 12"/>
          <p:cNvSpPr/>
          <p:nvPr/>
        </p:nvSpPr>
        <p:spPr>
          <a:xfrm>
            <a:off x="681228" y="604875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8" y="5943600"/>
            <a:ext cx="284784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UTM Grabber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61998" y="5943600"/>
            <a:ext cx="312216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1,292 leads across 4 clients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780536" y="5943600"/>
            <a:ext cx="244652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Oval 16"/>
          <p:cNvSpPr/>
          <p:nvPr/>
        </p:nvSpPr>
        <p:spPr>
          <a:xfrm>
            <a:off x="3894836" y="604875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054856" y="5943600"/>
            <a:ext cx="21722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Sample data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937506" y="5943600"/>
            <a:ext cx="244652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At a glance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The numbers that matter.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2641016" cy="2377440"/>
          </a:xfrm>
          <a:prstGeom prst="roundRect">
            <a:avLst>
              <a:gd name="adj" fmla="val 230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31520" y="1530096"/>
            <a:ext cx="231183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Portfolio leads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840992"/>
            <a:ext cx="2311832" cy="43815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000" b="0" i="0">
                <a:solidFill>
                  <a:srgbClr val="10161F"/>
                </a:solidFill>
                <a:latin typeface="IBM Plex Sans"/>
              </a:rPr>
              <a:t>1,292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304288"/>
            <a:ext cx="2311832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0B7A3B"/>
                </a:solidFill>
                <a:latin typeface="IBM Plex Sans Condensed"/>
              </a:rPr>
              <a:t>▲ +12%  vs August</a:t>
            </a:r>
          </a:p>
        </p:txBody>
      </p:sp>
      <p:sp>
        <p:nvSpPr>
          <p:cNvPr id="8" name="Freeform 7"/>
          <p:cNvSpPr/>
          <p:nvPr/>
        </p:nvSpPr>
        <p:spPr>
          <a:xfrm>
            <a:off x="731520" y="3093690"/>
            <a:ext cx="2311786" cy="502920"/>
          </a:xfrm>
          <a:custGeom>
            <a:avLst/>
            <a:gdLst/>
            <a:ahLst/>
            <a:cxnLst/>
            <a:rect l="l" t="t" r="r" b="b"/>
            <a:pathLst>
              <a:path w="25282" h="5500">
                <a:moveTo>
                  <a:pt x="0" y="1222"/>
                </a:moveTo>
                <a:lnTo>
                  <a:pt x="871" y="1833"/>
                </a:lnTo>
                <a:lnTo>
                  <a:pt x="1743" y="4074"/>
                </a:lnTo>
                <a:lnTo>
                  <a:pt x="2615" y="3463"/>
                </a:lnTo>
                <a:lnTo>
                  <a:pt x="3487" y="4074"/>
                </a:lnTo>
                <a:lnTo>
                  <a:pt x="4359" y="5500"/>
                </a:lnTo>
                <a:lnTo>
                  <a:pt x="5230" y="3870"/>
                </a:lnTo>
                <a:lnTo>
                  <a:pt x="6102" y="1833"/>
                </a:lnTo>
                <a:lnTo>
                  <a:pt x="6974" y="2037"/>
                </a:lnTo>
                <a:lnTo>
                  <a:pt x="7846" y="713"/>
                </a:lnTo>
                <a:lnTo>
                  <a:pt x="8718" y="2241"/>
                </a:lnTo>
                <a:lnTo>
                  <a:pt x="9589" y="4889"/>
                </a:lnTo>
                <a:lnTo>
                  <a:pt x="10461" y="5092"/>
                </a:lnTo>
                <a:lnTo>
                  <a:pt x="11333" y="3666"/>
                </a:lnTo>
                <a:lnTo>
                  <a:pt x="12205" y="509"/>
                </a:lnTo>
                <a:lnTo>
                  <a:pt x="13077" y="0"/>
                </a:lnTo>
                <a:lnTo>
                  <a:pt x="13948" y="611"/>
                </a:lnTo>
                <a:lnTo>
                  <a:pt x="14820" y="2546"/>
                </a:lnTo>
                <a:lnTo>
                  <a:pt x="15692" y="3666"/>
                </a:lnTo>
                <a:lnTo>
                  <a:pt x="16564" y="4685"/>
                </a:lnTo>
                <a:lnTo>
                  <a:pt x="17436" y="2444"/>
                </a:lnTo>
                <a:lnTo>
                  <a:pt x="18308" y="1629"/>
                </a:lnTo>
                <a:lnTo>
                  <a:pt x="19179" y="1120"/>
                </a:lnTo>
                <a:lnTo>
                  <a:pt x="20051" y="2444"/>
                </a:lnTo>
                <a:lnTo>
                  <a:pt x="20923" y="2750"/>
                </a:lnTo>
                <a:lnTo>
                  <a:pt x="21795" y="4074"/>
                </a:lnTo>
                <a:lnTo>
                  <a:pt x="22667" y="5092"/>
                </a:lnTo>
                <a:lnTo>
                  <a:pt x="23538" y="1222"/>
                </a:lnTo>
                <a:lnTo>
                  <a:pt x="24410" y="1935"/>
                </a:lnTo>
                <a:lnTo>
                  <a:pt x="25282" y="3055"/>
                </a:lnTo>
                <a:lnTo>
                  <a:pt x="25282" y="5500"/>
                </a:lnTo>
                <a:lnTo>
                  <a:pt x="0" y="5500"/>
                </a:lnTo>
                <a:close/>
              </a:path>
            </a:pathLst>
          </a:custGeom>
          <a:solidFill>
            <a:srgbClr val="007D66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731520" y="3093690"/>
            <a:ext cx="2311786" cy="502920"/>
          </a:xfrm>
          <a:custGeom>
            <a:avLst/>
            <a:gdLst/>
            <a:ahLst/>
            <a:cxnLst/>
            <a:rect l="l" t="t" r="r" b="b"/>
            <a:pathLst>
              <a:path w="25282" h="5500">
                <a:moveTo>
                  <a:pt x="0" y="1222"/>
                </a:moveTo>
                <a:lnTo>
                  <a:pt x="871" y="1833"/>
                </a:lnTo>
                <a:lnTo>
                  <a:pt x="1743" y="4074"/>
                </a:lnTo>
                <a:lnTo>
                  <a:pt x="2615" y="3463"/>
                </a:lnTo>
                <a:lnTo>
                  <a:pt x="3487" y="4074"/>
                </a:lnTo>
                <a:lnTo>
                  <a:pt x="4359" y="5500"/>
                </a:lnTo>
                <a:lnTo>
                  <a:pt x="5230" y="3870"/>
                </a:lnTo>
                <a:lnTo>
                  <a:pt x="6102" y="1833"/>
                </a:lnTo>
                <a:lnTo>
                  <a:pt x="6974" y="2037"/>
                </a:lnTo>
                <a:lnTo>
                  <a:pt x="7846" y="713"/>
                </a:lnTo>
                <a:lnTo>
                  <a:pt x="8718" y="2241"/>
                </a:lnTo>
                <a:lnTo>
                  <a:pt x="9589" y="4889"/>
                </a:lnTo>
                <a:lnTo>
                  <a:pt x="10461" y="5092"/>
                </a:lnTo>
                <a:lnTo>
                  <a:pt x="11333" y="3666"/>
                </a:lnTo>
                <a:lnTo>
                  <a:pt x="12205" y="509"/>
                </a:lnTo>
                <a:lnTo>
                  <a:pt x="13077" y="0"/>
                </a:lnTo>
                <a:lnTo>
                  <a:pt x="13948" y="611"/>
                </a:lnTo>
                <a:lnTo>
                  <a:pt x="14820" y="2546"/>
                </a:lnTo>
                <a:lnTo>
                  <a:pt x="15692" y="3666"/>
                </a:lnTo>
                <a:lnTo>
                  <a:pt x="16564" y="4685"/>
                </a:lnTo>
                <a:lnTo>
                  <a:pt x="17436" y="2444"/>
                </a:lnTo>
                <a:lnTo>
                  <a:pt x="18308" y="1629"/>
                </a:lnTo>
                <a:lnTo>
                  <a:pt x="19179" y="1120"/>
                </a:lnTo>
                <a:lnTo>
                  <a:pt x="20051" y="2444"/>
                </a:lnTo>
                <a:lnTo>
                  <a:pt x="20923" y="2750"/>
                </a:lnTo>
                <a:lnTo>
                  <a:pt x="21795" y="4074"/>
                </a:lnTo>
                <a:lnTo>
                  <a:pt x="22667" y="5092"/>
                </a:lnTo>
                <a:lnTo>
                  <a:pt x="23538" y="1222"/>
                </a:lnTo>
                <a:lnTo>
                  <a:pt x="24410" y="1935"/>
                </a:lnTo>
                <a:lnTo>
                  <a:pt x="25282" y="3055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02204" y="3331972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3372536" y="1383792"/>
            <a:ext cx="2641016" cy="2377440"/>
          </a:xfrm>
          <a:prstGeom prst="roundRect">
            <a:avLst>
              <a:gd name="adj" fmla="val 230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3537128" y="1530096"/>
            <a:ext cx="231183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Clients up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37128" y="1840992"/>
            <a:ext cx="2311832" cy="43815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000" b="0" i="0">
                <a:solidFill>
                  <a:srgbClr val="10161F"/>
                </a:solidFill>
                <a:latin typeface="IBM Plex Sans"/>
              </a:rPr>
              <a:t>1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78144" y="1383792"/>
            <a:ext cx="2641016" cy="2377440"/>
          </a:xfrm>
          <a:prstGeom prst="roundRect">
            <a:avLst>
              <a:gd name="adj" fmla="val 230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6342736" y="1530096"/>
            <a:ext cx="231183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Clients down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42736" y="1840992"/>
            <a:ext cx="2311832" cy="43815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000" b="0" i="0">
                <a:solidFill>
                  <a:srgbClr val="10161F"/>
                </a:solidFill>
                <a:latin typeface="IBM Plex Sans"/>
              </a:rPr>
              <a:t>1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983751" y="1383792"/>
            <a:ext cx="2641016" cy="2377440"/>
          </a:xfrm>
          <a:prstGeom prst="roundRect">
            <a:avLst>
              <a:gd name="adj" fmla="val 230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9148343" y="1530096"/>
            <a:ext cx="231183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Avg. tagging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48343" y="1840992"/>
            <a:ext cx="2311832" cy="43815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000" b="0" i="0">
                <a:solidFill>
                  <a:srgbClr val="10161F"/>
                </a:solidFill>
                <a:latin typeface="IBM Plex Sans"/>
              </a:rPr>
              <a:t>55%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Agency portfolio, Northwind Dental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2 / 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The book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Every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client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 at a glance.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0091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75262"/>
                </a:solidFill>
                <a:latin typeface="IBM Plex Sans"/>
              </a:rPr>
              <a:t>Leads this period, change against August, and how many leads arrived fully tagged.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667256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10161F"/>
                </a:solidFill>
                <a:latin typeface="IBM Plex Sans"/>
              </a:rPr>
              <a:t>Clients by </a:t>
            </a:r>
            <a:r>
              <a:rPr sz="1400" b="1" i="0">
                <a:solidFill>
                  <a:srgbClr val="10161F"/>
                </a:solidFill>
                <a:latin typeface="IBM Plex Sans"/>
              </a:rPr>
              <a:t>leads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2078736"/>
          <a:ext cx="11057837" cy="2377440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462886"/>
                <a:gridCol w="2365863"/>
                <a:gridCol w="2057272"/>
                <a:gridCol w="1028636"/>
                <a:gridCol w="1234363"/>
                <a:gridCol w="2674454"/>
                <a:gridCol w="1234363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Client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Change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Tagged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Top source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Daily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Fernhill Fitness Studio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6E7887"/>
                          </a:solidFill>
                          <a:latin typeface="IBM Plex Sans"/>
                        </a:rPr>
                        <a:t>Flat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Google, 45%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Copperleaf Roofing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IBM Plex Sans"/>
                        </a:rPr>
                        <a:t>▲ +66%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Google, 69%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Bluebird Pediatric Therapy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IBM Plex Sans"/>
                        </a:rPr>
                        <a:t>▲ +4%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Google, 38%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Saltmarsh Family Law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BF3029"/>
                          </a:solidFill>
                          <a:latin typeface="IBM Plex Sans"/>
                        </a:rPr>
                        <a:t>▼ −28%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Sans"/>
                        </a:rPr>
                        <a:t>Google, 67%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487118" y="267309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572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081478" y="2746248"/>
            <a:ext cx="1280032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4081478" y="2746248"/>
            <a:ext cx="1280032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6573026" y="2682240"/>
            <a:ext cx="537210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573026" y="2682240"/>
            <a:ext cx="53721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56000"/>
                </a:solidFill>
                <a:latin typeface="IBM Plex Sans"/>
              </a:rPr>
              <a:t>66%</a:t>
            </a:r>
          </a:p>
        </p:txBody>
      </p:sp>
      <p:sp>
        <p:nvSpPr>
          <p:cNvPr id="12" name="Freeform 11"/>
          <p:cNvSpPr/>
          <p:nvPr/>
        </p:nvSpPr>
        <p:spPr>
          <a:xfrm>
            <a:off x="10481767" y="2673066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700"/>
                </a:moveTo>
                <a:lnTo>
                  <a:pt x="380" y="1100"/>
                </a:lnTo>
                <a:lnTo>
                  <a:pt x="759" y="1800"/>
                </a:lnTo>
                <a:lnTo>
                  <a:pt x="1138" y="1900"/>
                </a:lnTo>
                <a:lnTo>
                  <a:pt x="1518" y="2100"/>
                </a:lnTo>
                <a:lnTo>
                  <a:pt x="1897" y="2600"/>
                </a:lnTo>
                <a:lnTo>
                  <a:pt x="2276" y="2200"/>
                </a:lnTo>
                <a:lnTo>
                  <a:pt x="2656" y="700"/>
                </a:lnTo>
                <a:lnTo>
                  <a:pt x="3035" y="300"/>
                </a:lnTo>
                <a:lnTo>
                  <a:pt x="3414" y="200"/>
                </a:lnTo>
                <a:lnTo>
                  <a:pt x="3793" y="1100"/>
                </a:lnTo>
                <a:lnTo>
                  <a:pt x="4173" y="2500"/>
                </a:lnTo>
                <a:lnTo>
                  <a:pt x="4552" y="2500"/>
                </a:lnTo>
                <a:lnTo>
                  <a:pt x="4931" y="1400"/>
                </a:lnTo>
                <a:lnTo>
                  <a:pt x="5311" y="300"/>
                </a:lnTo>
                <a:lnTo>
                  <a:pt x="5690" y="0"/>
                </a:lnTo>
                <a:lnTo>
                  <a:pt x="6069" y="1200"/>
                </a:lnTo>
                <a:lnTo>
                  <a:pt x="6449" y="1400"/>
                </a:lnTo>
                <a:lnTo>
                  <a:pt x="6828" y="1600"/>
                </a:lnTo>
                <a:lnTo>
                  <a:pt x="7207" y="2200"/>
                </a:lnTo>
                <a:lnTo>
                  <a:pt x="7587" y="900"/>
                </a:lnTo>
                <a:lnTo>
                  <a:pt x="7966" y="1400"/>
                </a:lnTo>
                <a:lnTo>
                  <a:pt x="8345" y="500"/>
                </a:lnTo>
                <a:lnTo>
                  <a:pt x="8724" y="1200"/>
                </a:lnTo>
                <a:lnTo>
                  <a:pt x="9104" y="1500"/>
                </a:lnTo>
                <a:lnTo>
                  <a:pt x="9483" y="2300"/>
                </a:lnTo>
                <a:lnTo>
                  <a:pt x="9862" y="2300"/>
                </a:lnTo>
                <a:lnTo>
                  <a:pt x="10242" y="800"/>
                </a:lnTo>
                <a:lnTo>
                  <a:pt x="10621" y="1200"/>
                </a:lnTo>
                <a:lnTo>
                  <a:pt x="11000" y="1900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1446536" y="2805684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487118" y="314858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398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081478" y="3221736"/>
            <a:ext cx="1280032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4081478" y="3221736"/>
            <a:ext cx="890652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6573026" y="3157728"/>
            <a:ext cx="537210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6573026" y="3157728"/>
            <a:ext cx="53721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56000"/>
                </a:solidFill>
                <a:latin typeface="IBM Plex Sans"/>
              </a:rPr>
              <a:t>75%</a:t>
            </a:r>
          </a:p>
        </p:txBody>
      </p:sp>
      <p:sp>
        <p:nvSpPr>
          <p:cNvPr id="19" name="Freeform 18"/>
          <p:cNvSpPr/>
          <p:nvPr/>
        </p:nvSpPr>
        <p:spPr>
          <a:xfrm>
            <a:off x="10481767" y="3148554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1100"/>
                </a:moveTo>
                <a:lnTo>
                  <a:pt x="380" y="1200"/>
                </a:lnTo>
                <a:lnTo>
                  <a:pt x="759" y="2100"/>
                </a:lnTo>
                <a:lnTo>
                  <a:pt x="1138" y="1800"/>
                </a:lnTo>
                <a:lnTo>
                  <a:pt x="1518" y="2300"/>
                </a:lnTo>
                <a:lnTo>
                  <a:pt x="1897" y="2600"/>
                </a:lnTo>
                <a:lnTo>
                  <a:pt x="2276" y="1600"/>
                </a:lnTo>
                <a:lnTo>
                  <a:pt x="2656" y="1300"/>
                </a:lnTo>
                <a:lnTo>
                  <a:pt x="3035" y="1500"/>
                </a:lnTo>
                <a:lnTo>
                  <a:pt x="3414" y="1000"/>
                </a:lnTo>
                <a:lnTo>
                  <a:pt x="3793" y="1300"/>
                </a:lnTo>
                <a:lnTo>
                  <a:pt x="4173" y="2300"/>
                </a:lnTo>
                <a:lnTo>
                  <a:pt x="4552" y="2300"/>
                </a:lnTo>
                <a:lnTo>
                  <a:pt x="4931" y="1900"/>
                </a:lnTo>
                <a:lnTo>
                  <a:pt x="5311" y="1000"/>
                </a:lnTo>
                <a:lnTo>
                  <a:pt x="5690" y="800"/>
                </a:lnTo>
                <a:lnTo>
                  <a:pt x="6069" y="0"/>
                </a:lnTo>
                <a:lnTo>
                  <a:pt x="6449" y="1500"/>
                </a:lnTo>
                <a:lnTo>
                  <a:pt x="6828" y="1800"/>
                </a:lnTo>
                <a:lnTo>
                  <a:pt x="7207" y="2200"/>
                </a:lnTo>
                <a:lnTo>
                  <a:pt x="7587" y="1500"/>
                </a:lnTo>
                <a:lnTo>
                  <a:pt x="7966" y="700"/>
                </a:lnTo>
                <a:lnTo>
                  <a:pt x="8345" y="1400"/>
                </a:lnTo>
                <a:lnTo>
                  <a:pt x="8724" y="1800"/>
                </a:lnTo>
                <a:lnTo>
                  <a:pt x="9104" y="1600"/>
                </a:lnTo>
                <a:lnTo>
                  <a:pt x="9483" y="1500"/>
                </a:lnTo>
                <a:lnTo>
                  <a:pt x="9862" y="2500"/>
                </a:lnTo>
                <a:lnTo>
                  <a:pt x="10242" y="1400"/>
                </a:lnTo>
                <a:lnTo>
                  <a:pt x="10621" y="1500"/>
                </a:lnTo>
                <a:lnTo>
                  <a:pt x="11000" y="1700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1446536" y="3262884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487118" y="362407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214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081478" y="3697224"/>
            <a:ext cx="1280032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4081478" y="3697224"/>
            <a:ext cx="478893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6573026" y="3633216"/>
            <a:ext cx="537210" cy="219456"/>
          </a:xfrm>
          <a:prstGeom prst="roundRect">
            <a:avLst>
              <a:gd name="adj" fmla="val 12500"/>
            </a:avLst>
          </a:prstGeom>
          <a:solidFill>
            <a:srgbClr val="FBE9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6573026" y="3633216"/>
            <a:ext cx="53721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BF3029"/>
                </a:solidFill>
                <a:latin typeface="IBM Plex Sans"/>
              </a:rPr>
              <a:t>19%</a:t>
            </a:r>
          </a:p>
        </p:txBody>
      </p:sp>
      <p:sp>
        <p:nvSpPr>
          <p:cNvPr id="26" name="Freeform 25"/>
          <p:cNvSpPr/>
          <p:nvPr/>
        </p:nvSpPr>
        <p:spPr>
          <a:xfrm>
            <a:off x="10481767" y="3624042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520"/>
                </a:moveTo>
                <a:lnTo>
                  <a:pt x="380" y="1040"/>
                </a:lnTo>
                <a:lnTo>
                  <a:pt x="759" y="2340"/>
                </a:lnTo>
                <a:lnTo>
                  <a:pt x="1138" y="1040"/>
                </a:lnTo>
                <a:lnTo>
                  <a:pt x="1518" y="1040"/>
                </a:lnTo>
                <a:lnTo>
                  <a:pt x="1897" y="2340"/>
                </a:lnTo>
                <a:lnTo>
                  <a:pt x="2276" y="2340"/>
                </a:lnTo>
                <a:lnTo>
                  <a:pt x="2656" y="1300"/>
                </a:lnTo>
                <a:lnTo>
                  <a:pt x="3035" y="2600"/>
                </a:lnTo>
                <a:lnTo>
                  <a:pt x="3414" y="780"/>
                </a:lnTo>
                <a:lnTo>
                  <a:pt x="3793" y="1820"/>
                </a:lnTo>
                <a:lnTo>
                  <a:pt x="4173" y="2080"/>
                </a:lnTo>
                <a:lnTo>
                  <a:pt x="4552" y="2340"/>
                </a:lnTo>
                <a:lnTo>
                  <a:pt x="4931" y="2600"/>
                </a:lnTo>
                <a:lnTo>
                  <a:pt x="5311" y="780"/>
                </a:lnTo>
                <a:lnTo>
                  <a:pt x="5690" y="780"/>
                </a:lnTo>
                <a:lnTo>
                  <a:pt x="6069" y="1560"/>
                </a:lnTo>
                <a:lnTo>
                  <a:pt x="6449" y="1820"/>
                </a:lnTo>
                <a:lnTo>
                  <a:pt x="6828" y="2080"/>
                </a:lnTo>
                <a:lnTo>
                  <a:pt x="7207" y="1820"/>
                </a:lnTo>
                <a:lnTo>
                  <a:pt x="7587" y="2080"/>
                </a:lnTo>
                <a:lnTo>
                  <a:pt x="7966" y="2080"/>
                </a:lnTo>
                <a:lnTo>
                  <a:pt x="8345" y="520"/>
                </a:lnTo>
                <a:lnTo>
                  <a:pt x="8724" y="1040"/>
                </a:lnTo>
                <a:lnTo>
                  <a:pt x="9104" y="1300"/>
                </a:lnTo>
                <a:lnTo>
                  <a:pt x="9483" y="2600"/>
                </a:lnTo>
                <a:lnTo>
                  <a:pt x="9862" y="2340"/>
                </a:lnTo>
                <a:lnTo>
                  <a:pt x="10242" y="780"/>
                </a:lnTo>
                <a:lnTo>
                  <a:pt x="10621" y="0"/>
                </a:lnTo>
                <a:lnTo>
                  <a:pt x="11000" y="0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11446536" y="3582924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487118" y="409956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108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081478" y="4172712"/>
            <a:ext cx="1280032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4081478" y="4172712"/>
            <a:ext cx="241684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ounded Rectangle 30"/>
          <p:cNvSpPr/>
          <p:nvPr/>
        </p:nvSpPr>
        <p:spPr>
          <a:xfrm>
            <a:off x="6573026" y="4108704"/>
            <a:ext cx="537210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6573026" y="4108704"/>
            <a:ext cx="53721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56000"/>
                </a:solidFill>
                <a:latin typeface="IBM Plex Sans"/>
              </a:rPr>
              <a:t>58%</a:t>
            </a:r>
          </a:p>
        </p:txBody>
      </p:sp>
      <p:sp>
        <p:nvSpPr>
          <p:cNvPr id="33" name="Freeform 32"/>
          <p:cNvSpPr/>
          <p:nvPr/>
        </p:nvSpPr>
        <p:spPr>
          <a:xfrm>
            <a:off x="10481767" y="4099530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1625"/>
                </a:moveTo>
                <a:lnTo>
                  <a:pt x="380" y="1300"/>
                </a:lnTo>
                <a:lnTo>
                  <a:pt x="759" y="1625"/>
                </a:lnTo>
                <a:lnTo>
                  <a:pt x="1138" y="1950"/>
                </a:lnTo>
                <a:lnTo>
                  <a:pt x="1518" y="1625"/>
                </a:lnTo>
                <a:lnTo>
                  <a:pt x="1897" y="1950"/>
                </a:lnTo>
                <a:lnTo>
                  <a:pt x="2276" y="1300"/>
                </a:lnTo>
                <a:lnTo>
                  <a:pt x="2656" y="1950"/>
                </a:lnTo>
                <a:lnTo>
                  <a:pt x="3035" y="1625"/>
                </a:lnTo>
                <a:lnTo>
                  <a:pt x="3414" y="1625"/>
                </a:lnTo>
                <a:lnTo>
                  <a:pt x="3793" y="1300"/>
                </a:lnTo>
                <a:lnTo>
                  <a:pt x="4173" y="1625"/>
                </a:lnTo>
                <a:lnTo>
                  <a:pt x="4552" y="1950"/>
                </a:lnTo>
                <a:lnTo>
                  <a:pt x="4931" y="1950"/>
                </a:lnTo>
                <a:lnTo>
                  <a:pt x="5311" y="650"/>
                </a:lnTo>
                <a:lnTo>
                  <a:pt x="5690" y="650"/>
                </a:lnTo>
                <a:lnTo>
                  <a:pt x="6069" y="325"/>
                </a:lnTo>
                <a:lnTo>
                  <a:pt x="6449" y="650"/>
                </a:lnTo>
                <a:lnTo>
                  <a:pt x="6828" y="2275"/>
                </a:lnTo>
                <a:lnTo>
                  <a:pt x="7207" y="2600"/>
                </a:lnTo>
                <a:lnTo>
                  <a:pt x="7587" y="1625"/>
                </a:lnTo>
                <a:lnTo>
                  <a:pt x="7966" y="0"/>
                </a:lnTo>
                <a:lnTo>
                  <a:pt x="8345" y="975"/>
                </a:lnTo>
                <a:lnTo>
                  <a:pt x="8724" y="975"/>
                </a:lnTo>
                <a:lnTo>
                  <a:pt x="9104" y="1300"/>
                </a:lnTo>
                <a:lnTo>
                  <a:pt x="9483" y="1625"/>
                </a:lnTo>
                <a:lnTo>
                  <a:pt x="9862" y="1950"/>
                </a:lnTo>
                <a:lnTo>
                  <a:pt x="10242" y="0"/>
                </a:lnTo>
                <a:lnTo>
                  <a:pt x="10621" y="1625"/>
                </a:lnTo>
                <a:lnTo>
                  <a:pt x="11000" y="2275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11446536" y="4266438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Tagged: leads with source, medium and campaign. Green 80% or more, amber 50% to 79%, red under 50%. Highlighted: the client that slipped the most.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Agency portfolio, Northwind Dental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3 / 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The numbers side by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side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.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66928" y="1371600"/>
            <a:ext cx="2627300" cy="2926080"/>
          </a:xfrm>
          <a:prstGeom prst="roundRect">
            <a:avLst>
              <a:gd name="adj" fmla="val 2088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841248" y="1645920"/>
            <a:ext cx="207866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Best client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965960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0" i="0">
                <a:solidFill>
                  <a:srgbClr val="0B7A3B"/>
                </a:solidFill>
                <a:latin typeface="IBM Plex Sans"/>
              </a:rPr>
              <a:t>+66%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8" y="2788920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 i="0">
                <a:solidFill>
                  <a:srgbClr val="10161F"/>
                </a:solidFill>
                <a:latin typeface="IBM Plex Sans"/>
              </a:rPr>
              <a:t>Copperleaf Roofing: 398 leads, up from 240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377108" y="1371600"/>
            <a:ext cx="2627300" cy="2926080"/>
          </a:xfrm>
          <a:prstGeom prst="roundRect">
            <a:avLst>
              <a:gd name="adj" fmla="val 2088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3651428" y="1645920"/>
            <a:ext cx="207866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Needs attention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1428" y="1965960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0" i="0">
                <a:solidFill>
                  <a:srgbClr val="BF3029"/>
                </a:solidFill>
                <a:latin typeface="IBM Plex Sans"/>
              </a:rPr>
              <a:t>−28%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1428" y="2788920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 i="0">
                <a:solidFill>
                  <a:srgbClr val="10161F"/>
                </a:solidFill>
                <a:latin typeface="IBM Plex Sans"/>
              </a:rPr>
              <a:t>Saltmarsh Family Law: 108 leads, down from 150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87288" y="1371600"/>
            <a:ext cx="2627300" cy="2926080"/>
          </a:xfrm>
          <a:prstGeom prst="roundRect">
            <a:avLst>
              <a:gd name="adj" fmla="val 2088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6461608" y="1645920"/>
            <a:ext cx="207866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Tagging gap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61608" y="1965960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0" i="0">
                <a:solidFill>
                  <a:srgbClr val="956000"/>
                </a:solidFill>
                <a:latin typeface="IBM Plex Sans"/>
              </a:rPr>
              <a:t>19%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61608" y="2788920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 i="0">
                <a:solidFill>
                  <a:srgbClr val="10161F"/>
                </a:solidFill>
                <a:latin typeface="IBM Plex Sans"/>
              </a:rPr>
              <a:t>of leads from Bluebird Pediatric Therapy arrived fully tagged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997467" y="1371600"/>
            <a:ext cx="2627300" cy="2926080"/>
          </a:xfrm>
          <a:prstGeom prst="roundRect">
            <a:avLst>
              <a:gd name="adj" fmla="val 2088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9271787" y="1645920"/>
            <a:ext cx="207866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Biggest client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271787" y="1965960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0" i="0">
                <a:solidFill>
                  <a:srgbClr val="10161F"/>
                </a:solidFill>
                <a:latin typeface="IBM Plex Sans"/>
              </a:rPr>
              <a:t>44%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271787" y="2788920"/>
            <a:ext cx="20786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 i="0">
                <a:solidFill>
                  <a:srgbClr val="10161F"/>
                </a:solidFill>
                <a:latin typeface="IBM Plex Sans"/>
              </a:rPr>
              <a:t>of portfolio leads come from Fernhill Fitness Studio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Agency portfolio, Northwind Dental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4 / 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Growth 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Which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clients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 are growing.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0091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75262"/>
                </a:solidFill>
                <a:latin typeface="IBM Plex Sans"/>
              </a:rPr>
              <a:t>Across: leads this period. Up: change against August.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712976"/>
            <a:ext cx="7223760" cy="4523232"/>
          </a:xfrm>
          <a:prstGeom prst="roundRect">
            <a:avLst>
              <a:gd name="adj" fmla="val 1212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1941576"/>
            <a:ext cx="676656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10161F"/>
                </a:solidFill>
                <a:latin typeface="IBM Plex Sans"/>
              </a:rPr>
              <a:t>Volume vs </a:t>
            </a:r>
            <a:r>
              <a:rPr sz="1400" b="1" i="0">
                <a:solidFill>
                  <a:srgbClr val="10161F"/>
                </a:solidFill>
                <a:latin typeface="IBM Plex Sans"/>
              </a:rPr>
              <a:t>growth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547546" y="5166360"/>
            <a:ext cx="5923102" cy="0"/>
          </a:xfrm>
          <a:prstGeom prst="line">
            <a:avLst/>
          </a:prstGeom>
          <a:ln w="9525">
            <a:solidFill>
              <a:srgbClr val="ED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069848" y="5074920"/>
            <a:ext cx="386258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6E7887"/>
                </a:solidFill>
                <a:latin typeface="IBM Plex Sans Condensed"/>
              </a:rPr>
              <a:t>−50%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547546" y="4607357"/>
            <a:ext cx="5923102" cy="0"/>
          </a:xfrm>
          <a:prstGeom prst="line">
            <a:avLst/>
          </a:prstGeom>
          <a:ln w="9525">
            <a:solidFill>
              <a:srgbClr val="ED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69848" y="4515917"/>
            <a:ext cx="386258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6E7887"/>
                </a:solidFill>
                <a:latin typeface="IBM Plex Sans Condensed"/>
              </a:rPr>
              <a:t>−25%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547546" y="4048354"/>
            <a:ext cx="5923102" cy="0"/>
          </a:xfrm>
          <a:prstGeom prst="line">
            <a:avLst/>
          </a:prstGeom>
          <a:ln w="9525">
            <a:solidFill>
              <a:srgbClr val="ED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069848" y="3956914"/>
            <a:ext cx="386258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6E7887"/>
                </a:solidFill>
                <a:latin typeface="IBM Plex Sans Condensed"/>
              </a:rPr>
              <a:t>0%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547546" y="3489350"/>
            <a:ext cx="5923102" cy="0"/>
          </a:xfrm>
          <a:prstGeom prst="line">
            <a:avLst/>
          </a:prstGeom>
          <a:ln w="9525">
            <a:solidFill>
              <a:srgbClr val="ED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069848" y="3397910"/>
            <a:ext cx="386258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6E7887"/>
                </a:solidFill>
                <a:latin typeface="IBM Plex Sans Condensed"/>
              </a:rPr>
              <a:t>25%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547546" y="2930347"/>
            <a:ext cx="5923102" cy="0"/>
          </a:xfrm>
          <a:prstGeom prst="line">
            <a:avLst/>
          </a:prstGeom>
          <a:ln w="9525">
            <a:solidFill>
              <a:srgbClr val="ED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069848" y="2838907"/>
            <a:ext cx="386258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6E7887"/>
                </a:solidFill>
                <a:latin typeface="IBM Plex Sans Condensed"/>
              </a:rPr>
              <a:t>50%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547546" y="2371344"/>
            <a:ext cx="5923102" cy="0"/>
          </a:xfrm>
          <a:prstGeom prst="line">
            <a:avLst/>
          </a:prstGeom>
          <a:ln w="9525">
            <a:solidFill>
              <a:srgbClr val="ED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069848" y="2279904"/>
            <a:ext cx="386258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6E7887"/>
                </a:solidFill>
                <a:latin typeface="IBM Plex Sans Condensed"/>
              </a:rPr>
              <a:t>75%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547546" y="2371344"/>
            <a:ext cx="0" cy="2795016"/>
          </a:xfrm>
          <a:prstGeom prst="line">
            <a:avLst/>
          </a:prstGeom>
          <a:ln w="9525">
            <a:solidFill>
              <a:srgbClr val="ED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181786" y="522122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6E7887"/>
                </a:solidFill>
                <a:latin typeface="IBM Plex Sans Condensed"/>
              </a:rPr>
              <a:t>0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3028321" y="2371344"/>
            <a:ext cx="0" cy="2795016"/>
          </a:xfrm>
          <a:prstGeom prst="line">
            <a:avLst/>
          </a:prstGeom>
          <a:ln w="9525">
            <a:solidFill>
              <a:srgbClr val="ED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662561" y="522122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6E7887"/>
                </a:solidFill>
                <a:latin typeface="IBM Plex Sans Condensed"/>
              </a:rPr>
              <a:t>200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4509097" y="2371344"/>
            <a:ext cx="0" cy="2795016"/>
          </a:xfrm>
          <a:prstGeom prst="line">
            <a:avLst/>
          </a:prstGeom>
          <a:ln w="9525">
            <a:solidFill>
              <a:srgbClr val="ED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143337" y="522122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6E7887"/>
                </a:solidFill>
                <a:latin typeface="IBM Plex Sans Condensed"/>
              </a:rPr>
              <a:t>400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5989872" y="2371344"/>
            <a:ext cx="0" cy="2795016"/>
          </a:xfrm>
          <a:prstGeom prst="line">
            <a:avLst/>
          </a:prstGeom>
          <a:ln w="9525">
            <a:solidFill>
              <a:srgbClr val="ED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624112" y="522122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6E7887"/>
                </a:solidFill>
                <a:latin typeface="IBM Plex Sans Condensed"/>
              </a:rPr>
              <a:t>600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70648" y="2371344"/>
            <a:ext cx="0" cy="2795016"/>
          </a:xfrm>
          <a:prstGeom prst="line">
            <a:avLst/>
          </a:prstGeom>
          <a:ln w="9525">
            <a:solidFill>
              <a:srgbClr val="ED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7104888" y="522122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6E7887"/>
                </a:solidFill>
                <a:latin typeface="IBM Plex Sans Condensed"/>
              </a:rPr>
              <a:t>800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547546" y="5458968"/>
            <a:ext cx="5923102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50" b="0" i="0">
                <a:solidFill>
                  <a:srgbClr val="475262"/>
                </a:solidFill>
                <a:latin typeface="IBM Plex Sans Condensed"/>
              </a:rPr>
              <a:t>Leads this period</a:t>
            </a:r>
          </a:p>
        </p:txBody>
      </p:sp>
      <p:sp>
        <p:nvSpPr>
          <p:cNvPr id="30" name="TextBox 29"/>
          <p:cNvSpPr txBox="1"/>
          <p:nvPr/>
        </p:nvSpPr>
        <p:spPr>
          <a:xfrm rot="16200000">
            <a:off x="292608" y="3659124"/>
            <a:ext cx="13716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50" b="0" i="0">
                <a:solidFill>
                  <a:srgbClr val="475262"/>
                </a:solidFill>
                <a:latin typeface="IBM Plex Sans Condensed"/>
              </a:rPr>
              <a:t>Change vs August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3813132" y="2371344"/>
            <a:ext cx="0" cy="2795016"/>
          </a:xfrm>
          <a:prstGeom prst="line">
            <a:avLst/>
          </a:prstGeom>
          <a:ln w="15875">
            <a:solidFill>
              <a:srgbClr val="C3CAD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>
            <a:off x="1547546" y="4048354"/>
            <a:ext cx="5923102" cy="0"/>
          </a:xfrm>
          <a:prstGeom prst="line">
            <a:avLst/>
          </a:prstGeom>
          <a:ln w="15875">
            <a:solidFill>
              <a:srgbClr val="C3CAD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5563108" y="3781941"/>
            <a:ext cx="438912" cy="438912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4300614" y="2383382"/>
            <a:ext cx="387350" cy="387350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2972887" y="3790880"/>
            <a:ext cx="318178" cy="318178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2215611" y="4542883"/>
            <a:ext cx="263108" cy="263108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047740" y="3909957"/>
            <a:ext cx="1324889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75262"/>
                </a:solidFill>
                <a:latin typeface="IBM Plex Sans Condensed"/>
              </a:rPr>
              <a:t>Fernhill Fitness Studio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733684" y="2485617"/>
            <a:ext cx="1156005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75262"/>
                </a:solidFill>
                <a:latin typeface="IBM Plex Sans Condensed"/>
              </a:rPr>
              <a:t>Copperleaf Roofing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336785" y="3858529"/>
            <a:ext cx="1455014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75262"/>
                </a:solidFill>
                <a:latin typeface="IBM Plex Sans Condensed"/>
              </a:rPr>
              <a:t>Bluebird Pediatric Ther…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524438" y="4582997"/>
            <a:ext cx="1301356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75262"/>
                </a:solidFill>
                <a:latin typeface="IBM Plex Sans Condensed"/>
              </a:rPr>
              <a:t>Saltmarsh Family Law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550408" y="2417064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000" b="0" i="0">
                <a:solidFill>
                  <a:srgbClr val="6E7887"/>
                </a:solidFill>
                <a:latin typeface="IBM Plex Sans Condensed"/>
              </a:rPr>
              <a:t>Growing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550408" y="4892040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000" b="0" i="0">
                <a:solidFill>
                  <a:srgbClr val="6E7887"/>
                </a:solidFill>
                <a:latin typeface="IBM Plex Sans Condensed"/>
              </a:rPr>
              <a:t>Big, slipping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638986" y="2417064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 Condensed"/>
              </a:rPr>
              <a:t>Small, growing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638986" y="4892040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 Condensed"/>
              </a:rPr>
              <a:t>At risk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95528" y="5788152"/>
            <a:ext cx="676656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The vertical line is the median client (306 leads).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7973568" y="1712976"/>
            <a:ext cx="3651199" cy="4523232"/>
          </a:xfrm>
          <a:prstGeom prst="roundRect">
            <a:avLst>
              <a:gd name="adj" fmla="val 1502"/>
            </a:avLst>
          </a:prstGeom>
          <a:solidFill>
            <a:srgbClr val="F4F9F7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7" name="TextBox 46"/>
          <p:cNvSpPr txBox="1"/>
          <p:nvPr/>
        </p:nvSpPr>
        <p:spPr>
          <a:xfrm>
            <a:off x="8229600" y="1969008"/>
            <a:ext cx="3139135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1" i="0">
                <a:solidFill>
                  <a:srgbClr val="0E7C66"/>
                </a:solidFill>
                <a:latin typeface="IBM Plex Sans"/>
              </a:rPr>
              <a:t>Read the map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229600" y="2261616"/>
            <a:ext cx="3139135" cy="645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1" i="0">
                <a:solidFill>
                  <a:srgbClr val="10161F"/>
                </a:solidFill>
                <a:latin typeface="IBM Plex Sans"/>
              </a:rPr>
              <a:t>Copperleaf Roofing</a:t>
            </a:r>
            <a:r>
              <a:rPr sz="2000" b="1" i="0">
                <a:solidFill>
                  <a:srgbClr val="10161F"/>
                </a:solidFill>
                <a:latin typeface="IBM Plex Sans"/>
              </a:rPr>
              <a:t> is the account to grow.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229600" y="3016504"/>
            <a:ext cx="3139135" cy="296367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250" b="0" i="0">
                <a:solidFill>
                  <a:srgbClr val="475262"/>
                </a:solidFill>
                <a:latin typeface="IBM Plex Sans"/>
              </a:rPr>
              <a:t>Copperleaf Roofing grew 66% to 398 leads.</a:t>
            </a:r>
          </a:p>
          <a:p>
            <a:pPr algn="l">
              <a:lnSpc>
                <a:spcPct val="118000"/>
              </a:lnSpc>
              <a:spcBef>
                <a:spcPts val="687"/>
              </a:spcBef>
            </a:pPr>
            <a:r>
              <a:rPr sz="1250" b="0" i="0">
                <a:solidFill>
                  <a:srgbClr val="475262"/>
                </a:solidFill>
                <a:latin typeface="IBM Plex Sans"/>
              </a:rPr>
              <a:t>Saltmarsh Family Law fell 28% to 108 leads.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Agency portfolio, Northwind Dental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5 / 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Who to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call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 first.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11057839" cy="3840480"/>
          </a:xfrm>
          <a:prstGeom prst="roundRect">
            <a:avLst>
              <a:gd name="adj" fmla="val 1428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95528" y="151180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7008" y="149352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This week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07008" y="167640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Call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Saltmarsh Family Law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87568" y="151180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Leads fell 28% to 108 (from 150). Check paused campaigns, budget caps and form errors on saltmarshfamilylaw.com before the next report goes out.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881567" y="2014728"/>
            <a:ext cx="898652" cy="219456"/>
          </a:xfrm>
          <a:prstGeom prst="roundRect">
            <a:avLst>
              <a:gd name="adj" fmla="val 12500"/>
            </a:avLst>
          </a:prstGeom>
          <a:solidFill>
            <a:srgbClr val="FBE9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881567" y="2014728"/>
            <a:ext cx="89865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F3029"/>
                </a:solidFill>
                <a:latin typeface="IBM Plex Sans"/>
              </a:rPr>
              <a:t>High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871659" y="2014728"/>
            <a:ext cx="80086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9871659" y="2014728"/>
            <a:ext cx="8008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Low effort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566928" y="2343912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95528" y="247192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07008" y="245364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This week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07008" y="263652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Fix UTM tagging for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Bluebird Pediatric Therapy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87568" y="247192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Only 19% of its leads arrived with source, medium and campaign, so its campaigns can't be credited. Run the UTM hygiene audit for them.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881567" y="2974848"/>
            <a:ext cx="1081532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8881567" y="2974848"/>
            <a:ext cx="10815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56000"/>
                </a:solidFill>
                <a:latin typeface="IBM Plex Sans"/>
              </a:rPr>
              <a:t>Medium impact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054539" y="2974848"/>
            <a:ext cx="80086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10054539" y="2974848"/>
            <a:ext cx="8008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Low effort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566928" y="3304032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95528" y="343204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07008" y="341376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This month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07008" y="359664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Pitch more work to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Copperleaf Roofing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87568" y="343204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Leads grew 66% to 398. A growing account is the easiest one to expand.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881567" y="3934968"/>
            <a:ext cx="898652" cy="219456"/>
          </a:xfrm>
          <a:prstGeom prst="roundRect">
            <a:avLst>
              <a:gd name="adj" fmla="val 12500"/>
            </a:avLst>
          </a:prstGeom>
          <a:solidFill>
            <a:srgbClr val="FBE9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8881567" y="3934968"/>
            <a:ext cx="89865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F3029"/>
                </a:solidFill>
                <a:latin typeface="IBM Plex Sans"/>
              </a:rPr>
              <a:t>High impact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9871659" y="3934968"/>
            <a:ext cx="100914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9871659" y="3934968"/>
            <a:ext cx="100914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Medium effort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66928" y="4264152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95528" y="439216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207008" y="437388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This quarter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207008" y="455676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Lower the portfolio's reliance on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Fernhill Fitness Studio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687568" y="439216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It sends 44% of all leads. Grow two smaller accounts so one client's dip can't sink the month.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8881567" y="4895088"/>
            <a:ext cx="1081532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TextBox 36"/>
          <p:cNvSpPr txBox="1"/>
          <p:nvPr/>
        </p:nvSpPr>
        <p:spPr>
          <a:xfrm>
            <a:off x="8881567" y="4895088"/>
            <a:ext cx="10815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56000"/>
                </a:solidFill>
                <a:latin typeface="IBM Plex Sans"/>
              </a:rPr>
              <a:t>Medium impact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10054539" y="4895088"/>
            <a:ext cx="82626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TextBox 38"/>
          <p:cNvSpPr txBox="1"/>
          <p:nvPr/>
        </p:nvSpPr>
        <p:spPr>
          <a:xfrm>
            <a:off x="10054539" y="4895088"/>
            <a:ext cx="8262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High effort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Agency portfolio, Northwind Dental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6 / 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The book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10161F"/>
                </a:solidFill>
                <a:latin typeface="IBM Plex Sans"/>
              </a:rPr>
              <a:t>Next: call 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Saltmarsh Family Law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. Its leads fell 28% this period.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28458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Clients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4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388538" y="28458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38853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Portfolio leads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8853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1,292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210148" y="2845816"/>
            <a:ext cx="2593009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21014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vs August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0148" y="3229864"/>
            <a:ext cx="2593010" cy="4876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200" b="0" i="0">
                <a:solidFill>
                  <a:srgbClr val="10161F"/>
                </a:solidFill>
                <a:latin typeface="IBM Plex Sans"/>
              </a:rPr>
              <a:t>1 up, 1 down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9031757" y="28458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031757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Avg. tagging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31757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55%</a:t>
            </a:r>
          </a:p>
        </p:txBody>
      </p:sp>
      <p:sp>
        <p:nvSpPr>
          <p:cNvPr id="16" name="Oval 15"/>
          <p:cNvSpPr/>
          <p:nvPr/>
        </p:nvSpPr>
        <p:spPr>
          <a:xfrm>
            <a:off x="576072" y="4162552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95528" y="4080256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Fernhill Fitness Studio leads the book with 572 leads.</a:t>
            </a:r>
          </a:p>
        </p:txBody>
      </p:sp>
      <p:sp>
        <p:nvSpPr>
          <p:cNvPr id="18" name="Oval 17"/>
          <p:cNvSpPr/>
          <p:nvPr/>
        </p:nvSpPr>
        <p:spPr>
          <a:xfrm>
            <a:off x="576072" y="4510024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95528" y="4427728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Saltmarsh Family Law slipped from 150 to 108.</a:t>
            </a:r>
          </a:p>
        </p:txBody>
      </p:sp>
      <p:sp>
        <p:nvSpPr>
          <p:cNvPr id="20" name="Oval 19"/>
          <p:cNvSpPr/>
          <p:nvPr/>
        </p:nvSpPr>
        <p:spPr>
          <a:xfrm>
            <a:off x="576072" y="4857496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5528" y="4775200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Lowest tagging: Bluebird Pediatric Therapy at 19%.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566928" y="5394960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66928" y="5468112"/>
            <a:ext cx="54864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1" i="0">
                <a:solidFill>
                  <a:srgbClr val="475262"/>
                </a:solidFill>
                <a:latin typeface="IBM Plex Sans"/>
              </a:rPr>
              <a:t>How we built this report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8" y="5715000"/>
            <a:ext cx="11057839" cy="5669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950" b="0" i="0">
                <a:solidFill>
                  <a:srgbClr val="6E7887"/>
                </a:solidFill>
                <a:latin typeface="IBM Plex Sans"/>
              </a:rPr>
              <a:t>Each client's leads come from its own UTM Grabber site, September 2026.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6E7887"/>
                </a:solidFill>
                <a:latin typeface="IBM Plex Sans"/>
              </a:rPr>
              <a:t>Change compares each client with August; a client counts as up or down when it moved by 5 leads and 10% or more.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6E7887"/>
                </a:solidFill>
                <a:latin typeface="IBM Plex Sans"/>
              </a:rPr>
              <a:t>Avg. tagging is the plain average of the clients' fully tagged shares.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Agency portfolio, Northwind Dental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7 / 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