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Instrument Serif" charset="0"/>
      <p:regular r:id="rId14"/>
      <p:italic r:id="rId15"/>
    </p:embeddedFont>
    <p:embeddedFont>
      <p:font typeface="Geist" charset="0"/>
      <p:regular r:id="rId16"/>
    </p:embeddedFont>
    <p:embeddedFont>
      <p:font typeface="Geist Mono" charset="0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AGENCY PORTFOLIO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0">
                <a:solidFill>
                  <a:srgbClr val="0B1F1A"/>
                </a:solidFill>
                <a:latin typeface="Instrument Serif"/>
              </a:rPr>
              <a:t>The portfolio grew 12% to </a:t>
            </a:r>
            <a:r>
              <a:rPr sz="5000" b="0" i="1">
                <a:solidFill>
                  <a:srgbClr val="0E7C66"/>
                </a:solidFill>
                <a:latin typeface="Instrument Serif"/>
              </a:rPr>
              <a:t>1,292 leads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1 client grew and 1 slipped against August. Fernhill Fitness Studio is the biggest client with 44% of portfolio leads. Saltmarsh Family Law slipped the most: 108 leads, down from 150.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4 clients  ·  1,292 leads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314883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2874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31488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1,292 leads across 4 clients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807206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3921506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081526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65446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numbers that matter.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1,292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PORTFOLIO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09496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+12%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72536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3378022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3372536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73704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CLIENTS UP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78144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6183630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6178144" y="2949245"/>
            <a:ext cx="2641015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379312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9312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CLIENTS DOWN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83751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8989238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8983751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184919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55%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84919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AVG. TAGGING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Agency portfolio,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BOOK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Every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client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at a glance.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Leads this period, change against August, and how many leads arrived fully tagged.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Clients by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leads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37" cy="237744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62886"/>
                <a:gridCol w="2365863"/>
                <a:gridCol w="2057272"/>
                <a:gridCol w="1028636"/>
                <a:gridCol w="1234363"/>
                <a:gridCol w="2674454"/>
                <a:gridCol w="1234363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CLIENT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TAGGED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TOP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DAILY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Fernhill Fitness Studio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5A6B64"/>
                          </a:solidFill>
                          <a:latin typeface="Geist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Google, 45%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Copperleaf Roofing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+66%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Google, 69%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Bluebird Pediatric Therapy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Google, 38%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Saltmarsh Family Law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−28%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Google, 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EEF7F4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87118" y="2764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572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81478" y="2837688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4081478" y="2837688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Oval 9"/>
          <p:cNvSpPr/>
          <p:nvPr/>
        </p:nvSpPr>
        <p:spPr>
          <a:xfrm>
            <a:off x="6582170" y="2846832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710186" y="2764536"/>
            <a:ext cx="1051483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66%</a:t>
            </a:r>
          </a:p>
        </p:txBody>
      </p:sp>
      <p:sp>
        <p:nvSpPr>
          <p:cNvPr id="12" name="Freeform 11"/>
          <p:cNvSpPr/>
          <p:nvPr/>
        </p:nvSpPr>
        <p:spPr>
          <a:xfrm>
            <a:off x="10481767" y="276450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700"/>
                </a:moveTo>
                <a:lnTo>
                  <a:pt x="380" y="1100"/>
                </a:lnTo>
                <a:lnTo>
                  <a:pt x="759" y="1800"/>
                </a:lnTo>
                <a:lnTo>
                  <a:pt x="1138" y="1900"/>
                </a:lnTo>
                <a:lnTo>
                  <a:pt x="1518" y="2100"/>
                </a:lnTo>
                <a:lnTo>
                  <a:pt x="1897" y="2600"/>
                </a:lnTo>
                <a:lnTo>
                  <a:pt x="2276" y="2200"/>
                </a:lnTo>
                <a:lnTo>
                  <a:pt x="2656" y="700"/>
                </a:lnTo>
                <a:lnTo>
                  <a:pt x="3035" y="300"/>
                </a:lnTo>
                <a:lnTo>
                  <a:pt x="3414" y="200"/>
                </a:lnTo>
                <a:lnTo>
                  <a:pt x="3793" y="1100"/>
                </a:lnTo>
                <a:lnTo>
                  <a:pt x="4173" y="2500"/>
                </a:lnTo>
                <a:lnTo>
                  <a:pt x="4552" y="2500"/>
                </a:lnTo>
                <a:lnTo>
                  <a:pt x="4931" y="1400"/>
                </a:lnTo>
                <a:lnTo>
                  <a:pt x="5311" y="300"/>
                </a:lnTo>
                <a:lnTo>
                  <a:pt x="5690" y="0"/>
                </a:lnTo>
                <a:lnTo>
                  <a:pt x="6069" y="1200"/>
                </a:lnTo>
                <a:lnTo>
                  <a:pt x="6449" y="1400"/>
                </a:lnTo>
                <a:lnTo>
                  <a:pt x="6828" y="1600"/>
                </a:lnTo>
                <a:lnTo>
                  <a:pt x="7207" y="2200"/>
                </a:lnTo>
                <a:lnTo>
                  <a:pt x="7587" y="900"/>
                </a:lnTo>
                <a:lnTo>
                  <a:pt x="7966" y="1400"/>
                </a:lnTo>
                <a:lnTo>
                  <a:pt x="8345" y="500"/>
                </a:lnTo>
                <a:lnTo>
                  <a:pt x="8724" y="1200"/>
                </a:lnTo>
                <a:lnTo>
                  <a:pt x="9104" y="1500"/>
                </a:lnTo>
                <a:lnTo>
                  <a:pt x="9483" y="2300"/>
                </a:lnTo>
                <a:lnTo>
                  <a:pt x="9862" y="2300"/>
                </a:lnTo>
                <a:lnTo>
                  <a:pt x="10242" y="800"/>
                </a:lnTo>
                <a:lnTo>
                  <a:pt x="10621" y="1200"/>
                </a:lnTo>
                <a:lnTo>
                  <a:pt x="11000" y="190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446536" y="2897124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87118" y="3240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398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081478" y="3313176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4081478" y="3313176"/>
            <a:ext cx="890652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6582170" y="3322320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10186" y="3240024"/>
            <a:ext cx="1051483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75%</a:t>
            </a:r>
          </a:p>
        </p:txBody>
      </p:sp>
      <p:sp>
        <p:nvSpPr>
          <p:cNvPr id="19" name="Freeform 18"/>
          <p:cNvSpPr/>
          <p:nvPr/>
        </p:nvSpPr>
        <p:spPr>
          <a:xfrm>
            <a:off x="10481767" y="3239994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100"/>
                </a:moveTo>
                <a:lnTo>
                  <a:pt x="380" y="1200"/>
                </a:lnTo>
                <a:lnTo>
                  <a:pt x="759" y="2100"/>
                </a:lnTo>
                <a:lnTo>
                  <a:pt x="1138" y="1800"/>
                </a:lnTo>
                <a:lnTo>
                  <a:pt x="1518" y="2300"/>
                </a:lnTo>
                <a:lnTo>
                  <a:pt x="1897" y="2600"/>
                </a:lnTo>
                <a:lnTo>
                  <a:pt x="2276" y="1600"/>
                </a:lnTo>
                <a:lnTo>
                  <a:pt x="2656" y="1300"/>
                </a:lnTo>
                <a:lnTo>
                  <a:pt x="3035" y="1500"/>
                </a:lnTo>
                <a:lnTo>
                  <a:pt x="3414" y="1000"/>
                </a:lnTo>
                <a:lnTo>
                  <a:pt x="3793" y="1300"/>
                </a:lnTo>
                <a:lnTo>
                  <a:pt x="4173" y="2300"/>
                </a:lnTo>
                <a:lnTo>
                  <a:pt x="4552" y="2300"/>
                </a:lnTo>
                <a:lnTo>
                  <a:pt x="4931" y="1900"/>
                </a:lnTo>
                <a:lnTo>
                  <a:pt x="5311" y="1000"/>
                </a:lnTo>
                <a:lnTo>
                  <a:pt x="5690" y="800"/>
                </a:lnTo>
                <a:lnTo>
                  <a:pt x="6069" y="0"/>
                </a:lnTo>
                <a:lnTo>
                  <a:pt x="6449" y="1500"/>
                </a:lnTo>
                <a:lnTo>
                  <a:pt x="6828" y="1800"/>
                </a:lnTo>
                <a:lnTo>
                  <a:pt x="7207" y="2200"/>
                </a:lnTo>
                <a:lnTo>
                  <a:pt x="7587" y="1500"/>
                </a:lnTo>
                <a:lnTo>
                  <a:pt x="7966" y="700"/>
                </a:lnTo>
                <a:lnTo>
                  <a:pt x="8345" y="1400"/>
                </a:lnTo>
                <a:lnTo>
                  <a:pt x="8724" y="1800"/>
                </a:lnTo>
                <a:lnTo>
                  <a:pt x="9104" y="1600"/>
                </a:lnTo>
                <a:lnTo>
                  <a:pt x="9483" y="1500"/>
                </a:lnTo>
                <a:lnTo>
                  <a:pt x="9862" y="2500"/>
                </a:lnTo>
                <a:lnTo>
                  <a:pt x="10242" y="1400"/>
                </a:lnTo>
                <a:lnTo>
                  <a:pt x="10621" y="1500"/>
                </a:lnTo>
                <a:lnTo>
                  <a:pt x="11000" y="170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446536" y="3354324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487118" y="37155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214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081478" y="3788664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081478" y="3788664"/>
            <a:ext cx="478893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Oval 23"/>
          <p:cNvSpPr/>
          <p:nvPr/>
        </p:nvSpPr>
        <p:spPr>
          <a:xfrm>
            <a:off x="6582170" y="3797808"/>
            <a:ext cx="73152" cy="73152"/>
          </a:xfrm>
          <a:prstGeom prst="ellipse">
            <a:avLst/>
          </a:prstGeom>
          <a:solidFill>
            <a:srgbClr val="C435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710186" y="3715512"/>
            <a:ext cx="1051483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C4353A"/>
                </a:solidFill>
                <a:latin typeface="Geist"/>
              </a:rPr>
              <a:t>19%</a:t>
            </a:r>
          </a:p>
        </p:txBody>
      </p:sp>
      <p:sp>
        <p:nvSpPr>
          <p:cNvPr id="26" name="Freeform 25"/>
          <p:cNvSpPr/>
          <p:nvPr/>
        </p:nvSpPr>
        <p:spPr>
          <a:xfrm>
            <a:off x="10481767" y="371548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520"/>
                </a:moveTo>
                <a:lnTo>
                  <a:pt x="380" y="1040"/>
                </a:lnTo>
                <a:lnTo>
                  <a:pt x="759" y="2340"/>
                </a:lnTo>
                <a:lnTo>
                  <a:pt x="1138" y="1040"/>
                </a:lnTo>
                <a:lnTo>
                  <a:pt x="1518" y="1040"/>
                </a:lnTo>
                <a:lnTo>
                  <a:pt x="1897" y="2340"/>
                </a:lnTo>
                <a:lnTo>
                  <a:pt x="2276" y="2340"/>
                </a:lnTo>
                <a:lnTo>
                  <a:pt x="2656" y="1300"/>
                </a:lnTo>
                <a:lnTo>
                  <a:pt x="3035" y="2600"/>
                </a:lnTo>
                <a:lnTo>
                  <a:pt x="3414" y="780"/>
                </a:lnTo>
                <a:lnTo>
                  <a:pt x="3793" y="1820"/>
                </a:lnTo>
                <a:lnTo>
                  <a:pt x="4173" y="2080"/>
                </a:lnTo>
                <a:lnTo>
                  <a:pt x="4552" y="2340"/>
                </a:lnTo>
                <a:lnTo>
                  <a:pt x="4931" y="2600"/>
                </a:lnTo>
                <a:lnTo>
                  <a:pt x="5311" y="780"/>
                </a:lnTo>
                <a:lnTo>
                  <a:pt x="5690" y="780"/>
                </a:lnTo>
                <a:lnTo>
                  <a:pt x="6069" y="1560"/>
                </a:lnTo>
                <a:lnTo>
                  <a:pt x="6449" y="1820"/>
                </a:lnTo>
                <a:lnTo>
                  <a:pt x="6828" y="2080"/>
                </a:lnTo>
                <a:lnTo>
                  <a:pt x="7207" y="1820"/>
                </a:lnTo>
                <a:lnTo>
                  <a:pt x="7587" y="2080"/>
                </a:lnTo>
                <a:lnTo>
                  <a:pt x="7966" y="2080"/>
                </a:lnTo>
                <a:lnTo>
                  <a:pt x="8345" y="520"/>
                </a:lnTo>
                <a:lnTo>
                  <a:pt x="8724" y="1040"/>
                </a:lnTo>
                <a:lnTo>
                  <a:pt x="9104" y="1300"/>
                </a:lnTo>
                <a:lnTo>
                  <a:pt x="9483" y="2600"/>
                </a:lnTo>
                <a:lnTo>
                  <a:pt x="9862" y="2340"/>
                </a:lnTo>
                <a:lnTo>
                  <a:pt x="10242" y="780"/>
                </a:lnTo>
                <a:lnTo>
                  <a:pt x="10621" y="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446536" y="3674364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487118" y="41910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108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081478" y="4264152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081478" y="4264152"/>
            <a:ext cx="241684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Oval 30"/>
          <p:cNvSpPr/>
          <p:nvPr/>
        </p:nvSpPr>
        <p:spPr>
          <a:xfrm>
            <a:off x="6582170" y="4273296"/>
            <a:ext cx="73152" cy="73152"/>
          </a:xfrm>
          <a:prstGeom prst="ellipse">
            <a:avLst/>
          </a:prstGeom>
          <a:solidFill>
            <a:srgbClr val="B26A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710186" y="4191000"/>
            <a:ext cx="1051483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B26A00"/>
                </a:solidFill>
                <a:latin typeface="Geist"/>
              </a:rPr>
              <a:t>58%</a:t>
            </a:r>
          </a:p>
        </p:txBody>
      </p:sp>
      <p:sp>
        <p:nvSpPr>
          <p:cNvPr id="33" name="Freeform 32"/>
          <p:cNvSpPr/>
          <p:nvPr/>
        </p:nvSpPr>
        <p:spPr>
          <a:xfrm>
            <a:off x="10481767" y="4190970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625"/>
                </a:moveTo>
                <a:lnTo>
                  <a:pt x="380" y="1300"/>
                </a:lnTo>
                <a:lnTo>
                  <a:pt x="759" y="1625"/>
                </a:lnTo>
                <a:lnTo>
                  <a:pt x="1138" y="1950"/>
                </a:lnTo>
                <a:lnTo>
                  <a:pt x="1518" y="1625"/>
                </a:lnTo>
                <a:lnTo>
                  <a:pt x="1897" y="1950"/>
                </a:lnTo>
                <a:lnTo>
                  <a:pt x="2276" y="1300"/>
                </a:lnTo>
                <a:lnTo>
                  <a:pt x="2656" y="1950"/>
                </a:lnTo>
                <a:lnTo>
                  <a:pt x="3035" y="1625"/>
                </a:lnTo>
                <a:lnTo>
                  <a:pt x="3414" y="1625"/>
                </a:lnTo>
                <a:lnTo>
                  <a:pt x="3793" y="1300"/>
                </a:lnTo>
                <a:lnTo>
                  <a:pt x="4173" y="1625"/>
                </a:lnTo>
                <a:lnTo>
                  <a:pt x="4552" y="1950"/>
                </a:lnTo>
                <a:lnTo>
                  <a:pt x="4931" y="1950"/>
                </a:lnTo>
                <a:lnTo>
                  <a:pt x="5311" y="650"/>
                </a:lnTo>
                <a:lnTo>
                  <a:pt x="5690" y="650"/>
                </a:lnTo>
                <a:lnTo>
                  <a:pt x="6069" y="325"/>
                </a:lnTo>
                <a:lnTo>
                  <a:pt x="6449" y="650"/>
                </a:lnTo>
                <a:lnTo>
                  <a:pt x="6828" y="2275"/>
                </a:lnTo>
                <a:lnTo>
                  <a:pt x="7207" y="2600"/>
                </a:lnTo>
                <a:lnTo>
                  <a:pt x="7587" y="1625"/>
                </a:lnTo>
                <a:lnTo>
                  <a:pt x="7966" y="0"/>
                </a:lnTo>
                <a:lnTo>
                  <a:pt x="8345" y="975"/>
                </a:lnTo>
                <a:lnTo>
                  <a:pt x="8724" y="975"/>
                </a:lnTo>
                <a:lnTo>
                  <a:pt x="9104" y="1300"/>
                </a:lnTo>
                <a:lnTo>
                  <a:pt x="9483" y="1625"/>
                </a:lnTo>
                <a:lnTo>
                  <a:pt x="9862" y="1950"/>
                </a:lnTo>
                <a:lnTo>
                  <a:pt x="10242" y="0"/>
                </a:lnTo>
                <a:lnTo>
                  <a:pt x="10621" y="1625"/>
                </a:lnTo>
                <a:lnTo>
                  <a:pt x="11000" y="2275"/>
                </a:lnTo>
              </a:path>
            </a:pathLst>
          </a:custGeom>
          <a:noFill/>
          <a:ln w="22225" cap="rnd">
            <a:solidFill>
              <a:srgbClr val="0E7C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446536" y="4357878"/>
            <a:ext cx="82296" cy="82296"/>
          </a:xfrm>
          <a:prstGeom prst="ellipse">
            <a:avLst/>
          </a:prstGeom>
          <a:solidFill>
            <a:srgbClr val="0E7C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Tagged: leads with source, medium and campaign. Green 80% or more, amber 50% to 79%, red under 50%. Highlighted: the client that slipped the most.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Agency portfolio, Northwind Dental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numbers side by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side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2627300" cy="2926080"/>
          </a:xfrm>
          <a:prstGeom prst="roundRect">
            <a:avLst>
              <a:gd name="adj" fmla="val 1392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41248" y="1645920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Best client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1D7A4A"/>
                </a:solidFill>
                <a:latin typeface="Instrument Serif"/>
              </a:rPr>
              <a:t>+66%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78892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Copperleaf Roofing: 398 leads, up from 240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77108" y="1371600"/>
            <a:ext cx="2627300" cy="2926080"/>
          </a:xfrm>
          <a:prstGeom prst="roundRect">
            <a:avLst>
              <a:gd name="adj" fmla="val 1392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3651428" y="1645920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Needs attention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1428" y="196596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C4353A"/>
                </a:solidFill>
                <a:latin typeface="Instrument Serif"/>
              </a:rPr>
              <a:t>−28%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1428" y="278892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Saltmarsh Family Law: 108 leads, down from 150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7288" y="1371600"/>
            <a:ext cx="2627300" cy="2926080"/>
          </a:xfrm>
          <a:prstGeom prst="roundRect">
            <a:avLst>
              <a:gd name="adj" fmla="val 1392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461608" y="1645920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Tagging gap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61608" y="196596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B26A00"/>
                </a:solidFill>
                <a:latin typeface="Instrument Serif"/>
              </a:rPr>
              <a:t>19%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1608" y="278892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of leads from Bluebird Pediatric Therapy arrived fully tagged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97467" y="1371600"/>
            <a:ext cx="2627300" cy="2926080"/>
          </a:xfrm>
          <a:prstGeom prst="roundRect">
            <a:avLst>
              <a:gd name="adj" fmla="val 1392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9271787" y="1645920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 Mono"/>
              </a:rPr>
              <a:t>Biggest client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71787" y="196596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1">
                <a:solidFill>
                  <a:srgbClr val="0B1F1A"/>
                </a:solidFill>
                <a:latin typeface="Instrument Serif"/>
              </a:rPr>
              <a:t>44%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71787" y="278892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0B1F1A"/>
                </a:solidFill>
                <a:latin typeface="Instrument Serif"/>
              </a:rPr>
              <a:t>of portfolio leads come from Fernhill Fitness Studio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Agency portfolio, Northwind Dental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GROWTH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Which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clients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are growing.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Across: leads this period. Up: change against August.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223760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6766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Volume vs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growth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11808" y="5166360"/>
            <a:ext cx="59588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5074920"/>
            <a:ext cx="3505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−50%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11808" y="4625645"/>
            <a:ext cx="59588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4534205"/>
            <a:ext cx="3505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−25%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11808" y="4084930"/>
            <a:ext cx="59588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993490"/>
            <a:ext cx="3505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0%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11808" y="3544214"/>
            <a:ext cx="59588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3452774"/>
            <a:ext cx="3505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25%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11808" y="3003499"/>
            <a:ext cx="59588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848" y="2912059"/>
            <a:ext cx="3505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50%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511808" y="2462784"/>
            <a:ext cx="5958840" cy="0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69848" y="2371344"/>
            <a:ext cx="35052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75%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511808" y="2462784"/>
            <a:ext cx="0" cy="270357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4604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001518" y="2462784"/>
            <a:ext cx="0" cy="270357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3575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200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491228" y="2462784"/>
            <a:ext cx="0" cy="270357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12546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400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980938" y="2462784"/>
            <a:ext cx="0" cy="270357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61517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600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70648" y="2462784"/>
            <a:ext cx="0" cy="2703576"/>
          </a:xfrm>
          <a:prstGeom prst="line">
            <a:avLst/>
          </a:prstGeom>
          <a:ln w="9525">
            <a:solidFill>
              <a:srgbClr val="ECEDF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0488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 Mono"/>
              </a:rPr>
              <a:t>800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11808" y="5458968"/>
            <a:ext cx="595884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5A6B64"/>
                </a:solidFill>
                <a:latin typeface="Geist Mono"/>
              </a:rPr>
              <a:t>Leads this period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92608" y="370484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5A6B64"/>
                </a:solidFill>
                <a:latin typeface="Geist Mono"/>
              </a:rPr>
              <a:t>Change vs August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3791064" y="2462784"/>
            <a:ext cx="0" cy="2703576"/>
          </a:xfrm>
          <a:prstGeom prst="line">
            <a:avLst/>
          </a:prstGeom>
          <a:ln w="15875">
            <a:solidFill>
              <a:srgbClr val="C9C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511808" y="4084930"/>
            <a:ext cx="5958840" cy="0"/>
          </a:xfrm>
          <a:prstGeom prst="line">
            <a:avLst/>
          </a:prstGeom>
          <a:ln w="15875">
            <a:solidFill>
              <a:srgbClr val="C9C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552923" y="3820054"/>
            <a:ext cx="438912" cy="438912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282656" y="2468092"/>
            <a:ext cx="387350" cy="387350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2946709" y="3830675"/>
            <a:ext cx="318178" cy="318178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2184697" y="4558977"/>
            <a:ext cx="263108" cy="263108"/>
          </a:xfrm>
          <a:prstGeom prst="ellipse">
            <a:avLst/>
          </a:prstGeom>
          <a:solidFill>
            <a:srgbClr val="0E7C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796513" y="3948070"/>
            <a:ext cx="180213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Fernhill Fitness Studio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15726" y="2570327"/>
            <a:ext cx="144018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Copperleaf Roofing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214258" y="3611219"/>
            <a:ext cx="1874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Bluebird Pediatric Ther…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493525" y="4599091"/>
            <a:ext cx="158496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5A6B64"/>
                </a:solidFill>
                <a:latin typeface="Geist Mono"/>
              </a:rPr>
              <a:t>Saltmarsh Family Law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550408" y="250850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Growing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50408" y="489204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5A6B64"/>
                </a:solidFill>
                <a:latin typeface="Geist Mono"/>
              </a:rPr>
              <a:t>Big, slipping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603248" y="250850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 Mono"/>
              </a:rPr>
              <a:t>Small, growing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603248" y="489204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 Mono"/>
              </a:rPr>
              <a:t>At risk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5528" y="5788152"/>
            <a:ext cx="676656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The vertical line is the median client (306 leads).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973568" y="1804416"/>
            <a:ext cx="3651199" cy="44317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ectangle 46"/>
          <p:cNvSpPr/>
          <p:nvPr/>
        </p:nvSpPr>
        <p:spPr>
          <a:xfrm>
            <a:off x="7979054" y="1809902"/>
            <a:ext cx="364022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8" name="Connector 47"/>
          <p:cNvCxnSpPr/>
          <p:nvPr/>
        </p:nvCxnSpPr>
        <p:spPr>
          <a:xfrm>
            <a:off x="7973568" y="3130296"/>
            <a:ext cx="365119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8229600" y="2060448"/>
            <a:ext cx="313913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READ THE MAP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29600" y="2353056"/>
            <a:ext cx="313913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Copperleaf Roofing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is the account to grow.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229600" y="3313176"/>
            <a:ext cx="3139135" cy="2667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Copperleaf Roofing grew 66% to 398 leads.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Saltmarsh Family Law fell 28% to 108 leads.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Agency portfolio, Northwind Dental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Who to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call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first.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Call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Saltmarsh Family Law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Leads fell 28% to 108 (from 150). Check paused campaigns, budget caps and form errors on saltmarshfamilylaw.com before the next report goes out.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Fix UTM tagging for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Bluebird Pediatric Therapy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Only 19% of its leads arrived with source, medium and campaign, so its campaigns can't be credited. Run the UTM hygiene audit for them.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Pitch more work to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Copperleaf Roofing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Leads grew 66% to 398. A growing account is the easiest one to expand.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810004" y="571804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8728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ectangle 28"/>
          <p:cNvSpPr/>
          <p:nvPr/>
        </p:nvSpPr>
        <p:spPr>
          <a:xfrm>
            <a:off x="619277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0" name="Connector 29"/>
          <p:cNvCxnSpPr/>
          <p:nvPr/>
        </p:nvCxnSpPr>
        <p:spPr>
          <a:xfrm>
            <a:off x="6187288" y="476707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42503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QUARTER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2503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Lower the portfolio's reliance on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Fernhill Fitness Studio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sends 44% of all leads. Grow two smaller accounts so one client's dip can't sink the month.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17054" y="5718048"/>
            <a:ext cx="85547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High effort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Agency portfolio, Northwind Dental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BOOK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call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Saltmarsh Family Law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Its leads fell 28% this period.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715000"/>
            <a:ext cx="1105783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Each client's leads come from its own UTM Grabber site, September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Change compares each client with August; a client counts as up or down when it moved by 5 leads and 10% or more.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Avg. tagging is the plain average of the clients' fully tagged shares.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Agency portfolio,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